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3776" r:id="rId5"/>
  </p:sldMasterIdLst>
  <p:notesMasterIdLst>
    <p:notesMasterId r:id="rId11"/>
  </p:notesMasterIdLst>
  <p:handoutMasterIdLst>
    <p:handoutMasterId r:id="rId12"/>
  </p:handoutMasterIdLst>
  <p:sldIdLst>
    <p:sldId id="303" r:id="rId6"/>
    <p:sldId id="787" r:id="rId7"/>
    <p:sldId id="789" r:id="rId8"/>
    <p:sldId id="791" r:id="rId9"/>
    <p:sldId id="788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38" autoAdjust="0"/>
    <p:restoredTop sz="94627" autoAdjust="0"/>
  </p:normalViewPr>
  <p:slideViewPr>
    <p:cSldViewPr snapToGrid="0">
      <p:cViewPr>
        <p:scale>
          <a:sx n="100" d="100"/>
          <a:sy n="100" d="100"/>
        </p:scale>
        <p:origin x="-92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151E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16-20 May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10.2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S2-2205329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WG2 Meeting #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151E</a:t>
            </a:r>
            <a:endParaRPr lang="de-DE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E-Meeting, 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16-20 May </a:t>
            </a:r>
            <a:r>
              <a:rPr lang="de-DE" sz="1200" b="1" dirty="0">
                <a:solidFill>
                  <a:prstClr val="black"/>
                </a:solidFill>
                <a:latin typeface="Arial "/>
              </a:rPr>
              <a:t>2022</a:t>
            </a:r>
          </a:p>
          <a:p>
            <a:endParaRPr lang="de-D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altLang="en-US" sz="1200" b="1" dirty="0">
                <a:solidFill>
                  <a:prstClr val="black"/>
                </a:solidFill>
                <a:latin typeface="Arial "/>
              </a:rPr>
              <a:t>Agenda: 10.2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solidFill>
                  <a:prstClr val="black"/>
                </a:solidFill>
              </a:rPr>
              <a:t>S2-2205329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798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022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0414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82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WG2#151E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May 16-20,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 </a:t>
            </a:r>
            <a:r>
              <a:rPr lang="en-GB" altLang="de-DE" sz="1200" dirty="0" smtClean="0">
                <a:solidFill>
                  <a:prstClr val="white"/>
                </a:solidFill>
              </a:rPr>
              <a:t>WG2#151E </a:t>
            </a:r>
            <a:r>
              <a:rPr lang="en-GB" altLang="de-DE" sz="1200" dirty="0">
                <a:solidFill>
                  <a:prstClr val="white"/>
                </a:solidFill>
              </a:rPr>
              <a:t>E-Meeting, </a:t>
            </a:r>
            <a:r>
              <a:rPr lang="en-GB" altLang="de-DE" sz="1200" dirty="0" smtClean="0">
                <a:solidFill>
                  <a:prstClr val="white"/>
                </a:solidFill>
              </a:rPr>
              <a:t>May 16-20, </a:t>
            </a:r>
            <a:r>
              <a:rPr lang="en-GB" altLang="de-DE" sz="1200" dirty="0">
                <a:solidFill>
                  <a:prstClr val="white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prstClr val="white"/>
                </a:solidFill>
              </a:rPr>
              <a:t>© 3GPP 2012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8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 smtClean="0"/>
              <a:t>FS_5GSATB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3"/>
            <a:ext cx="6400800" cy="1491271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b="1" dirty="0" smtClean="0"/>
          </a:p>
          <a:p>
            <a:pPr>
              <a:lnSpc>
                <a:spcPct val="80000"/>
              </a:lnSpc>
            </a:pPr>
            <a:endParaRPr lang="en-GB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CATT</a:t>
            </a:r>
            <a:r>
              <a:rPr lang="en-US" sz="1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SA2#151E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33731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TR 23.700-27 v.0.3.0 is created </a:t>
            </a:r>
            <a:r>
              <a:rPr lang="en-US" altLang="de-DE" sz="1200" dirty="0"/>
              <a:t>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12 contributions </a:t>
            </a:r>
            <a:r>
              <a:rPr lang="en-US" altLang="de-DE" sz="1200" dirty="0"/>
              <a:t>agreed (including </a:t>
            </a:r>
            <a:r>
              <a:rPr lang="en-US" altLang="de-DE" sz="1200" dirty="0" smtClean="0"/>
              <a:t>1 architectural assumption, 3 new solutions and 8 updated solutions). 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1.5TU </a:t>
            </a:r>
            <a:r>
              <a:rPr lang="en-US" altLang="de-DE" sz="1200" dirty="0"/>
              <a:t>used and  </a:t>
            </a:r>
            <a:r>
              <a:rPr lang="en-US" altLang="de-DE" sz="1200" dirty="0" smtClean="0"/>
              <a:t>2.0 </a:t>
            </a:r>
            <a:r>
              <a:rPr lang="en-US" altLang="de-DE" sz="1200" dirty="0"/>
              <a:t>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KI#1</a:t>
            </a:r>
            <a:r>
              <a:rPr lang="en-US" altLang="de-DE" sz="1600" b="1" dirty="0" smtClean="0"/>
              <a:t>: PCC/</a:t>
            </a:r>
            <a:r>
              <a:rPr lang="en-US" altLang="de-DE" sz="1600" b="1" dirty="0" err="1" smtClean="0"/>
              <a:t>QoS</a:t>
            </a:r>
            <a:r>
              <a:rPr lang="en-US" altLang="de-DE" sz="1600" b="1" dirty="0" smtClean="0"/>
              <a:t> </a:t>
            </a:r>
            <a:r>
              <a:rPr lang="en-US" altLang="de-DE" sz="1600" b="1" dirty="0"/>
              <a:t>control enhancement considering dynamic satellite backhaul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6 P-CRs are approved, including 4 solution updates and 2 new solutions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Continue the solution discussions and start to evaluate </a:t>
            </a:r>
            <a:r>
              <a:rPr lang="en-US" altLang="zh-CN" sz="1200" dirty="0" smtClean="0"/>
              <a:t>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KI#2: Support of Satellite Edge Computing via UPF on board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4 </a:t>
            </a:r>
            <a:r>
              <a:rPr lang="en-US" altLang="de-DE" sz="1200" dirty="0"/>
              <a:t>P-CRs are approved, including </a:t>
            </a:r>
            <a:r>
              <a:rPr lang="en-US" altLang="de-DE" sz="1200" dirty="0" smtClean="0"/>
              <a:t>3 </a:t>
            </a:r>
            <a:r>
              <a:rPr lang="en-US" altLang="de-DE" sz="1200" dirty="0"/>
              <a:t>solution updates and </a:t>
            </a:r>
            <a:r>
              <a:rPr lang="en-US" altLang="de-DE" sz="1200" dirty="0" smtClean="0"/>
              <a:t>1 </a:t>
            </a:r>
            <a:r>
              <a:rPr lang="en-US" altLang="de-DE" sz="1200" dirty="0"/>
              <a:t>new solutions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Continue the solution discussions and start to evaluate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 dirty="0" smtClean="0">
                <a:ea typeface="+mn-ea"/>
                <a:cs typeface="+mn-cs"/>
              </a:rPr>
              <a:t>KI#3</a:t>
            </a:r>
            <a:r>
              <a:rPr lang="en-US" altLang="zh-CN" sz="1600" b="1" dirty="0">
                <a:ea typeface="+mn-ea"/>
                <a:cs typeface="+mn-cs"/>
              </a:rPr>
              <a:t>: Support of Local Data Switching via UPF on-board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 smtClean="0"/>
              <a:t>1 </a:t>
            </a:r>
            <a:r>
              <a:rPr lang="en-US" altLang="de-DE" sz="1100" dirty="0"/>
              <a:t>P-CRs are approved, including </a:t>
            </a:r>
            <a:r>
              <a:rPr lang="en-US" altLang="de-DE" sz="1100" dirty="0" smtClean="0"/>
              <a:t>1 </a:t>
            </a:r>
            <a:r>
              <a:rPr lang="en-US" altLang="de-DE" sz="1100" dirty="0"/>
              <a:t>solution </a:t>
            </a:r>
            <a:r>
              <a:rPr lang="en-US" altLang="de-DE" sz="1100" dirty="0" smtClean="0"/>
              <a:t>update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dirty="0" smtClean="0"/>
              <a:t>Next steps: </a:t>
            </a:r>
            <a:r>
              <a:rPr lang="en-US" altLang="zh-CN" sz="1100" dirty="0" smtClean="0"/>
              <a:t>Continue the solution discussions and start to evaluate solutions</a:t>
            </a:r>
            <a:endParaRPr lang="en-US" altLang="zh-CN" sz="11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542474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286630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The impacts depends </a:t>
            </a:r>
            <a:r>
              <a:rPr lang="en-US" altLang="de-DE" sz="1200" dirty="0"/>
              <a:t>on the study outcomes of the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SA2#152)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Update of solutions if needed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Start of solution evaluation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Drafting WID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800" b="1" kern="0" dirty="0" smtClean="0"/>
              <a:t>FS_5GSATB status after </a:t>
            </a:r>
            <a:r>
              <a:rPr lang="en-US" altLang="de-DE" sz="2800" b="1" kern="0" dirty="0" smtClean="0"/>
              <a:t>SA2#151E </a:t>
            </a:r>
            <a:r>
              <a:rPr lang="en-US" altLang="de-DE" sz="2800" b="1" kern="0" dirty="0" smtClean="0"/>
              <a:t>(2/2)</a:t>
            </a:r>
            <a:endParaRPr lang="de-DE" altLang="de-DE" sz="2800" b="1" kern="0" dirty="0"/>
          </a:p>
        </p:txBody>
      </p:sp>
    </p:spTree>
    <p:extLst>
      <p:ext uri="{BB962C8B-B14F-4D97-AF65-F5344CB8AC3E}">
        <p14:creationId xmlns:p14="http://schemas.microsoft.com/office/powerpoint/2010/main" val="2158086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</a:t>
            </a:r>
            <a:r>
              <a:rPr lang="en-US" altLang="de-DE" sz="2800" b="1" dirty="0"/>
              <a:t>at SA#96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33731"/>
            <a:ext cx="8554481" cy="388573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dirty="0">
                <a:ea typeface="+mn-ea"/>
                <a:cs typeface="+mn-cs"/>
              </a:rPr>
              <a:t>Progress since SA#95-e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21 contributions agreed, including 1 architectural assumption, 1 KI update, 9 new solutions and 10 updated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23.700-27 v.0.3.0 is </a:t>
            </a:r>
            <a:r>
              <a:rPr lang="en-US" altLang="de-DE" sz="1200" dirty="0" smtClean="0"/>
              <a:t>created.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800" dirty="0">
                <a:ea typeface="+mn-ea"/>
                <a:cs typeface="+mn-cs"/>
              </a:rPr>
              <a:t>RAN impacts and dependencies:</a:t>
            </a:r>
            <a:endParaRPr lang="de-DE" altLang="zh-CN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 depends on the conclusions of the solutions for KI#1.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Conclude </a:t>
            </a:r>
            <a:r>
              <a:rPr lang="en-US" altLang="zh-CN" sz="1200" dirty="0"/>
              <a:t>the </a:t>
            </a:r>
            <a:r>
              <a:rPr lang="en-US" altLang="zh-CN" sz="1200" dirty="0" smtClean="0"/>
              <a:t>study</a:t>
            </a:r>
            <a:endParaRPr lang="en-US" altLang="zh-CN" sz="11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701219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88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28663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SA2#149</a:t>
            </a:r>
            <a:r>
              <a:rPr lang="en-US" altLang="zh-CN" sz="1200" dirty="0"/>
              <a:t>: discuss TR skeleton, TR scope, assumptions and Key </a:t>
            </a:r>
            <a:r>
              <a:rPr lang="en-US" altLang="zh-CN" sz="1200" dirty="0" smtClean="0"/>
              <a:t>Issues, start </a:t>
            </a:r>
            <a:r>
              <a:rPr lang="en-US" altLang="zh-CN" sz="1200" dirty="0"/>
              <a:t>the solution discussion.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SA2#150</a:t>
            </a:r>
            <a:r>
              <a:rPr lang="en-US" altLang="zh-CN" sz="1200" dirty="0"/>
              <a:t>: last meeting for Key Issues</a:t>
            </a:r>
            <a:r>
              <a:rPr lang="en-US" altLang="zh-CN" sz="1200" dirty="0" smtClean="0"/>
              <a:t>, </a:t>
            </a:r>
            <a:r>
              <a:rPr lang="en-US" altLang="zh-CN" sz="1200" dirty="0"/>
              <a:t>continue the solution discussions 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SA2#151</a:t>
            </a:r>
            <a:r>
              <a:rPr lang="en-US" altLang="zh-CN" sz="1200" dirty="0"/>
              <a:t>: continue the solution discussions </a:t>
            </a:r>
            <a:r>
              <a:rPr lang="en-US" altLang="zh-CN" sz="1200" strike="sngStrike" dirty="0">
                <a:solidFill>
                  <a:srgbClr val="FF0000"/>
                </a:solidFill>
              </a:rPr>
              <a:t>and start the solution evaluation</a:t>
            </a:r>
            <a:r>
              <a:rPr lang="en-US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SA2#152</a:t>
            </a:r>
            <a:r>
              <a:rPr lang="en-US" altLang="zh-CN" sz="1200" dirty="0"/>
              <a:t>: last meeting for </a:t>
            </a:r>
            <a:r>
              <a:rPr lang="en-US" altLang="zh-CN" sz="1200" dirty="0" smtClean="0"/>
              <a:t>updated </a:t>
            </a:r>
            <a:r>
              <a:rPr lang="en-US" altLang="zh-CN" sz="1200" dirty="0"/>
              <a:t>solutions,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start </a:t>
            </a:r>
            <a:r>
              <a:rPr lang="en-US" altLang="zh-CN" sz="1200" u="sng" strike="sngStrike" dirty="0" smtClean="0">
                <a:solidFill>
                  <a:srgbClr val="FF0000"/>
                </a:solidFill>
              </a:rPr>
              <a:t>continue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the solution evaluation, and send the TR for </a:t>
            </a:r>
            <a:r>
              <a:rPr lang="en-US" altLang="zh-CN" sz="1200" dirty="0" smtClean="0"/>
              <a:t>information.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Draft</a:t>
            </a:r>
            <a:r>
              <a:rPr lang="en-US" altLang="zh-CN" sz="1200" dirty="0" smtClean="0"/>
              <a:t> the </a:t>
            </a:r>
            <a:r>
              <a:rPr lang="en-US" altLang="zh-CN" sz="1200" dirty="0"/>
              <a:t>WID (for concluded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SA2#153</a:t>
            </a:r>
            <a:r>
              <a:rPr lang="en-US" altLang="zh-CN" sz="1200" dirty="0"/>
              <a:t>: continue the evaluation and conclusion for remaining Key Issues. Revise and Approve the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 </a:t>
            </a:r>
            <a:r>
              <a:rPr lang="en-US" altLang="zh-CN" sz="1200" dirty="0"/>
              <a:t>and #154AH: normative 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26735"/>
              </p:ext>
            </p:extLst>
          </p:nvPr>
        </p:nvGraphicFramePr>
        <p:xfrm>
          <a:off x="-4" y="3867150"/>
          <a:ext cx="9144004" cy="848961"/>
        </p:xfrm>
        <a:graphic>
          <a:graphicData uri="http://schemas.openxmlformats.org/drawingml/2006/table">
            <a:tbl>
              <a:tblPr firstRow="1" firstCol="1" bandRow="1"/>
              <a:tblGrid>
                <a:gridCol w="703385"/>
                <a:gridCol w="780643"/>
                <a:gridCol w="592422"/>
                <a:gridCol w="696731"/>
                <a:gridCol w="743743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248181"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Apr, 22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May, 22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Aug, 22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Oct, 22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Nov, 22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Jan,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SID/WID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Study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Norm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#149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#154AH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96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FS_SATB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3.5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1.5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400" b="1" kern="0" dirty="0" smtClean="0">
                <a:solidFill>
                  <a:schemeClr val="tx1"/>
                </a:solidFill>
              </a:rPr>
              <a:t>Revised Work </a:t>
            </a:r>
            <a:r>
              <a:rPr lang="en-US" altLang="de-DE" sz="2400" b="1" kern="0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5B229-0FAC-41EF-BDC1-1542F634546F}">
  <ds:schemaRefs>
    <ds:schemaRef ds:uri="http://purl.org/dc/terms/"/>
    <ds:schemaRef ds:uri="http://schemas.microsoft.com/office/2006/documentManagement/types"/>
    <ds:schemaRef ds:uri="6f846979-0e6f-42ff-8b87-e1893efeda99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b33437f-65a5-48c5-b537-19efd290f967"/>
  </ds:schemaRefs>
</ds:datastoreItem>
</file>

<file path=customXml/itemProps3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18037</TotalTime>
  <Words>478</Words>
  <Application>Microsoft Office PowerPoint</Application>
  <PresentationFormat>全屏显示(4:3)</PresentationFormat>
  <Paragraphs>108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Theme</vt:lpstr>
      <vt:lpstr>2_Office Theme</vt:lpstr>
      <vt:lpstr>   FS_5GSATB Status Report</vt:lpstr>
      <vt:lpstr>FS_5GSATB status after SA2#151E (1/2)</vt:lpstr>
      <vt:lpstr>PowerPoint 演示文稿</vt:lpstr>
      <vt:lpstr>FS_5GSATB status at SA#96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HC-r</cp:lastModifiedBy>
  <cp:revision>1346</cp:revision>
  <dcterms:created xsi:type="dcterms:W3CDTF">2008-08-30T09:32:10Z</dcterms:created>
  <dcterms:modified xsi:type="dcterms:W3CDTF">2022-05-23T07:23:58Z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