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4"/>
  </p:sldMasterIdLst>
  <p:notesMasterIdLst>
    <p:notesMasterId r:id="rId10"/>
  </p:notesMasterIdLst>
  <p:handoutMasterIdLst>
    <p:handoutMasterId r:id="rId11"/>
  </p:handoutMasterIdLst>
  <p:sldIdLst>
    <p:sldId id="303" r:id="rId5"/>
    <p:sldId id="789" r:id="rId6"/>
    <p:sldId id="794" r:id="rId7"/>
    <p:sldId id="791" r:id="rId8"/>
    <p:sldId id="793" r:id="rId9"/>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FF33CC"/>
    <a:srgbClr val="FF6699"/>
    <a:srgbClr val="FF99FF"/>
    <a:srgbClr val="62A14D"/>
    <a:srgbClr val="000000"/>
    <a:srgbClr val="C6D254"/>
    <a:srgbClr val="B1D254"/>
    <a:srgbClr val="72AF2F"/>
    <a:srgbClr val="5C88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3BFC62-AEC6-4937-AF12-362AD02283E4}" v="2" dt="2022-01-17T17:01:11.741"/>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02" autoAdjust="0"/>
    <p:restoredTop sz="94625" autoAdjust="0"/>
  </p:normalViewPr>
  <p:slideViewPr>
    <p:cSldViewPr snapToGrid="0">
      <p:cViewPr varScale="1">
        <p:scale>
          <a:sx n="64" d="100"/>
          <a:sy n="64" d="100"/>
        </p:scale>
        <p:origin x="1536"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48" d="100"/>
          <a:sy n="48" d="100"/>
        </p:scale>
        <p:origin x="2764" y="3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4/13/2022</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4/13/2022</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dirty="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3439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
            </a:endParaRPr>
          </a:p>
          <a:p>
            <a:r>
              <a:rPr lang="de-DE" altLang="ko-KR" sz="1200" b="1" kern="1200" dirty="0">
                <a:solidFill>
                  <a:schemeClr val="tx1"/>
                </a:solidFill>
                <a:latin typeface="Arial "/>
                <a:ea typeface="+mn-ea"/>
                <a:cs typeface="Arial" panose="020B0604020202020204" pitchFamily="34" charset="0"/>
              </a:rPr>
              <a:t>3GPP TSG SA WG2 Meeting #</a:t>
            </a:r>
            <a:r>
              <a:rPr lang="de-DE" altLang="ko-KR" sz="1200" b="1" kern="1200" dirty="0" smtClean="0">
                <a:solidFill>
                  <a:schemeClr val="tx1"/>
                </a:solidFill>
                <a:latin typeface="Arial "/>
                <a:ea typeface="+mn-ea"/>
                <a:cs typeface="Arial" panose="020B0604020202020204" pitchFamily="34" charset="0"/>
              </a:rPr>
              <a:t>150E</a:t>
            </a:r>
            <a:endParaRPr lang="de-DE" altLang="ko-KR" sz="1200" b="1" kern="1200" dirty="0">
              <a:solidFill>
                <a:schemeClr val="tx1"/>
              </a:solidFill>
              <a:latin typeface="Arial "/>
              <a:ea typeface="+mn-ea"/>
              <a:cs typeface="Arial" panose="020B0604020202020204" pitchFamily="34" charset="0"/>
            </a:endParaRPr>
          </a:p>
          <a:p>
            <a:r>
              <a:rPr lang="de-DE" altLang="ko-KR" sz="1200" b="1" kern="1200" dirty="0">
                <a:solidFill>
                  <a:schemeClr val="tx1"/>
                </a:solidFill>
                <a:latin typeface="Arial "/>
                <a:ea typeface="+mn-ea"/>
                <a:cs typeface="Arial" panose="020B0604020202020204" pitchFamily="34" charset="0"/>
              </a:rPr>
              <a:t>Electronic meeting, </a:t>
            </a:r>
            <a:r>
              <a:rPr lang="de-DE" altLang="ko-KR" sz="1200" b="1" kern="1200" dirty="0" smtClean="0">
                <a:solidFill>
                  <a:schemeClr val="tx1"/>
                </a:solidFill>
                <a:latin typeface="Arial "/>
                <a:ea typeface="+mn-ea"/>
                <a:cs typeface="Arial" panose="020B0604020202020204" pitchFamily="34" charset="0"/>
              </a:rPr>
              <a:t>6 </a:t>
            </a:r>
            <a:r>
              <a:rPr lang="de-DE" altLang="ko-KR" sz="1200" b="1" kern="1200" dirty="0">
                <a:solidFill>
                  <a:schemeClr val="tx1"/>
                </a:solidFill>
                <a:latin typeface="Arial "/>
                <a:ea typeface="+mn-ea"/>
                <a:cs typeface="Arial" panose="020B0604020202020204" pitchFamily="34" charset="0"/>
              </a:rPr>
              <a:t>– </a:t>
            </a:r>
            <a:r>
              <a:rPr lang="de-DE" altLang="ko-KR" sz="1200" b="1" kern="1200" dirty="0" smtClean="0">
                <a:solidFill>
                  <a:schemeClr val="tx1"/>
                </a:solidFill>
                <a:latin typeface="Arial "/>
                <a:ea typeface="+mn-ea"/>
                <a:cs typeface="Arial" panose="020B0604020202020204" pitchFamily="34" charset="0"/>
              </a:rPr>
              <a:t>12 April</a:t>
            </a:r>
            <a:r>
              <a:rPr lang="de-DE" sz="1200" b="1" kern="1200" dirty="0" smtClean="0">
                <a:solidFill>
                  <a:schemeClr val="tx1"/>
                </a:solidFill>
                <a:latin typeface="Arial "/>
                <a:ea typeface="+mn-ea"/>
                <a:cs typeface="Arial" panose="020B0604020202020204" pitchFamily="34" charset="0"/>
              </a:rPr>
              <a:t> </a:t>
            </a:r>
            <a:r>
              <a:rPr lang="de-DE" sz="1200" b="1" kern="1200" dirty="0">
                <a:solidFill>
                  <a:schemeClr val="tx1"/>
                </a:solidFill>
                <a:latin typeface="Arial "/>
                <a:ea typeface="+mn-ea"/>
                <a:cs typeface="Arial" panose="020B0604020202020204" pitchFamily="34" charset="0"/>
              </a:rPr>
              <a:t>2022</a:t>
            </a:r>
            <a:endParaRPr lang="sv-SE" altLang="en-US" sz="1200" b="1" kern="1200" dirty="0">
              <a:solidFill>
                <a:schemeClr val="tx1"/>
              </a:solidFill>
              <a:latin typeface="Arial "/>
              <a:ea typeface="+mn-ea"/>
              <a:cs typeface="Arial" panose="020B0604020202020204" pitchFamily="34" charset="0"/>
            </a:endParaRPr>
          </a:p>
        </p:txBody>
      </p:sp>
      <p:sp>
        <p:nvSpPr>
          <p:cNvPr id="5" name="Text Box 13"/>
          <p:cNvSpPr txBox="1">
            <a:spLocks noChangeArrowheads="1"/>
          </p:cNvSpPr>
          <p:nvPr userDrawn="1"/>
        </p:nvSpPr>
        <p:spPr bwMode="auto">
          <a:xfrm>
            <a:off x="5089236" y="334106"/>
            <a:ext cx="194048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smtClean="0">
                <a:effectLst/>
              </a:rPr>
              <a:t>S2-2203002</a:t>
            </a: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TSG SA WG2#149E</a:t>
            </a:r>
            <a:r>
              <a:rPr lang="en-GB" altLang="de-DE" sz="1200" baseline="0" dirty="0">
                <a:solidFill>
                  <a:schemeClr val="bg1"/>
                </a:solidFill>
              </a:rPr>
              <a:t> Electronic meeting, </a:t>
            </a:r>
            <a:r>
              <a:rPr lang="en-GB" altLang="de-DE" sz="1200" baseline="0" dirty="0" smtClean="0">
                <a:solidFill>
                  <a:schemeClr val="bg1"/>
                </a:solidFill>
              </a:rPr>
              <a:t>6 </a:t>
            </a:r>
            <a:r>
              <a:rPr lang="en-GB" altLang="de-DE" sz="1200" baseline="0" dirty="0">
                <a:solidFill>
                  <a:schemeClr val="bg1"/>
                </a:solidFill>
              </a:rPr>
              <a:t>– </a:t>
            </a:r>
            <a:r>
              <a:rPr lang="en-GB" altLang="de-DE" sz="1200" baseline="0" dirty="0" smtClean="0">
                <a:solidFill>
                  <a:schemeClr val="bg1"/>
                </a:solidFill>
              </a:rPr>
              <a:t>9 April, </a:t>
            </a:r>
            <a:r>
              <a:rPr lang="en-GB" altLang="de-DE" sz="1200" baseline="0" dirty="0">
                <a:solidFill>
                  <a:schemeClr val="bg1"/>
                </a:solidFill>
              </a:rPr>
              <a:t>2022</a:t>
            </a:r>
            <a:endParaRPr lang="en-GB" altLang="ko-KR" sz="1200" spc="3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2021</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Lst>
  <p:transition spd="slow"/>
  <p:timing>
    <p:tnLst>
      <p:par>
        <p:cTn id="1" dur="indefinite" restart="never" nodeType="tmRoot"/>
      </p:par>
    </p:tnLst>
  </p:timing>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376518" y="2194370"/>
            <a:ext cx="8452437" cy="1101329"/>
          </a:xfrm>
        </p:spPr>
        <p:txBody>
          <a:bodyPr>
            <a:noAutofit/>
          </a:bodyPr>
          <a:lstStyle/>
          <a:p>
            <a:pPr>
              <a:defRPr/>
            </a:pPr>
            <a:r>
              <a:rPr lang="en-US" altLang="de-DE" sz="3600" b="1" dirty="0" smtClean="0"/>
              <a:t>FS_AMP </a:t>
            </a:r>
            <a:r>
              <a:rPr lang="en-US" altLang="de-DE" sz="3600" b="1" dirty="0"/>
              <a:t>Status </a:t>
            </a:r>
            <a:r>
              <a:rPr lang="en-GB" altLang="zh-CN" sz="3600" b="1" dirty="0"/>
              <a:t>Report</a:t>
            </a:r>
            <a:endParaRPr lang="en-GB" sz="2400" baseline="30000" dirty="0">
              <a:effectLst>
                <a:outerShdw blurRad="38100" dist="38100" dir="2700000" algn="tl">
                  <a:srgbClr val="C0C0C0"/>
                </a:outerShdw>
              </a:effectLst>
            </a:endParaRPr>
          </a:p>
        </p:txBody>
      </p:sp>
      <p:sp>
        <p:nvSpPr>
          <p:cNvPr id="6147" name="Subtitle 6"/>
          <p:cNvSpPr>
            <a:spLocks noGrp="1"/>
          </p:cNvSpPr>
          <p:nvPr>
            <p:ph type="subTitle" idx="1"/>
          </p:nvPr>
        </p:nvSpPr>
        <p:spPr>
          <a:xfrm>
            <a:off x="1541243" y="4006360"/>
            <a:ext cx="6400800" cy="1314450"/>
          </a:xfrm>
        </p:spPr>
        <p:txBody>
          <a:bodyPr/>
          <a:lstStyle/>
          <a:p>
            <a:pPr>
              <a:lnSpc>
                <a:spcPct val="80000"/>
              </a:lnSpc>
            </a:pPr>
            <a:r>
              <a:rPr lang="en-US" altLang="en-US" sz="1800" dirty="0"/>
              <a:t/>
            </a:r>
            <a:br>
              <a:rPr lang="en-US" altLang="en-US" sz="1800" dirty="0"/>
            </a:br>
            <a:r>
              <a:rPr lang="en-US" altLang="zh-CN" sz="1800" dirty="0" smtClean="0"/>
              <a:t>Zhuoyi Chen</a:t>
            </a:r>
            <a:endParaRPr lang="en-US" altLang="en-US" sz="1800" dirty="0"/>
          </a:p>
          <a:p>
            <a:pPr>
              <a:lnSpc>
                <a:spcPct val="80000"/>
              </a:lnSpc>
            </a:pPr>
            <a:r>
              <a:rPr lang="en-US" altLang="en-US" sz="1800" dirty="0" smtClean="0">
                <a:latin typeface="Arial" panose="020B0604020202020204" pitchFamily="34" charset="0"/>
              </a:rPr>
              <a:t>China Telecom </a:t>
            </a:r>
            <a:r>
              <a:rPr lang="en-US" altLang="en-US" sz="1800" dirty="0">
                <a:latin typeface="Arial" panose="020B0604020202020204" pitchFamily="34" charset="0"/>
              </a:rPr>
              <a:t>(Rapporteur)</a:t>
            </a:r>
            <a:endParaRPr lang="en-US" altLang="en-US" sz="2000" dirty="0">
              <a:latin typeface="Arial" panose="020B0604020202020204" pitchFamily="34" charset="0"/>
            </a:endParaRPr>
          </a:p>
          <a:p>
            <a:pPr>
              <a:lnSpc>
                <a:spcPct val="80000"/>
              </a:lnSpc>
              <a:defRPr/>
            </a:pPr>
            <a:endParaRPr lang="en-GB" altLang="en-US" sz="2000" dirty="0">
              <a:latin typeface="Arial" panose="020B0604020202020204" pitchFamily="34" charset="0"/>
            </a:endParaRP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D52C4-5430-4D56-8D2A-947A8B15DB3C}"/>
              </a:ext>
            </a:extLst>
          </p:cNvPr>
          <p:cNvSpPr>
            <a:spLocks noGrp="1"/>
          </p:cNvSpPr>
          <p:nvPr>
            <p:ph type="title"/>
          </p:nvPr>
        </p:nvSpPr>
        <p:spPr>
          <a:xfrm>
            <a:off x="488950" y="228600"/>
            <a:ext cx="6827838" cy="675167"/>
          </a:xfrm>
        </p:spPr>
        <p:txBody>
          <a:bodyPr/>
          <a:lstStyle/>
          <a:p>
            <a:r>
              <a:rPr lang="en-US" altLang="de-DE" sz="2800" b="1" dirty="0" smtClean="0"/>
              <a:t>FS_AMP </a:t>
            </a:r>
            <a:r>
              <a:rPr lang="en-US" altLang="de-DE" sz="2800" b="1" dirty="0"/>
              <a:t>status after </a:t>
            </a:r>
            <a:r>
              <a:rPr lang="en-US" altLang="de-DE" sz="2800" b="1" dirty="0" smtClean="0"/>
              <a:t>SA2#150E </a:t>
            </a:r>
            <a:r>
              <a:rPr lang="en-US" altLang="de-DE" sz="2800" b="1" dirty="0"/>
              <a:t>(</a:t>
            </a:r>
            <a:r>
              <a:rPr lang="en-US" altLang="de-DE" sz="2800" b="1" dirty="0" smtClean="0"/>
              <a:t>1/</a:t>
            </a:r>
            <a:r>
              <a:rPr lang="en-US" altLang="zh-CN" sz="2800" b="1" dirty="0" smtClean="0"/>
              <a:t>3</a:t>
            </a:r>
            <a:r>
              <a:rPr lang="en-US" altLang="de-DE" sz="2800" b="1" dirty="0" smtClean="0"/>
              <a:t>)</a:t>
            </a:r>
            <a:endParaRPr lang="en-US" dirty="0"/>
          </a:p>
        </p:txBody>
      </p:sp>
      <p:sp>
        <p:nvSpPr>
          <p:cNvPr id="5" name="Content Placeholder 7">
            <a:extLst>
              <a:ext uri="{FF2B5EF4-FFF2-40B4-BE49-F238E27FC236}">
                <a16:creationId xmlns:a16="http://schemas.microsoft.com/office/drawing/2014/main" id="{15D28A3F-B4FD-414F-9637-F7C890005039}"/>
              </a:ext>
            </a:extLst>
          </p:cNvPr>
          <p:cNvSpPr txBox="1">
            <a:spLocks/>
          </p:cNvSpPr>
          <p:nvPr/>
        </p:nvSpPr>
        <p:spPr>
          <a:xfrm>
            <a:off x="230594" y="2217757"/>
            <a:ext cx="8695692" cy="4397727"/>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pPr>
            <a:r>
              <a:rPr lang="de-DE" altLang="de-DE" sz="1800" b="1" kern="0" dirty="0"/>
              <a:t>General</a:t>
            </a:r>
          </a:p>
          <a:p>
            <a:pPr lvl="1">
              <a:spcBef>
                <a:spcPts val="0"/>
              </a:spcBef>
              <a:spcAft>
                <a:spcPts val="0"/>
              </a:spcAft>
            </a:pPr>
            <a:r>
              <a:rPr lang="en-US" altLang="de-DE" sz="1400" kern="0" dirty="0" smtClean="0"/>
              <a:t>TR </a:t>
            </a:r>
            <a:r>
              <a:rPr lang="en-US" altLang="de-DE" sz="1400" kern="0" dirty="0"/>
              <a:t>23.700-89 </a:t>
            </a:r>
            <a:r>
              <a:rPr lang="en-US" altLang="de-DE" sz="1400" kern="0" dirty="0" smtClean="0"/>
              <a:t>v0.</a:t>
            </a:r>
            <a:r>
              <a:rPr lang="en-US" altLang="de-DE" sz="1400" kern="0" dirty="0" smtClean="0">
                <a:solidFill>
                  <a:srgbClr val="FF0000"/>
                </a:solidFill>
              </a:rPr>
              <a:t>2</a:t>
            </a:r>
            <a:r>
              <a:rPr lang="en-US" altLang="de-DE" sz="1400" kern="0" dirty="0" smtClean="0"/>
              <a:t>.0 </a:t>
            </a:r>
            <a:r>
              <a:rPr lang="en-US" altLang="de-DE" sz="1400" kern="0" dirty="0"/>
              <a:t>is available.</a:t>
            </a:r>
          </a:p>
          <a:p>
            <a:pPr lvl="1">
              <a:spcBef>
                <a:spcPts val="0"/>
              </a:spcBef>
              <a:spcAft>
                <a:spcPts val="0"/>
              </a:spcAft>
            </a:pPr>
            <a:r>
              <a:rPr lang="en-US" altLang="de-DE" sz="1400" kern="0" dirty="0" smtClean="0"/>
              <a:t>Total </a:t>
            </a:r>
            <a:r>
              <a:rPr lang="en-US" altLang="de-DE" sz="1400" kern="0" dirty="0"/>
              <a:t>TUs requested for Study Phase is </a:t>
            </a:r>
            <a:r>
              <a:rPr lang="en-US" altLang="de-DE" sz="1400" kern="0" dirty="0" smtClean="0">
                <a:solidFill>
                  <a:srgbClr val="FF0000"/>
                </a:solidFill>
              </a:rPr>
              <a:t>1.5</a:t>
            </a:r>
            <a:r>
              <a:rPr lang="en-US" altLang="de-DE" sz="1400" kern="0" dirty="0" smtClean="0"/>
              <a:t> </a:t>
            </a:r>
            <a:r>
              <a:rPr lang="en-US" altLang="de-DE" sz="1400" kern="0" dirty="0"/>
              <a:t>TUs, and </a:t>
            </a:r>
            <a:r>
              <a:rPr lang="en-US" altLang="de-DE" sz="1400" kern="0" dirty="0" smtClean="0">
                <a:solidFill>
                  <a:srgbClr val="FF0000"/>
                </a:solidFill>
              </a:rPr>
              <a:t>0.5</a:t>
            </a:r>
            <a:r>
              <a:rPr lang="en-US" altLang="de-DE" sz="1400" kern="0" dirty="0" smtClean="0"/>
              <a:t> TU is </a:t>
            </a:r>
            <a:r>
              <a:rPr lang="en-US" altLang="de-DE" sz="1400" kern="0" dirty="0"/>
              <a:t>remaining</a:t>
            </a:r>
          </a:p>
          <a:p>
            <a:pPr lvl="1">
              <a:spcBef>
                <a:spcPts val="0"/>
              </a:spcBef>
              <a:spcAft>
                <a:spcPts val="0"/>
              </a:spcAft>
            </a:pPr>
            <a:r>
              <a:rPr lang="en-US" altLang="de-DE" sz="1400" dirty="0" smtClean="0"/>
              <a:t>Eight new solutions and one solution update are</a:t>
            </a:r>
            <a:r>
              <a:rPr lang="hu-HU" altLang="de-DE" sz="1400" dirty="0" smtClean="0"/>
              <a:t> </a:t>
            </a:r>
            <a:r>
              <a:rPr lang="hu-HU" altLang="de-DE" sz="1400" dirty="0"/>
              <a:t>documented</a:t>
            </a:r>
            <a:r>
              <a:rPr lang="en-US" altLang="de-DE" sz="1400" dirty="0" smtClean="0"/>
              <a:t>.</a:t>
            </a:r>
          </a:p>
          <a:p>
            <a:pPr lvl="1">
              <a:spcBef>
                <a:spcPts val="0"/>
              </a:spcBef>
              <a:spcAft>
                <a:spcPts val="0"/>
              </a:spcAft>
            </a:pPr>
            <a:endParaRPr lang="en-US" altLang="de-DE" sz="1400" dirty="0"/>
          </a:p>
          <a:p>
            <a:pPr>
              <a:spcBef>
                <a:spcPts val="0"/>
              </a:spcBef>
              <a:spcAft>
                <a:spcPts val="0"/>
              </a:spcAft>
            </a:pPr>
            <a:r>
              <a:rPr lang="de-DE" altLang="de-DE" sz="1800" b="1" kern="0" dirty="0" smtClean="0"/>
              <a:t>Key Issue #1</a:t>
            </a:r>
            <a:r>
              <a:rPr lang="de-DE" altLang="de-DE" sz="1800" b="1" kern="0" dirty="0"/>
              <a:t>: </a:t>
            </a:r>
            <a:r>
              <a:rPr lang="de-DE" altLang="de-DE" sz="1800" b="1" kern="0" dirty="0" smtClean="0"/>
              <a:t>RFSP Index consistency when UE moves from 5GC to EPC</a:t>
            </a:r>
            <a:endParaRPr lang="de-DE" altLang="de-DE" sz="1800" b="1" kern="0" dirty="0"/>
          </a:p>
          <a:p>
            <a:pPr lvl="1">
              <a:spcBef>
                <a:spcPts val="0"/>
              </a:spcBef>
              <a:spcAft>
                <a:spcPts val="0"/>
              </a:spcAft>
            </a:pPr>
            <a:r>
              <a:rPr lang="en-US" altLang="de-DE" sz="1400" kern="0" dirty="0" smtClean="0"/>
              <a:t>8 P-CRs are agreed as new solutions </a:t>
            </a:r>
          </a:p>
          <a:p>
            <a:pPr lvl="2">
              <a:spcBef>
                <a:spcPts val="0"/>
              </a:spcBef>
              <a:spcAft>
                <a:spcPts val="0"/>
              </a:spcAft>
            </a:pPr>
            <a:r>
              <a:rPr lang="en-US" altLang="de-DE" sz="1100" kern="0" dirty="0" smtClean="0"/>
              <a:t>3 new solutions are for N26 based scenario</a:t>
            </a:r>
          </a:p>
          <a:p>
            <a:pPr lvl="3">
              <a:spcBef>
                <a:spcPts val="0"/>
              </a:spcBef>
              <a:spcAft>
                <a:spcPts val="0"/>
              </a:spcAft>
            </a:pPr>
            <a:r>
              <a:rPr lang="en-US" altLang="de-DE" sz="1100" kern="0" dirty="0" smtClean="0"/>
              <a:t>Solution #3 proposes PCF provides validity timer along with authorize RFSP Index to AMF, and AMF provides this information to target MME via N26 in handover procedure.</a:t>
            </a:r>
          </a:p>
          <a:p>
            <a:pPr lvl="3">
              <a:spcBef>
                <a:spcPts val="0"/>
              </a:spcBef>
              <a:spcAft>
                <a:spcPts val="0"/>
              </a:spcAft>
            </a:pPr>
            <a:r>
              <a:rPr lang="en-US" altLang="de-DE" sz="1100" kern="0" dirty="0" smtClean="0"/>
              <a:t>Solution #6 proposes AM association and AMF registration to UDM should both be kept after UE moves from 5GC to EPC, to allowed further authorized RFSP Index from PCF and deliver to MME via N26, AMF may queries the HSS + UDM for the serving MME.</a:t>
            </a:r>
          </a:p>
          <a:p>
            <a:pPr lvl="3">
              <a:spcBef>
                <a:spcPts val="0"/>
              </a:spcBef>
              <a:spcAft>
                <a:spcPts val="0"/>
              </a:spcAft>
            </a:pPr>
            <a:r>
              <a:rPr lang="en-US" altLang="de-DE" sz="1100" kern="0" dirty="0" smtClean="0"/>
              <a:t>Solution #10 propose the </a:t>
            </a:r>
            <a:r>
              <a:rPr lang="en-US" altLang="de-DE" sz="1100" kern="0" dirty="0"/>
              <a:t>MME </a:t>
            </a:r>
            <a:r>
              <a:rPr lang="en-US" altLang="de-DE" sz="1100" kern="0" dirty="0" smtClean="0"/>
              <a:t>uses the RFSP Index in use from AMF via N26. When </a:t>
            </a:r>
            <a:r>
              <a:rPr lang="en-US" altLang="de-DE" sz="1100" kern="0" dirty="0"/>
              <a:t>the configured duration is reached, the MME may remove the "5GC Authorized RFSP Index" from its context for the UE and start using the "subscribed RFSP Index" that was received from the HSS.</a:t>
            </a:r>
            <a:endParaRPr lang="en-US" altLang="de-DE" sz="1100" kern="0" dirty="0" smtClean="0"/>
          </a:p>
          <a:p>
            <a:pPr lvl="2">
              <a:spcBef>
                <a:spcPts val="0"/>
              </a:spcBef>
              <a:spcAft>
                <a:spcPts val="0"/>
              </a:spcAft>
            </a:pPr>
            <a:r>
              <a:rPr lang="en-US" altLang="de-DE" sz="1100" kern="0" dirty="0"/>
              <a:t>4</a:t>
            </a:r>
            <a:r>
              <a:rPr lang="en-US" altLang="de-DE" sz="1100" kern="0" dirty="0" smtClean="0"/>
              <a:t> new solutions are for without N26 interface scenario</a:t>
            </a:r>
          </a:p>
          <a:p>
            <a:pPr lvl="3">
              <a:spcBef>
                <a:spcPts val="0"/>
              </a:spcBef>
              <a:spcAft>
                <a:spcPts val="0"/>
              </a:spcAft>
            </a:pPr>
            <a:r>
              <a:rPr lang="en-US" altLang="de-DE" sz="1100" kern="0" dirty="0"/>
              <a:t>Solution </a:t>
            </a:r>
            <a:r>
              <a:rPr lang="en-US" altLang="de-DE" sz="1100" kern="0" dirty="0" smtClean="0"/>
              <a:t>#4 </a:t>
            </a:r>
            <a:r>
              <a:rPr lang="en-US" altLang="de-DE" sz="1100" kern="0" dirty="0"/>
              <a:t>proposes PCF provides validity timer along with authorize RFSP Index to AMF, </a:t>
            </a:r>
            <a:r>
              <a:rPr lang="en-US" altLang="de-DE" sz="1100" kern="0" dirty="0" smtClean="0"/>
              <a:t> the AMF </a:t>
            </a:r>
            <a:r>
              <a:rPr lang="en-US" altLang="de-DE" sz="1100" kern="0" dirty="0"/>
              <a:t>use </a:t>
            </a:r>
            <a:r>
              <a:rPr lang="en-US" altLang="de-DE" sz="1100" kern="0" dirty="0" err="1" smtClean="0"/>
              <a:t>ParameterProvision</a:t>
            </a:r>
            <a:r>
              <a:rPr lang="en-US" altLang="de-DE" sz="1100" kern="0" dirty="0" smtClean="0"/>
              <a:t> service to update </a:t>
            </a:r>
            <a:r>
              <a:rPr lang="en-US" altLang="de-DE" sz="1100" kern="0" dirty="0"/>
              <a:t>this information to </a:t>
            </a:r>
            <a:r>
              <a:rPr lang="en-US" altLang="de-DE" sz="1100" kern="0" dirty="0" smtClean="0"/>
              <a:t>HSS+UDM. Target MME receive the validity timer and authorize RFSP index from HSS + UDM while UE attaches to MME.</a:t>
            </a:r>
          </a:p>
          <a:p>
            <a:pPr lvl="3">
              <a:spcBef>
                <a:spcPts val="0"/>
              </a:spcBef>
              <a:spcAft>
                <a:spcPts val="0"/>
              </a:spcAft>
            </a:pPr>
            <a:r>
              <a:rPr lang="en-US" altLang="de-DE" sz="1100" kern="0" dirty="0"/>
              <a:t>Solution </a:t>
            </a:r>
            <a:r>
              <a:rPr lang="en-US" altLang="de-DE" sz="1100" kern="0" dirty="0" smtClean="0"/>
              <a:t>#5 </a:t>
            </a:r>
            <a:r>
              <a:rPr lang="en-US" altLang="de-DE" sz="1100" kern="0" dirty="0"/>
              <a:t>proposes PCF provides validity timer along with authorize RFSP Index to </a:t>
            </a:r>
            <a:r>
              <a:rPr lang="en-US" altLang="de-DE" sz="1100" kern="0" dirty="0" smtClean="0"/>
              <a:t>AMF. During </a:t>
            </a:r>
            <a:r>
              <a:rPr lang="en-US" altLang="de-DE" sz="1100" kern="0" dirty="0"/>
              <a:t>the 5GS to EPS </a:t>
            </a:r>
            <a:r>
              <a:rPr lang="en-US" altLang="de-DE" sz="1100" kern="0" dirty="0" smtClean="0"/>
              <a:t>mobility, </a:t>
            </a:r>
            <a:r>
              <a:rPr lang="en-US" altLang="de-DE" sz="1100" kern="0" dirty="0"/>
              <a:t>the AMF provides this information to </a:t>
            </a:r>
            <a:r>
              <a:rPr lang="en-US" altLang="de-DE" sz="1100" kern="0" dirty="0" smtClean="0"/>
              <a:t>HSS+UDM, and  </a:t>
            </a:r>
            <a:r>
              <a:rPr lang="en-US" altLang="de-DE" sz="1100" kern="0" dirty="0"/>
              <a:t>the MME receive the validity timer and authorize RFSP index from HSS </a:t>
            </a:r>
            <a:r>
              <a:rPr lang="en-US" altLang="de-DE" sz="1100" kern="0" dirty="0" smtClean="0"/>
              <a:t>+ UDM.</a:t>
            </a:r>
          </a:p>
        </p:txBody>
      </p:sp>
      <p:graphicFrame>
        <p:nvGraphicFramePr>
          <p:cNvPr id="7" name="Content Placeholder 8">
            <a:extLst>
              <a:ext uri="{FF2B5EF4-FFF2-40B4-BE49-F238E27FC236}">
                <a16:creationId xmlns:a16="http://schemas.microsoft.com/office/drawing/2014/main" id="{8E7B86D5-0B56-4201-87AC-24C0DDEF5E75}"/>
              </a:ext>
            </a:extLst>
          </p:cNvPr>
          <p:cNvGraphicFramePr>
            <a:graphicFrameLocks/>
          </p:cNvGraphicFramePr>
          <p:nvPr>
            <p:extLst>
              <p:ext uri="{D42A27DB-BD31-4B8C-83A1-F6EECF244321}">
                <p14:modId xmlns:p14="http://schemas.microsoft.com/office/powerpoint/2010/main" val="711397576"/>
              </p:ext>
            </p:extLst>
          </p:nvPr>
        </p:nvGraphicFramePr>
        <p:xfrm>
          <a:off x="218574" y="1377122"/>
          <a:ext cx="8810067" cy="900651"/>
        </p:xfrm>
        <a:graphic>
          <a:graphicData uri="http://schemas.openxmlformats.org/drawingml/2006/table">
            <a:tbl>
              <a:tblPr firstRow="1" bandRow="1">
                <a:tableStyleId>{8FD4443E-F989-4FC4-A0C8-D5A2AF1F390B}</a:tableStyleId>
              </a:tblPr>
              <a:tblGrid>
                <a:gridCol w="1321455">
                  <a:extLst>
                    <a:ext uri="{9D8B030D-6E8A-4147-A177-3AD203B41FA5}">
                      <a16:colId xmlns:a16="http://schemas.microsoft.com/office/drawing/2014/main" val="20000"/>
                    </a:ext>
                  </a:extLst>
                </a:gridCol>
                <a:gridCol w="4026197">
                  <a:extLst>
                    <a:ext uri="{9D8B030D-6E8A-4147-A177-3AD203B41FA5}">
                      <a16:colId xmlns:a16="http://schemas.microsoft.com/office/drawing/2014/main" val="20001"/>
                    </a:ext>
                  </a:extLst>
                </a:gridCol>
                <a:gridCol w="114808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095135">
                  <a:extLst>
                    <a:ext uri="{9D8B030D-6E8A-4147-A177-3AD203B41FA5}">
                      <a16:colId xmlns:a16="http://schemas.microsoft.com/office/drawing/2014/main" val="20004"/>
                    </a:ext>
                  </a:extLst>
                </a:gridCol>
              </a:tblGrid>
              <a:tr h="312412">
                <a:tc>
                  <a:txBody>
                    <a:bodyPr/>
                    <a:lstStyle/>
                    <a:p>
                      <a:r>
                        <a:rPr lang="en-US" sz="1600" b="1" dirty="0"/>
                        <a:t>WI Code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Work Item Title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WP</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Target Date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WID#</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65313">
                <a:tc>
                  <a:txBody>
                    <a:bodyPr/>
                    <a:lstStyle/>
                    <a:p>
                      <a:r>
                        <a:rPr lang="en-US" sz="1400" b="1" kern="1200" dirty="0" smtClean="0">
                          <a:solidFill>
                            <a:schemeClr val="lt1"/>
                          </a:solidFill>
                          <a:effectLst/>
                          <a:latin typeface="+mn-lt"/>
                          <a:ea typeface="+mn-ea"/>
                          <a:cs typeface="+mn-cs"/>
                        </a:rPr>
                        <a:t>FS_AMP</a:t>
                      </a:r>
                      <a:endParaRPr kumimoji="0" lang="en-US" sz="1400" b="1" i="0" u="none" strike="noStrike" kern="1200" cap="none" normalizeH="0" baseline="0" dirty="0">
                        <a:ln>
                          <a:noFill/>
                        </a:ln>
                        <a:solidFill>
                          <a:schemeClr val="bg1"/>
                        </a:solidFill>
                        <a:effectLst/>
                        <a:latin typeface="+mn-lt"/>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1" i="0" u="none" strike="noStrike" dirty="0" smtClean="0">
                          <a:solidFill>
                            <a:schemeClr val="bg1"/>
                          </a:solidFill>
                          <a:effectLst/>
                          <a:latin typeface="Calibri" panose="020F0502020204030204" pitchFamily="34" charset="0"/>
                        </a:rPr>
                        <a:t>Study on 5G AM Policy</a:t>
                      </a:r>
                      <a:endParaRPr lang="de-DE" sz="1400" b="1" kern="1200" dirty="0">
                        <a:solidFill>
                          <a:schemeClr val="lt1"/>
                        </a:solidFill>
                        <a:effectLst/>
                        <a:latin typeface="+mn-lt"/>
                        <a:ea typeface="+mn-ea"/>
                        <a:cs typeface="+mn-cs"/>
                      </a:endParaRP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0% &gt; </a:t>
                      </a:r>
                      <a:r>
                        <a:rPr lang="en-US" sz="1400" b="1" kern="1200" dirty="0" smtClean="0">
                          <a:solidFill>
                            <a:srgbClr val="7030A0"/>
                          </a:solidFill>
                          <a:latin typeface="+mn-lt"/>
                          <a:ea typeface="+mn-ea"/>
                          <a:cs typeface="+mn-cs"/>
                        </a:rPr>
                        <a:t>80%</a:t>
                      </a:r>
                      <a:endParaRPr lang="en-US" sz="1400" b="1" kern="1200" dirty="0">
                        <a:solidFill>
                          <a:srgbClr val="7030A0"/>
                        </a:solidFill>
                        <a:latin typeface="+mn-lt"/>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Sept, 22</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kumimoji="0" lang="en-GB" sz="1400" b="1" i="0" u="none" strike="noStrike" kern="1200" cap="none" spc="0" normalizeH="0" baseline="0" noProof="0" dirty="0" smtClean="0">
                          <a:ln>
                            <a:noFill/>
                          </a:ln>
                          <a:solidFill>
                            <a:prstClr val="white"/>
                          </a:solidFill>
                          <a:effectLst/>
                          <a:uLnTx/>
                          <a:uFillTx/>
                          <a:latin typeface="+mn-lt"/>
                          <a:ea typeface="+mn-ea"/>
                          <a:cs typeface="+mn-cs"/>
                        </a:rPr>
                        <a:t>SP-211642</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55700947"/>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D52C4-5430-4D56-8D2A-947A8B15DB3C}"/>
              </a:ext>
            </a:extLst>
          </p:cNvPr>
          <p:cNvSpPr>
            <a:spLocks noGrp="1"/>
          </p:cNvSpPr>
          <p:nvPr>
            <p:ph type="title"/>
          </p:nvPr>
        </p:nvSpPr>
        <p:spPr>
          <a:xfrm>
            <a:off x="488950" y="228600"/>
            <a:ext cx="6827838" cy="675167"/>
          </a:xfrm>
        </p:spPr>
        <p:txBody>
          <a:bodyPr/>
          <a:lstStyle/>
          <a:p>
            <a:r>
              <a:rPr lang="en-US" altLang="de-DE" sz="2800" b="1" dirty="0" smtClean="0"/>
              <a:t>FS_AMP </a:t>
            </a:r>
            <a:r>
              <a:rPr lang="en-US" altLang="de-DE" sz="2800" b="1" dirty="0"/>
              <a:t>status after </a:t>
            </a:r>
            <a:r>
              <a:rPr lang="en-US" altLang="de-DE" sz="2800" b="1" dirty="0" smtClean="0"/>
              <a:t>SA2#150E </a:t>
            </a:r>
            <a:r>
              <a:rPr lang="en-US" altLang="de-DE" sz="2800" b="1" dirty="0" smtClean="0"/>
              <a:t>(</a:t>
            </a:r>
            <a:r>
              <a:rPr lang="en-US" altLang="zh-CN" sz="2800" b="1" dirty="0" smtClean="0"/>
              <a:t>2</a:t>
            </a:r>
            <a:r>
              <a:rPr lang="en-US" altLang="de-DE" sz="2800" b="1" dirty="0" smtClean="0"/>
              <a:t>/</a:t>
            </a:r>
            <a:r>
              <a:rPr lang="en-US" altLang="zh-CN" sz="2800" b="1" dirty="0" smtClean="0"/>
              <a:t>3</a:t>
            </a:r>
            <a:r>
              <a:rPr lang="en-US" altLang="de-DE" sz="2800" b="1" dirty="0" smtClean="0"/>
              <a:t>)</a:t>
            </a:r>
            <a:endParaRPr lang="en-US" dirty="0"/>
          </a:p>
        </p:txBody>
      </p:sp>
      <p:sp>
        <p:nvSpPr>
          <p:cNvPr id="5" name="Content Placeholder 7">
            <a:extLst>
              <a:ext uri="{FF2B5EF4-FFF2-40B4-BE49-F238E27FC236}">
                <a16:creationId xmlns:a16="http://schemas.microsoft.com/office/drawing/2014/main" id="{15D28A3F-B4FD-414F-9637-F7C890005039}"/>
              </a:ext>
            </a:extLst>
          </p:cNvPr>
          <p:cNvSpPr txBox="1">
            <a:spLocks/>
          </p:cNvSpPr>
          <p:nvPr/>
        </p:nvSpPr>
        <p:spPr>
          <a:xfrm>
            <a:off x="230594" y="2217758"/>
            <a:ext cx="8695692" cy="4063772"/>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marL="457200" lvl="1" indent="0">
              <a:spcBef>
                <a:spcPts val="0"/>
              </a:spcBef>
              <a:spcAft>
                <a:spcPts val="0"/>
              </a:spcAft>
              <a:buNone/>
            </a:pPr>
            <a:endParaRPr lang="en-US" altLang="de-DE" sz="1400" dirty="0"/>
          </a:p>
          <a:p>
            <a:pPr>
              <a:spcBef>
                <a:spcPts val="0"/>
              </a:spcBef>
              <a:spcAft>
                <a:spcPts val="0"/>
              </a:spcAft>
            </a:pPr>
            <a:r>
              <a:rPr lang="de-DE" altLang="de-DE" sz="1800" b="1" kern="0" dirty="0" smtClean="0"/>
              <a:t>Key Issue #1</a:t>
            </a:r>
            <a:r>
              <a:rPr lang="de-DE" altLang="de-DE" sz="1800" b="1" kern="0" dirty="0"/>
              <a:t>: </a:t>
            </a:r>
            <a:r>
              <a:rPr lang="de-DE" altLang="de-DE" sz="1800" b="1" kern="0" dirty="0" smtClean="0"/>
              <a:t>RFSP Index consistency when UE moves from 5GC to EPC (Cont.)</a:t>
            </a:r>
            <a:endParaRPr lang="en-US" altLang="de-DE" sz="1000" kern="0" dirty="0" smtClean="0"/>
          </a:p>
          <a:p>
            <a:pPr lvl="3">
              <a:spcBef>
                <a:spcPts val="0"/>
              </a:spcBef>
              <a:spcAft>
                <a:spcPts val="0"/>
              </a:spcAft>
            </a:pPr>
            <a:r>
              <a:rPr lang="en-US" altLang="de-DE" sz="1100" kern="0" dirty="0"/>
              <a:t>Solution #7 proposes AM association and AMF registration to UDM should both be kept after UE moves from 5GC to EPC, to allowed further authorized RFSP Index from PCF and deliver to HSS + UDM by AMF, and the serving MME receives the update from HSS + UDM.</a:t>
            </a:r>
          </a:p>
          <a:p>
            <a:pPr lvl="3">
              <a:spcBef>
                <a:spcPts val="0"/>
              </a:spcBef>
              <a:spcAft>
                <a:spcPts val="0"/>
              </a:spcAft>
            </a:pPr>
            <a:r>
              <a:rPr lang="en-US" altLang="de-DE" sz="1100" kern="0" dirty="0"/>
              <a:t>Solution #8 proposes if MME aware a UE is from 5GC and no available UE context as no N26 interface deploys, the MME locally set the RFSP index in use as 4G-prioritize and reselect the RFSP index in use after  a locally set time period</a:t>
            </a:r>
            <a:r>
              <a:rPr lang="en-US" altLang="de-DE" sz="1100" kern="0" dirty="0" smtClean="0"/>
              <a:t>.</a:t>
            </a:r>
            <a:endParaRPr lang="en-US" altLang="de-DE" sz="1200" kern="0" dirty="0" smtClean="0"/>
          </a:p>
          <a:p>
            <a:pPr lvl="2">
              <a:spcBef>
                <a:spcPts val="0"/>
              </a:spcBef>
              <a:spcAft>
                <a:spcPts val="0"/>
              </a:spcAft>
            </a:pPr>
            <a:r>
              <a:rPr lang="en-US" altLang="de-DE" sz="1200" kern="0" dirty="0" smtClean="0"/>
              <a:t>1 new solution is for both N26 and without N26 interface scenarios</a:t>
            </a:r>
          </a:p>
          <a:p>
            <a:pPr lvl="3">
              <a:spcBef>
                <a:spcPts val="0"/>
              </a:spcBef>
              <a:spcAft>
                <a:spcPts val="0"/>
              </a:spcAft>
            </a:pPr>
            <a:r>
              <a:rPr lang="en-US" altLang="de-DE" sz="1100" kern="0" dirty="0" smtClean="0"/>
              <a:t>Solution #9 proposes PCF provide authorized RFSP Index to HSS+UDM, and MME receive the authorized RFSP Index via S6a interface.</a:t>
            </a:r>
          </a:p>
          <a:p>
            <a:pPr lvl="1">
              <a:spcBef>
                <a:spcPts val="0"/>
              </a:spcBef>
              <a:spcAft>
                <a:spcPts val="0"/>
              </a:spcAft>
            </a:pPr>
            <a:r>
              <a:rPr lang="en-US" altLang="zh-CN" sz="1400" kern="0" dirty="0"/>
              <a:t>1 P-CR is agreed as solution update.</a:t>
            </a:r>
          </a:p>
          <a:p>
            <a:pPr lvl="2">
              <a:spcBef>
                <a:spcPts val="0"/>
              </a:spcBef>
              <a:spcAft>
                <a:spcPts val="0"/>
              </a:spcAft>
            </a:pPr>
            <a:r>
              <a:rPr lang="en-US" altLang="de-DE" sz="1100" kern="0" dirty="0"/>
              <a:t>Remove EN in </a:t>
            </a:r>
            <a:r>
              <a:rPr lang="en-US" altLang="de-DE" sz="1100" kern="0" dirty="0" smtClean="0"/>
              <a:t>Solution#1, </a:t>
            </a:r>
            <a:r>
              <a:rPr lang="en-US" altLang="zh-CN" sz="1100" kern="0" dirty="0" smtClean="0"/>
              <a:t>by adding new service to allow AMF to get notify of serving MME change from HSS + UDM.</a:t>
            </a:r>
          </a:p>
          <a:p>
            <a:pPr lvl="2">
              <a:spcBef>
                <a:spcPts val="0"/>
              </a:spcBef>
              <a:spcAft>
                <a:spcPts val="0"/>
              </a:spcAft>
            </a:pPr>
            <a:endParaRPr lang="en-US" altLang="de-DE" sz="1100" kern="0" dirty="0"/>
          </a:p>
          <a:p>
            <a:pPr>
              <a:spcBef>
                <a:spcPts val="0"/>
              </a:spcBef>
              <a:spcAft>
                <a:spcPts val="0"/>
              </a:spcAft>
            </a:pPr>
            <a:r>
              <a:rPr lang="en-US" altLang="zh-CN" sz="1800" b="1" kern="0" dirty="0"/>
              <a:t>Next Steps</a:t>
            </a:r>
            <a:r>
              <a:rPr lang="en-US" altLang="zh-CN" sz="1800" kern="0" dirty="0"/>
              <a:t>:  Resolve ENs in solution(s), evaluate solutions and capture conclusion.</a:t>
            </a:r>
          </a:p>
          <a:p>
            <a:pPr>
              <a:spcBef>
                <a:spcPts val="0"/>
              </a:spcBef>
              <a:spcAft>
                <a:spcPts val="0"/>
              </a:spcAft>
            </a:pPr>
            <a:endParaRPr lang="en-US" altLang="zh-CN" sz="1800" kern="0" dirty="0"/>
          </a:p>
          <a:p>
            <a:pPr marL="457200" lvl="1" indent="-457200">
              <a:spcBef>
                <a:spcPts val="0"/>
              </a:spcBef>
              <a:spcAft>
                <a:spcPts val="300"/>
              </a:spcAft>
              <a:buBlip>
                <a:blip r:embed="rId2"/>
              </a:buBlip>
            </a:pPr>
            <a:r>
              <a:rPr lang="en-US" altLang="zh-CN" sz="1800" b="1" dirty="0"/>
              <a:t>RAN impacts and dependencies</a:t>
            </a:r>
            <a:r>
              <a:rPr lang="en-US" altLang="zh-CN" sz="1800" dirty="0"/>
              <a:t>:</a:t>
            </a:r>
            <a:endParaRPr lang="de-DE" altLang="zh-CN" sz="1800" dirty="0"/>
          </a:p>
          <a:p>
            <a:pPr lvl="1">
              <a:spcBef>
                <a:spcPts val="0"/>
              </a:spcBef>
              <a:spcAft>
                <a:spcPts val="300"/>
              </a:spcAft>
            </a:pPr>
            <a:r>
              <a:rPr lang="en-US" altLang="zh-CN" sz="1400" dirty="0"/>
              <a:t>No RAN impacts or dependencies are identified</a:t>
            </a:r>
            <a:endParaRPr lang="en-US" altLang="zh-CN" sz="1400" kern="0" dirty="0"/>
          </a:p>
          <a:p>
            <a:pPr lvl="2">
              <a:spcBef>
                <a:spcPts val="0"/>
              </a:spcBef>
              <a:spcAft>
                <a:spcPts val="0"/>
              </a:spcAft>
            </a:pPr>
            <a:endParaRPr lang="en-US" altLang="de-DE" sz="1000" kern="0" dirty="0" smtClean="0"/>
          </a:p>
          <a:p>
            <a:pPr marL="0" indent="0">
              <a:spcBef>
                <a:spcPts val="0"/>
              </a:spcBef>
              <a:spcAft>
                <a:spcPts val="0"/>
              </a:spcAft>
              <a:buNone/>
            </a:pPr>
            <a:endParaRPr lang="en-US" altLang="zh-CN" sz="1800" kern="0" dirty="0"/>
          </a:p>
        </p:txBody>
      </p:sp>
      <p:graphicFrame>
        <p:nvGraphicFramePr>
          <p:cNvPr id="7" name="Content Placeholder 8">
            <a:extLst>
              <a:ext uri="{FF2B5EF4-FFF2-40B4-BE49-F238E27FC236}">
                <a16:creationId xmlns:a16="http://schemas.microsoft.com/office/drawing/2014/main" id="{8E7B86D5-0B56-4201-87AC-24C0DDEF5E75}"/>
              </a:ext>
            </a:extLst>
          </p:cNvPr>
          <p:cNvGraphicFramePr>
            <a:graphicFrameLocks/>
          </p:cNvGraphicFramePr>
          <p:nvPr>
            <p:extLst/>
          </p:nvPr>
        </p:nvGraphicFramePr>
        <p:xfrm>
          <a:off x="218574" y="1377122"/>
          <a:ext cx="8810067" cy="900651"/>
        </p:xfrm>
        <a:graphic>
          <a:graphicData uri="http://schemas.openxmlformats.org/drawingml/2006/table">
            <a:tbl>
              <a:tblPr firstRow="1" bandRow="1">
                <a:tableStyleId>{8FD4443E-F989-4FC4-A0C8-D5A2AF1F390B}</a:tableStyleId>
              </a:tblPr>
              <a:tblGrid>
                <a:gridCol w="1321455">
                  <a:extLst>
                    <a:ext uri="{9D8B030D-6E8A-4147-A177-3AD203B41FA5}">
                      <a16:colId xmlns:a16="http://schemas.microsoft.com/office/drawing/2014/main" val="20000"/>
                    </a:ext>
                  </a:extLst>
                </a:gridCol>
                <a:gridCol w="4026197">
                  <a:extLst>
                    <a:ext uri="{9D8B030D-6E8A-4147-A177-3AD203B41FA5}">
                      <a16:colId xmlns:a16="http://schemas.microsoft.com/office/drawing/2014/main" val="20001"/>
                    </a:ext>
                  </a:extLst>
                </a:gridCol>
                <a:gridCol w="114808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095135">
                  <a:extLst>
                    <a:ext uri="{9D8B030D-6E8A-4147-A177-3AD203B41FA5}">
                      <a16:colId xmlns:a16="http://schemas.microsoft.com/office/drawing/2014/main" val="20004"/>
                    </a:ext>
                  </a:extLst>
                </a:gridCol>
              </a:tblGrid>
              <a:tr h="312412">
                <a:tc>
                  <a:txBody>
                    <a:bodyPr/>
                    <a:lstStyle/>
                    <a:p>
                      <a:r>
                        <a:rPr lang="en-US" sz="1600" b="1" dirty="0"/>
                        <a:t>WI Code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Work Item Title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WP</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Target Date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WID#</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65313">
                <a:tc>
                  <a:txBody>
                    <a:bodyPr/>
                    <a:lstStyle/>
                    <a:p>
                      <a:r>
                        <a:rPr lang="en-US" sz="1400" b="1" kern="1200" dirty="0" smtClean="0">
                          <a:solidFill>
                            <a:schemeClr val="lt1"/>
                          </a:solidFill>
                          <a:effectLst/>
                          <a:latin typeface="+mn-lt"/>
                          <a:ea typeface="+mn-ea"/>
                          <a:cs typeface="+mn-cs"/>
                        </a:rPr>
                        <a:t>FS_AMP</a:t>
                      </a:r>
                      <a:endParaRPr kumimoji="0" lang="en-US" sz="1400" b="1" i="0" u="none" strike="noStrike" kern="1200" cap="none" normalizeH="0" baseline="0" dirty="0">
                        <a:ln>
                          <a:noFill/>
                        </a:ln>
                        <a:solidFill>
                          <a:schemeClr val="bg1"/>
                        </a:solidFill>
                        <a:effectLst/>
                        <a:latin typeface="+mn-lt"/>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1" i="0" u="none" strike="noStrike" dirty="0" smtClean="0">
                          <a:solidFill>
                            <a:schemeClr val="bg1"/>
                          </a:solidFill>
                          <a:effectLst/>
                          <a:latin typeface="Calibri" panose="020F0502020204030204" pitchFamily="34" charset="0"/>
                        </a:rPr>
                        <a:t>Study on 5G AM Policy</a:t>
                      </a:r>
                      <a:endParaRPr lang="de-DE" sz="1400" b="1" kern="1200" dirty="0">
                        <a:solidFill>
                          <a:schemeClr val="lt1"/>
                        </a:solidFill>
                        <a:effectLst/>
                        <a:latin typeface="+mn-lt"/>
                        <a:ea typeface="+mn-ea"/>
                        <a:cs typeface="+mn-cs"/>
                      </a:endParaRP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0% &gt; </a:t>
                      </a:r>
                      <a:r>
                        <a:rPr lang="en-US" sz="1400" b="1" kern="1200" dirty="0" smtClean="0">
                          <a:solidFill>
                            <a:srgbClr val="7030A0"/>
                          </a:solidFill>
                          <a:latin typeface="+mn-lt"/>
                          <a:ea typeface="+mn-ea"/>
                          <a:cs typeface="+mn-cs"/>
                        </a:rPr>
                        <a:t>80%</a:t>
                      </a:r>
                      <a:endParaRPr lang="en-US" sz="1400" b="1" kern="1200" dirty="0">
                        <a:solidFill>
                          <a:srgbClr val="7030A0"/>
                        </a:solidFill>
                        <a:latin typeface="+mn-lt"/>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Sept, 22</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kumimoji="0" lang="en-GB" sz="1400" b="1" i="0" u="none" strike="noStrike" kern="1200" cap="none" spc="0" normalizeH="0" baseline="0" noProof="0" dirty="0" smtClean="0">
                          <a:ln>
                            <a:noFill/>
                          </a:ln>
                          <a:solidFill>
                            <a:prstClr val="white"/>
                          </a:solidFill>
                          <a:effectLst/>
                          <a:uLnTx/>
                          <a:uFillTx/>
                          <a:latin typeface="+mn-lt"/>
                          <a:ea typeface="+mn-ea"/>
                          <a:cs typeface="+mn-cs"/>
                        </a:rPr>
                        <a:t>SP-211642</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82083792"/>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4E1B6-7C10-4462-B5DD-BB275803E4D3}"/>
              </a:ext>
            </a:extLst>
          </p:cNvPr>
          <p:cNvSpPr>
            <a:spLocks noGrp="1"/>
          </p:cNvSpPr>
          <p:nvPr>
            <p:ph type="title"/>
          </p:nvPr>
        </p:nvSpPr>
        <p:spPr>
          <a:xfrm>
            <a:off x="116810" y="0"/>
            <a:ext cx="6827838" cy="813391"/>
          </a:xfrm>
        </p:spPr>
        <p:txBody>
          <a:bodyPr/>
          <a:lstStyle/>
          <a:p>
            <a:r>
              <a:rPr lang="en-US" altLang="de-DE" sz="2800" b="1" dirty="0" smtClean="0"/>
              <a:t>FS_AMP </a:t>
            </a:r>
            <a:r>
              <a:rPr lang="en-US" altLang="de-DE" sz="2800" b="1" dirty="0"/>
              <a:t>status after </a:t>
            </a:r>
            <a:r>
              <a:rPr lang="en-US" altLang="de-DE" sz="2800" b="1" dirty="0" smtClean="0"/>
              <a:t>SA2#150E </a:t>
            </a:r>
            <a:r>
              <a:rPr lang="en-US" altLang="de-DE" sz="2800" b="1" dirty="0" smtClean="0"/>
              <a:t>(</a:t>
            </a:r>
            <a:r>
              <a:rPr lang="en-US" altLang="zh-CN" sz="2800" b="1" dirty="0" smtClean="0"/>
              <a:t>3</a:t>
            </a:r>
            <a:r>
              <a:rPr lang="en-US" altLang="de-DE" sz="2800" b="1" dirty="0" smtClean="0"/>
              <a:t>/</a:t>
            </a:r>
            <a:r>
              <a:rPr lang="en-US" altLang="zh-CN" sz="2800" b="1" dirty="0" smtClean="0"/>
              <a:t>3</a:t>
            </a:r>
            <a:r>
              <a:rPr lang="en-US" altLang="de-DE" sz="2800" b="1" dirty="0" smtClean="0"/>
              <a:t>)</a:t>
            </a:r>
            <a:endParaRPr lang="en-US" dirty="0"/>
          </a:p>
        </p:txBody>
      </p:sp>
      <p:sp>
        <p:nvSpPr>
          <p:cNvPr id="4" name="Content Placeholder 7">
            <a:extLst>
              <a:ext uri="{FF2B5EF4-FFF2-40B4-BE49-F238E27FC236}">
                <a16:creationId xmlns:a16="http://schemas.microsoft.com/office/drawing/2014/main" id="{07639B51-7A60-40FF-963D-02AC48416E72}"/>
              </a:ext>
            </a:extLst>
          </p:cNvPr>
          <p:cNvSpPr>
            <a:spLocks noGrp="1"/>
          </p:cNvSpPr>
          <p:nvPr>
            <p:ph idx="1"/>
          </p:nvPr>
        </p:nvSpPr>
        <p:spPr>
          <a:xfrm>
            <a:off x="116810" y="813391"/>
            <a:ext cx="8644418" cy="5523613"/>
          </a:xfrm>
        </p:spPr>
        <p:txBody>
          <a:bodyPr/>
          <a:lstStyle/>
          <a:p>
            <a:pPr lvl="0">
              <a:spcBef>
                <a:spcPts val="0"/>
              </a:spcBef>
              <a:spcAft>
                <a:spcPts val="300"/>
              </a:spcAft>
            </a:pPr>
            <a:r>
              <a:rPr lang="de-DE" sz="1600" b="1" dirty="0" smtClean="0"/>
              <a:t>Contentious </a:t>
            </a:r>
            <a:r>
              <a:rPr lang="de-DE" sz="1600" b="1" dirty="0"/>
              <a:t>Issue</a:t>
            </a:r>
            <a:r>
              <a:rPr lang="de-DE" sz="1600" dirty="0"/>
              <a:t>:</a:t>
            </a:r>
          </a:p>
          <a:p>
            <a:pPr lvl="1">
              <a:spcBef>
                <a:spcPts val="0"/>
              </a:spcBef>
              <a:spcAft>
                <a:spcPts val="300"/>
              </a:spcAft>
            </a:pPr>
            <a:r>
              <a:rPr lang="en-US" sz="1200" dirty="0" smtClean="0"/>
              <a:t>None</a:t>
            </a:r>
          </a:p>
          <a:p>
            <a:pPr lvl="1">
              <a:spcBef>
                <a:spcPts val="0"/>
              </a:spcBef>
              <a:spcAft>
                <a:spcPts val="300"/>
              </a:spcAft>
            </a:pPr>
            <a:endParaRPr lang="en-US" sz="1200" dirty="0"/>
          </a:p>
          <a:p>
            <a:pPr>
              <a:spcBef>
                <a:spcPts val="0"/>
              </a:spcBef>
              <a:spcAft>
                <a:spcPts val="300"/>
              </a:spcAft>
            </a:pPr>
            <a:r>
              <a:rPr lang="de-DE" sz="1600" b="1" dirty="0"/>
              <a:t>Focus for the Next Meeting (</a:t>
            </a:r>
            <a:r>
              <a:rPr lang="de-DE" sz="1600" b="1" dirty="0" smtClean="0"/>
              <a:t>SA2#151E</a:t>
            </a:r>
            <a:r>
              <a:rPr lang="de-DE" sz="1600" b="1" dirty="0"/>
              <a:t>)</a:t>
            </a:r>
            <a:r>
              <a:rPr lang="de-DE" sz="1600" dirty="0"/>
              <a:t>:</a:t>
            </a:r>
          </a:p>
          <a:p>
            <a:pPr lvl="1">
              <a:spcBef>
                <a:spcPts val="0"/>
              </a:spcBef>
              <a:spcAft>
                <a:spcPts val="300"/>
              </a:spcAft>
            </a:pPr>
            <a:r>
              <a:rPr lang="en-US" sz="1200" dirty="0" smtClean="0"/>
              <a:t>NO TU assigned. No paper will be handled.</a:t>
            </a:r>
          </a:p>
          <a:p>
            <a:pPr lvl="1">
              <a:spcBef>
                <a:spcPts val="0"/>
              </a:spcBef>
              <a:spcAft>
                <a:spcPts val="300"/>
              </a:spcAft>
            </a:pPr>
            <a:endParaRPr lang="de-DE" sz="1200" dirty="0" smtClean="0"/>
          </a:p>
          <a:p>
            <a:pPr>
              <a:spcBef>
                <a:spcPts val="0"/>
              </a:spcBef>
              <a:spcAft>
                <a:spcPts val="300"/>
              </a:spcAft>
            </a:pPr>
            <a:r>
              <a:rPr lang="en-US" altLang="zh-CN" sz="1600" b="1" dirty="0" smtClean="0"/>
              <a:t>Overall Plan</a:t>
            </a:r>
            <a:r>
              <a:rPr lang="en-US" altLang="zh-CN" sz="1600" dirty="0" smtClean="0"/>
              <a:t>:</a:t>
            </a:r>
          </a:p>
          <a:p>
            <a:pPr marL="0" indent="0">
              <a:spcBef>
                <a:spcPts val="0"/>
              </a:spcBef>
              <a:spcAft>
                <a:spcPts val="300"/>
              </a:spcAft>
              <a:buNone/>
            </a:pPr>
            <a:endParaRPr lang="en-US" altLang="zh-CN" sz="1600" dirty="0"/>
          </a:p>
          <a:p>
            <a:pPr lvl="1">
              <a:spcBef>
                <a:spcPts val="0"/>
              </a:spcBef>
              <a:spcAft>
                <a:spcPts val="300"/>
              </a:spcAft>
            </a:pPr>
            <a:endParaRPr lang="en-US" altLang="zh-CN" sz="1200" dirty="0"/>
          </a:p>
          <a:p>
            <a:pPr lvl="1">
              <a:spcBef>
                <a:spcPts val="0"/>
              </a:spcBef>
              <a:spcAft>
                <a:spcPts val="300"/>
              </a:spcAft>
            </a:pPr>
            <a:endParaRPr lang="en-US" altLang="zh-CN" sz="1200" dirty="0"/>
          </a:p>
          <a:p>
            <a:pPr marL="457200" lvl="1" indent="0">
              <a:spcBef>
                <a:spcPts val="0"/>
              </a:spcBef>
              <a:spcAft>
                <a:spcPts val="300"/>
              </a:spcAft>
              <a:buNone/>
            </a:pPr>
            <a:endParaRPr lang="en-US" altLang="zh-CN" sz="1200" dirty="0"/>
          </a:p>
          <a:p>
            <a:pPr lvl="1">
              <a:lnSpc>
                <a:spcPct val="110000"/>
              </a:lnSpc>
              <a:defRPr/>
            </a:pPr>
            <a:r>
              <a:rPr lang="en-US" sz="1200" dirty="0">
                <a:solidFill>
                  <a:schemeClr val="bg1">
                    <a:lumMod val="85000"/>
                  </a:schemeClr>
                </a:solidFill>
              </a:rPr>
              <a:t>SA2#149-E, </a:t>
            </a:r>
            <a:r>
              <a:rPr lang="en-US" sz="1200" dirty="0" smtClean="0">
                <a:solidFill>
                  <a:schemeClr val="bg1">
                    <a:lumMod val="85000"/>
                  </a:schemeClr>
                </a:solidFill>
              </a:rPr>
              <a:t>0.5 </a:t>
            </a:r>
            <a:r>
              <a:rPr lang="en-US" sz="1200" dirty="0">
                <a:solidFill>
                  <a:schemeClr val="bg1">
                    <a:lumMod val="85000"/>
                  </a:schemeClr>
                </a:solidFill>
              </a:rPr>
              <a:t>TU assigned, TR Skeleton, TR Scope, Architectural Assumption, Key Issues, allow </a:t>
            </a:r>
            <a:r>
              <a:rPr lang="en-US" sz="1200" dirty="0" smtClean="0">
                <a:solidFill>
                  <a:schemeClr val="bg1">
                    <a:lumMod val="85000"/>
                  </a:schemeClr>
                </a:solidFill>
              </a:rPr>
              <a:t>solutions.  </a:t>
            </a:r>
            <a:endParaRPr lang="en-US" sz="1200" dirty="0">
              <a:solidFill>
                <a:schemeClr val="bg1">
                  <a:lumMod val="85000"/>
                </a:schemeClr>
              </a:solidFill>
            </a:endParaRPr>
          </a:p>
          <a:p>
            <a:pPr lvl="1">
              <a:lnSpc>
                <a:spcPct val="110000"/>
              </a:lnSpc>
              <a:defRPr/>
            </a:pPr>
            <a:r>
              <a:rPr lang="en-US" sz="1200" dirty="0">
                <a:solidFill>
                  <a:schemeClr val="bg1">
                    <a:lumMod val="85000"/>
                  </a:schemeClr>
                </a:solidFill>
              </a:rPr>
              <a:t>SA2#150-E, </a:t>
            </a:r>
            <a:r>
              <a:rPr lang="en-US" sz="1200" dirty="0" smtClean="0">
                <a:solidFill>
                  <a:schemeClr val="bg1">
                    <a:lumMod val="85000"/>
                  </a:schemeClr>
                </a:solidFill>
              </a:rPr>
              <a:t>0.5 </a:t>
            </a:r>
            <a:r>
              <a:rPr lang="en-US" sz="1200" dirty="0">
                <a:solidFill>
                  <a:schemeClr val="bg1">
                    <a:lumMod val="85000"/>
                  </a:schemeClr>
                </a:solidFill>
              </a:rPr>
              <a:t>TU assigned, </a:t>
            </a:r>
            <a:r>
              <a:rPr lang="en-US" sz="1200" dirty="0" smtClean="0">
                <a:solidFill>
                  <a:schemeClr val="bg1">
                    <a:lumMod val="85000"/>
                  </a:schemeClr>
                </a:solidFill>
              </a:rPr>
              <a:t>no new Key Issue could be allowed and the last </a:t>
            </a:r>
            <a:r>
              <a:rPr lang="en-US" sz="1200" dirty="0">
                <a:solidFill>
                  <a:schemeClr val="bg1">
                    <a:lumMod val="85000"/>
                  </a:schemeClr>
                </a:solidFill>
              </a:rPr>
              <a:t>e-meeting </a:t>
            </a:r>
            <a:r>
              <a:rPr lang="en-US" sz="1200" dirty="0" smtClean="0">
                <a:solidFill>
                  <a:schemeClr val="bg1">
                    <a:lumMod val="85000"/>
                  </a:schemeClr>
                </a:solidFill>
              </a:rPr>
              <a:t>for new solution(s).</a:t>
            </a:r>
          </a:p>
          <a:p>
            <a:pPr lvl="1">
              <a:lnSpc>
                <a:spcPct val="110000"/>
              </a:lnSpc>
              <a:defRPr/>
            </a:pPr>
            <a:r>
              <a:rPr lang="en-US" sz="1200" dirty="0" smtClean="0"/>
              <a:t>SA2#151-E</a:t>
            </a:r>
            <a:r>
              <a:rPr lang="en-US" sz="1200" dirty="0"/>
              <a:t>, </a:t>
            </a:r>
            <a:r>
              <a:rPr lang="en-US" sz="1200" dirty="0" smtClean="0"/>
              <a:t>no TU </a:t>
            </a:r>
            <a:r>
              <a:rPr lang="en-US" altLang="zh-CN" sz="1200" dirty="0"/>
              <a:t>assigned</a:t>
            </a:r>
            <a:r>
              <a:rPr lang="en-US" sz="1200" dirty="0" smtClean="0"/>
              <a:t>. </a:t>
            </a:r>
            <a:endParaRPr lang="en-US" sz="1200" dirty="0"/>
          </a:p>
          <a:p>
            <a:pPr lvl="1">
              <a:lnSpc>
                <a:spcPct val="110000"/>
              </a:lnSpc>
              <a:defRPr/>
            </a:pPr>
            <a:r>
              <a:rPr lang="en-US" sz="1200" dirty="0"/>
              <a:t>SA2#152-E, </a:t>
            </a:r>
            <a:r>
              <a:rPr lang="en-US" sz="1200" dirty="0" smtClean="0"/>
              <a:t>0.5 </a:t>
            </a:r>
            <a:r>
              <a:rPr lang="en-US" sz="1200" dirty="0"/>
              <a:t>TU assigned, </a:t>
            </a:r>
            <a:r>
              <a:rPr lang="en-US" sz="1200" dirty="0" smtClean="0"/>
              <a:t>for solution clean-up, </a:t>
            </a:r>
            <a:r>
              <a:rPr lang="en-US" sz="1200" dirty="0"/>
              <a:t>evaluation and </a:t>
            </a:r>
            <a:r>
              <a:rPr lang="en-US" sz="1200" dirty="0" smtClean="0"/>
              <a:t>conclusion. </a:t>
            </a:r>
            <a:r>
              <a:rPr lang="en-US" sz="1200" dirty="0"/>
              <a:t>N</a:t>
            </a:r>
            <a:r>
              <a:rPr lang="en-US" sz="1200" dirty="0" smtClean="0"/>
              <a:t>ormative </a:t>
            </a:r>
            <a:r>
              <a:rPr lang="en-US" sz="1200" dirty="0"/>
              <a:t>WID creation</a:t>
            </a:r>
            <a:r>
              <a:rPr lang="en-US" sz="1200" dirty="0" smtClean="0"/>
              <a:t>. Submit TR23.700-89 to SA#97E.</a:t>
            </a:r>
            <a:endParaRPr lang="en-US" sz="1200" dirty="0"/>
          </a:p>
          <a:p>
            <a:pPr lvl="1">
              <a:spcBef>
                <a:spcPts val="0"/>
              </a:spcBef>
              <a:spcAft>
                <a:spcPts val="300"/>
              </a:spcAft>
            </a:pPr>
            <a:endParaRPr lang="en-US" altLang="zh-CN" sz="1200" dirty="0"/>
          </a:p>
          <a:p>
            <a:pPr>
              <a:spcBef>
                <a:spcPts val="0"/>
              </a:spcBef>
              <a:spcAft>
                <a:spcPts val="300"/>
              </a:spcAft>
            </a:pPr>
            <a:r>
              <a:rPr lang="en-US" altLang="zh-CN" sz="1600" b="1" dirty="0"/>
              <a:t>Risks:</a:t>
            </a:r>
          </a:p>
          <a:p>
            <a:pPr lvl="1">
              <a:spcBef>
                <a:spcPts val="0"/>
              </a:spcBef>
              <a:spcAft>
                <a:spcPts val="300"/>
              </a:spcAft>
            </a:pPr>
            <a:r>
              <a:rPr lang="en-US" altLang="zh-CN" sz="1200" dirty="0"/>
              <a:t>None</a:t>
            </a:r>
          </a:p>
          <a:p>
            <a:pPr marL="285750" lvl="1" indent="0">
              <a:spcBef>
                <a:spcPts val="0"/>
              </a:spcBef>
              <a:spcAft>
                <a:spcPts val="0"/>
              </a:spcAft>
              <a:buNone/>
            </a:pPr>
            <a:endParaRPr lang="de-DE" altLang="de-DE" sz="1200" b="1" i="1" dirty="0">
              <a:solidFill>
                <a:schemeClr val="tx2">
                  <a:lumMod val="60000"/>
                  <a:lumOff val="40000"/>
                </a:schemeClr>
              </a:solidFill>
            </a:endParaRPr>
          </a:p>
        </p:txBody>
      </p:sp>
      <p:pic>
        <p:nvPicPr>
          <p:cNvPr id="6" name="图片 5"/>
          <p:cNvPicPr>
            <a:picLocks noChangeAspect="1"/>
          </p:cNvPicPr>
          <p:nvPr/>
        </p:nvPicPr>
        <p:blipFill>
          <a:blip r:embed="rId2"/>
          <a:stretch>
            <a:fillRect/>
          </a:stretch>
        </p:blipFill>
        <p:spPr>
          <a:xfrm>
            <a:off x="689191" y="2656338"/>
            <a:ext cx="7814414" cy="825304"/>
          </a:xfrm>
          <a:prstGeom prst="rect">
            <a:avLst/>
          </a:prstGeom>
        </p:spPr>
      </p:pic>
    </p:spTree>
    <p:extLst>
      <p:ext uri="{BB962C8B-B14F-4D97-AF65-F5344CB8AC3E}">
        <p14:creationId xmlns:p14="http://schemas.microsoft.com/office/powerpoint/2010/main" val="1304530617"/>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D52C4-5430-4D56-8D2A-947A8B15DB3C}"/>
              </a:ext>
            </a:extLst>
          </p:cNvPr>
          <p:cNvSpPr>
            <a:spLocks noGrp="1"/>
          </p:cNvSpPr>
          <p:nvPr>
            <p:ph type="title"/>
          </p:nvPr>
        </p:nvSpPr>
        <p:spPr>
          <a:xfrm>
            <a:off x="488950" y="228600"/>
            <a:ext cx="6827838" cy="675167"/>
          </a:xfrm>
        </p:spPr>
        <p:txBody>
          <a:bodyPr/>
          <a:lstStyle/>
          <a:p>
            <a:r>
              <a:rPr lang="en-US" altLang="de-DE" sz="2800" b="1" dirty="0" smtClean="0"/>
              <a:t>FS_AMP </a:t>
            </a:r>
            <a:r>
              <a:rPr lang="en-US" altLang="de-DE" sz="2800" b="1" dirty="0"/>
              <a:t>status </a:t>
            </a:r>
            <a:r>
              <a:rPr lang="en-US" altLang="de-DE" sz="2800" b="1" dirty="0" smtClean="0"/>
              <a:t>at SA#96E </a:t>
            </a:r>
            <a:endParaRPr lang="en-US" dirty="0"/>
          </a:p>
        </p:txBody>
      </p:sp>
      <p:sp>
        <p:nvSpPr>
          <p:cNvPr id="5" name="Content Placeholder 7">
            <a:extLst>
              <a:ext uri="{FF2B5EF4-FFF2-40B4-BE49-F238E27FC236}">
                <a16:creationId xmlns:a16="http://schemas.microsoft.com/office/drawing/2014/main" id="{15D28A3F-B4FD-414F-9637-F7C890005039}"/>
              </a:ext>
            </a:extLst>
          </p:cNvPr>
          <p:cNvSpPr txBox="1">
            <a:spLocks/>
          </p:cNvSpPr>
          <p:nvPr/>
        </p:nvSpPr>
        <p:spPr>
          <a:xfrm>
            <a:off x="230594" y="2217758"/>
            <a:ext cx="8695692" cy="4034996"/>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pPr>
            <a:r>
              <a:rPr lang="de-DE" altLang="de-DE" sz="1600" b="1" kern="0" dirty="0"/>
              <a:t>General</a:t>
            </a:r>
          </a:p>
          <a:p>
            <a:pPr lvl="1">
              <a:spcBef>
                <a:spcPts val="0"/>
              </a:spcBef>
              <a:spcAft>
                <a:spcPts val="0"/>
              </a:spcAft>
            </a:pPr>
            <a:r>
              <a:rPr lang="en-US" altLang="de-DE" sz="1200" dirty="0"/>
              <a:t>TR skeleton , scope, Architecture Assumptions are agreed </a:t>
            </a:r>
          </a:p>
          <a:p>
            <a:pPr lvl="1">
              <a:spcBef>
                <a:spcPts val="0"/>
              </a:spcBef>
              <a:spcAft>
                <a:spcPts val="0"/>
              </a:spcAft>
            </a:pPr>
            <a:r>
              <a:rPr lang="en-US" altLang="zh-CN" sz="1200" kern="0" dirty="0" smtClean="0"/>
              <a:t>1 KI </a:t>
            </a:r>
            <a:r>
              <a:rPr lang="en-US" altLang="zh-CN" sz="1200" kern="0" dirty="0"/>
              <a:t>agreed</a:t>
            </a:r>
          </a:p>
          <a:p>
            <a:pPr lvl="1">
              <a:spcBef>
                <a:spcPts val="0"/>
              </a:spcBef>
              <a:spcAft>
                <a:spcPts val="0"/>
              </a:spcAft>
            </a:pPr>
            <a:r>
              <a:rPr lang="en-US" altLang="de-DE" sz="1200" kern="0" dirty="0" smtClean="0"/>
              <a:t>10 Solutions </a:t>
            </a:r>
            <a:r>
              <a:rPr lang="en-US" altLang="de-DE" sz="1200" kern="0" dirty="0"/>
              <a:t>agreed</a:t>
            </a:r>
          </a:p>
          <a:p>
            <a:pPr marL="0" indent="0">
              <a:spcBef>
                <a:spcPts val="0"/>
              </a:spcBef>
              <a:spcAft>
                <a:spcPts val="0"/>
              </a:spcAft>
              <a:buNone/>
            </a:pPr>
            <a:endParaRPr lang="en-US" altLang="zh-CN" sz="1600" kern="0" dirty="0"/>
          </a:p>
          <a:p>
            <a:pPr marL="457200" lvl="1" indent="-457200">
              <a:spcBef>
                <a:spcPts val="0"/>
              </a:spcBef>
              <a:spcAft>
                <a:spcPts val="300"/>
              </a:spcAft>
              <a:buBlip>
                <a:blip r:embed="rId2"/>
              </a:buBlip>
            </a:pPr>
            <a:r>
              <a:rPr lang="en-US" altLang="zh-CN" sz="1600" b="1" dirty="0"/>
              <a:t>RAN impacts and </a:t>
            </a:r>
            <a:r>
              <a:rPr lang="en-US" altLang="zh-CN" sz="1600" b="1" dirty="0" smtClean="0"/>
              <a:t>dependencies</a:t>
            </a:r>
            <a:endParaRPr lang="de-DE" altLang="zh-CN" sz="1600" dirty="0"/>
          </a:p>
          <a:p>
            <a:pPr lvl="1">
              <a:spcBef>
                <a:spcPts val="0"/>
              </a:spcBef>
              <a:spcAft>
                <a:spcPts val="300"/>
              </a:spcAft>
            </a:pPr>
            <a:r>
              <a:rPr lang="en-US" altLang="zh-CN" sz="1200" dirty="0" smtClean="0"/>
              <a:t>No RAN </a:t>
            </a:r>
            <a:r>
              <a:rPr lang="en-US" altLang="zh-CN" sz="1200" dirty="0"/>
              <a:t>impacts or dependencies </a:t>
            </a:r>
            <a:r>
              <a:rPr lang="en-US" altLang="zh-CN" sz="1200" dirty="0" smtClean="0"/>
              <a:t>are identified</a:t>
            </a:r>
          </a:p>
          <a:p>
            <a:pPr>
              <a:spcBef>
                <a:spcPts val="0"/>
              </a:spcBef>
              <a:spcAft>
                <a:spcPts val="300"/>
              </a:spcAft>
            </a:pPr>
            <a:endParaRPr lang="en-US" altLang="zh-CN" sz="2000" kern="0" dirty="0"/>
          </a:p>
          <a:p>
            <a:pPr>
              <a:spcBef>
                <a:spcPts val="0"/>
              </a:spcBef>
              <a:spcAft>
                <a:spcPts val="300"/>
              </a:spcAft>
            </a:pPr>
            <a:r>
              <a:rPr lang="de-DE" altLang="zh-CN" sz="1600" b="1" dirty="0">
                <a:cs typeface="Arial" panose="020B0604020202020204" pitchFamily="34" charset="0"/>
              </a:rPr>
              <a:t>Next </a:t>
            </a:r>
            <a:r>
              <a:rPr lang="de-DE" altLang="zh-CN" sz="1600" b="1" dirty="0" smtClean="0">
                <a:cs typeface="Arial" panose="020B0604020202020204" pitchFamily="34" charset="0"/>
              </a:rPr>
              <a:t>steps</a:t>
            </a:r>
          </a:p>
          <a:p>
            <a:pPr lvl="1">
              <a:spcBef>
                <a:spcPts val="0"/>
              </a:spcBef>
              <a:spcAft>
                <a:spcPts val="300"/>
              </a:spcAft>
            </a:pPr>
            <a:r>
              <a:rPr lang="en-US" altLang="zh-CN" sz="1200" kern="0" dirty="0" smtClean="0"/>
              <a:t>SA2#152E (0.5 TU): </a:t>
            </a:r>
            <a:r>
              <a:rPr lang="en-US" altLang="zh-CN" sz="1200" dirty="0" smtClean="0"/>
              <a:t>for </a:t>
            </a:r>
            <a:r>
              <a:rPr lang="en-US" altLang="zh-CN" sz="1200" dirty="0"/>
              <a:t>solution clean-up, evaluation and conclusion</a:t>
            </a:r>
            <a:r>
              <a:rPr lang="en-US" altLang="zh-CN" sz="1200" dirty="0" smtClean="0"/>
              <a:t>. </a:t>
            </a:r>
            <a:r>
              <a:rPr lang="en-US" altLang="zh-CN" sz="1200" dirty="0"/>
              <a:t>Normative WID creation</a:t>
            </a:r>
            <a:r>
              <a:rPr lang="en-US" altLang="zh-CN" sz="1200" dirty="0" smtClean="0"/>
              <a:t>. </a:t>
            </a:r>
            <a:r>
              <a:rPr lang="en-US" altLang="zh-CN" sz="1200" dirty="0"/>
              <a:t>TR23.700-89 </a:t>
            </a:r>
            <a:r>
              <a:rPr lang="en-US" altLang="zh-CN" sz="1200" dirty="0" smtClean="0"/>
              <a:t>ready to SA#97E for approval. </a:t>
            </a:r>
            <a:endParaRPr lang="en-US" altLang="zh-CN" sz="1200" kern="0" dirty="0"/>
          </a:p>
          <a:p>
            <a:pPr lvl="1">
              <a:spcBef>
                <a:spcPts val="0"/>
              </a:spcBef>
              <a:spcAft>
                <a:spcPts val="300"/>
              </a:spcAft>
            </a:pPr>
            <a:endParaRPr lang="de-DE" altLang="zh-CN" sz="1200" b="1" dirty="0">
              <a:cs typeface="Arial" panose="020B0604020202020204" pitchFamily="34" charset="0"/>
            </a:endParaRPr>
          </a:p>
          <a:p>
            <a:pPr marL="0" indent="0">
              <a:spcBef>
                <a:spcPts val="0"/>
              </a:spcBef>
              <a:spcAft>
                <a:spcPts val="300"/>
              </a:spcAft>
              <a:buNone/>
            </a:pPr>
            <a:endParaRPr lang="en-US" altLang="zh-CN" sz="2000" kern="0" dirty="0"/>
          </a:p>
          <a:p>
            <a:pPr lvl="1">
              <a:spcBef>
                <a:spcPts val="0"/>
              </a:spcBef>
              <a:spcAft>
                <a:spcPts val="0"/>
              </a:spcAft>
            </a:pPr>
            <a:endParaRPr lang="en-US" altLang="zh-CN" sz="1200" kern="0" dirty="0"/>
          </a:p>
          <a:p>
            <a:pPr marL="0" indent="0">
              <a:spcBef>
                <a:spcPts val="0"/>
              </a:spcBef>
              <a:spcAft>
                <a:spcPts val="0"/>
              </a:spcAft>
              <a:buNone/>
            </a:pPr>
            <a:endParaRPr lang="en-US" altLang="zh-CN" sz="1600" kern="0" dirty="0"/>
          </a:p>
        </p:txBody>
      </p:sp>
      <p:graphicFrame>
        <p:nvGraphicFramePr>
          <p:cNvPr id="7" name="Content Placeholder 8">
            <a:extLst>
              <a:ext uri="{FF2B5EF4-FFF2-40B4-BE49-F238E27FC236}">
                <a16:creationId xmlns:a16="http://schemas.microsoft.com/office/drawing/2014/main" id="{8E7B86D5-0B56-4201-87AC-24C0DDEF5E75}"/>
              </a:ext>
            </a:extLst>
          </p:cNvPr>
          <p:cNvGraphicFramePr>
            <a:graphicFrameLocks/>
          </p:cNvGraphicFramePr>
          <p:nvPr>
            <p:extLst>
              <p:ext uri="{D42A27DB-BD31-4B8C-83A1-F6EECF244321}">
                <p14:modId xmlns:p14="http://schemas.microsoft.com/office/powerpoint/2010/main" val="2385677035"/>
              </p:ext>
            </p:extLst>
          </p:nvPr>
        </p:nvGraphicFramePr>
        <p:xfrm>
          <a:off x="218574" y="1377122"/>
          <a:ext cx="8810067" cy="900651"/>
        </p:xfrm>
        <a:graphic>
          <a:graphicData uri="http://schemas.openxmlformats.org/drawingml/2006/table">
            <a:tbl>
              <a:tblPr firstRow="1" bandRow="1">
                <a:tableStyleId>{8FD4443E-F989-4FC4-A0C8-D5A2AF1F390B}</a:tableStyleId>
              </a:tblPr>
              <a:tblGrid>
                <a:gridCol w="1321455">
                  <a:extLst>
                    <a:ext uri="{9D8B030D-6E8A-4147-A177-3AD203B41FA5}">
                      <a16:colId xmlns:a16="http://schemas.microsoft.com/office/drawing/2014/main" val="20000"/>
                    </a:ext>
                  </a:extLst>
                </a:gridCol>
                <a:gridCol w="4026197">
                  <a:extLst>
                    <a:ext uri="{9D8B030D-6E8A-4147-A177-3AD203B41FA5}">
                      <a16:colId xmlns:a16="http://schemas.microsoft.com/office/drawing/2014/main" val="20001"/>
                    </a:ext>
                  </a:extLst>
                </a:gridCol>
                <a:gridCol w="114808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095135">
                  <a:extLst>
                    <a:ext uri="{9D8B030D-6E8A-4147-A177-3AD203B41FA5}">
                      <a16:colId xmlns:a16="http://schemas.microsoft.com/office/drawing/2014/main" val="20004"/>
                    </a:ext>
                  </a:extLst>
                </a:gridCol>
              </a:tblGrid>
              <a:tr h="312412">
                <a:tc>
                  <a:txBody>
                    <a:bodyPr/>
                    <a:lstStyle/>
                    <a:p>
                      <a:r>
                        <a:rPr lang="en-US" sz="1600" b="1" dirty="0"/>
                        <a:t>WI Code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Work Item Title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WP</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Target Date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WID#</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65313">
                <a:tc>
                  <a:txBody>
                    <a:bodyPr/>
                    <a:lstStyle/>
                    <a:p>
                      <a:r>
                        <a:rPr lang="en-US" sz="1400" b="1" kern="1200" dirty="0" smtClean="0">
                          <a:solidFill>
                            <a:schemeClr val="lt1"/>
                          </a:solidFill>
                          <a:effectLst/>
                          <a:latin typeface="+mn-lt"/>
                          <a:ea typeface="+mn-ea"/>
                          <a:cs typeface="+mn-cs"/>
                        </a:rPr>
                        <a:t>FS_AMP</a:t>
                      </a:r>
                      <a:endParaRPr kumimoji="0" lang="en-US" sz="1400" b="1" i="0" u="none" strike="noStrike" kern="1200" cap="none" normalizeH="0" baseline="0" dirty="0">
                        <a:ln>
                          <a:noFill/>
                        </a:ln>
                        <a:solidFill>
                          <a:schemeClr val="bg1"/>
                        </a:solidFill>
                        <a:effectLst/>
                        <a:latin typeface="+mn-lt"/>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1" i="0" u="none" strike="noStrike" dirty="0" smtClean="0">
                          <a:solidFill>
                            <a:schemeClr val="bg1"/>
                          </a:solidFill>
                          <a:effectLst/>
                          <a:latin typeface="Calibri" panose="020F0502020204030204" pitchFamily="34" charset="0"/>
                        </a:rPr>
                        <a:t>Study on 5G AM Policy</a:t>
                      </a:r>
                      <a:endParaRPr lang="de-DE" sz="1400" b="1" kern="1200" dirty="0">
                        <a:solidFill>
                          <a:schemeClr val="lt1"/>
                        </a:solidFill>
                        <a:effectLst/>
                        <a:latin typeface="+mn-lt"/>
                        <a:ea typeface="+mn-ea"/>
                        <a:cs typeface="+mn-cs"/>
                      </a:endParaRP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0% &gt; </a:t>
                      </a:r>
                      <a:r>
                        <a:rPr lang="en-US" sz="1400" b="1" kern="1200" dirty="0" smtClean="0">
                          <a:solidFill>
                            <a:srgbClr val="7030A0"/>
                          </a:solidFill>
                          <a:latin typeface="+mn-lt"/>
                          <a:ea typeface="+mn-ea"/>
                          <a:cs typeface="+mn-cs"/>
                        </a:rPr>
                        <a:t>80%</a:t>
                      </a:r>
                      <a:endParaRPr lang="en-US" sz="1400" b="1" kern="1200" dirty="0">
                        <a:solidFill>
                          <a:srgbClr val="7030A0"/>
                        </a:solidFill>
                        <a:latin typeface="+mn-lt"/>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Sept, 22</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kumimoji="0" lang="en-GB" sz="1400" b="1" i="0" u="none" strike="noStrike" kern="1200" cap="none" spc="0" normalizeH="0" baseline="0" noProof="0" dirty="0" smtClean="0">
                          <a:ln>
                            <a:noFill/>
                          </a:ln>
                          <a:solidFill>
                            <a:prstClr val="white"/>
                          </a:solidFill>
                          <a:effectLst/>
                          <a:uLnTx/>
                          <a:uFillTx/>
                          <a:latin typeface="+mn-lt"/>
                          <a:ea typeface="+mn-ea"/>
                          <a:cs typeface="+mn-cs"/>
                        </a:rPr>
                        <a:t>SP-211642</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412327095"/>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A08C6E7E0CB5C40B3C0F55B9E8294C3" ma:contentTypeVersion="6" ma:contentTypeDescription="Create a new document." ma:contentTypeScope="" ma:versionID="08e23bae4a5af0d7c7e055733b027c37">
  <xsd:schema xmlns:xsd="http://www.w3.org/2001/XMLSchema" xmlns:xs="http://www.w3.org/2001/XMLSchema" xmlns:p="http://schemas.microsoft.com/office/2006/metadata/properties" xmlns:ns2="dcc30912-d230-4cc2-b11f-bb5ca2a6b6f5" xmlns:ns3="09cef1fd-e61b-4dbf-b745-21988b13f978" targetNamespace="http://schemas.microsoft.com/office/2006/metadata/properties" ma:root="true" ma:fieldsID="612b51cb82d05804ae60e054f989111e" ns2:_="" ns3:_="">
    <xsd:import namespace="dcc30912-d230-4cc2-b11f-bb5ca2a6b6f5"/>
    <xsd:import namespace="09cef1fd-e61b-4dbf-b745-21988b13f97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c30912-d230-4cc2-b11f-bb5ca2a6b6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9cef1fd-e61b-4dbf-b745-21988b13f97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FB747E2-E6AD-4495-A381-6244FA11EF86}">
  <ds:schemaRefs>
    <ds:schemaRef ds:uri="http://schemas.microsoft.com/sharepoint/v3/contenttype/forms"/>
  </ds:schemaRefs>
</ds:datastoreItem>
</file>

<file path=customXml/itemProps2.xml><?xml version="1.0" encoding="utf-8"?>
<ds:datastoreItem xmlns:ds="http://schemas.openxmlformats.org/officeDocument/2006/customXml" ds:itemID="{FB06B07D-423A-4012-A7AA-33F90EA5F8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c30912-d230-4cc2-b11f-bb5ca2a6b6f5"/>
    <ds:schemaRef ds:uri="09cef1fd-e61b-4dbf-b745-21988b13f9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82E10A3-DB35-414F-83C1-BF5FB8647349}">
  <ds:schemaRefs>
    <ds:schemaRef ds:uri="09cef1fd-e61b-4dbf-b745-21988b13f978"/>
    <ds:schemaRef ds:uri="dcc30912-d230-4cc2-b11f-bb5ca2a6b6f5"/>
    <ds:schemaRef ds:uri="http://www.w3.org/XML/1998/namespace"/>
    <ds:schemaRef ds:uri="http://schemas.openxmlformats.org/package/2006/metadata/core-properties"/>
    <ds:schemaRef ds:uri="http://schemas.microsoft.com/office/2006/metadata/properties"/>
    <ds:schemaRef ds:uri="http://schemas.microsoft.com/office/2006/documentManagement/types"/>
    <ds:schemaRef ds:uri="http://purl.org/dc/elements/1.1/"/>
    <ds:schemaRef ds:uri="http://purl.org/dc/dcmitype/"/>
    <ds:schemaRef ds:uri="http://purl.org/dc/term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47801</TotalTime>
  <Words>778</Words>
  <Application>Microsoft Office PowerPoint</Application>
  <PresentationFormat>全屏显示(4:3)</PresentationFormat>
  <Paragraphs>95</Paragraphs>
  <Slides>5</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5</vt:i4>
      </vt:variant>
    </vt:vector>
  </HeadingPairs>
  <TitlesOfParts>
    <vt:vector size="12" baseType="lpstr">
      <vt:lpstr>Arial </vt:lpstr>
      <vt:lpstr>맑은 고딕</vt:lpstr>
      <vt:lpstr>宋体</vt:lpstr>
      <vt:lpstr>Arial</vt:lpstr>
      <vt:lpstr>Calibri</vt:lpstr>
      <vt:lpstr>Times New Roman</vt:lpstr>
      <vt:lpstr>Office Theme</vt:lpstr>
      <vt:lpstr>FS_AMP Status Report</vt:lpstr>
      <vt:lpstr>FS_AMP status after SA2#150E (1/3)</vt:lpstr>
      <vt:lpstr>FS_AMP status after SA2#150E (2/3)</vt:lpstr>
      <vt:lpstr>FS_AMP status after SA2#150E (3/3)</vt:lpstr>
      <vt:lpstr>FS_AMP status at SA#96E </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China Telecom</cp:lastModifiedBy>
  <cp:revision>1869</cp:revision>
  <dcterms:created xsi:type="dcterms:W3CDTF">2008-08-30T09:32:10Z</dcterms:created>
  <dcterms:modified xsi:type="dcterms:W3CDTF">2022-04-13T11:25:19Z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2c7635f8-94c0-4125-af53-3ffb066031e5</vt:lpwstr>
  </property>
  <property fmtid="{D5CDD505-2E9C-101B-9397-08002B2CF9AE}" pid="7" name="CTP_TimeStamp">
    <vt:lpwstr>2020-01-29 20:41:49Z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0x0101003A08C6E7E0CB5C40B3C0F55B9E8294C3</vt:lpwstr>
  </property>
</Properties>
</file>