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67" r:id="rId4"/>
    <p:sldId id="263"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48"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B950F-847A-43C2-8CFB-80BDD1513A0E}" type="datetimeFigureOut">
              <a:rPr lang="zh-CN" altLang="en-US" smtClean="0"/>
              <a:pPr/>
              <a:t>2022-04-21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021FC-A316-41B3-BBFB-5639F29D0FD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B679F-0721-4D46-B877-14D7307F32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EE331C8-6C12-4972-9EFE-7FA233661A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B590344-66A1-450D-B470-3D8025835D7D}"/>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98582629-37B6-4ABA-8866-FBCE19EA5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2303610-64A7-4F8D-B0D9-CA44435F405A}"/>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14160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CA3DEB-F23B-457F-B86F-CEF8386806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E70FE99-C80D-4B18-BB28-972574D2D3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A7B9C7E-0E36-43A2-A98D-95EDDDE1DA54}"/>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C48B7E45-6281-4051-B0BA-1D1E39A94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A56AC79-2729-43C5-B0CB-6A16091DE3DD}"/>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390520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1A6FEB0-3918-4C73-9926-35D5D78B51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6CC8A2E-D339-4DAB-95B1-3DE99CEC5E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B896105-041D-4480-A43C-DD5418797F1F}"/>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2764F0F8-F0F4-4089-9DED-023C24B35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6669C8E-ED22-4706-83E3-34D52C9A61A9}"/>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257465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B256E2-D380-47DB-BE9D-D9C01AEC60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EB8565-69E1-4FA8-A706-538A0586FF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7A02D2A-4B71-46BF-9A61-777374CDAC41}"/>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CE745119-F36E-4742-9ABF-43DED0266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F5F9A87-162C-46B2-A6E3-A974BE7DB73C}"/>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347392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1AE68F-3314-4F4D-BBD0-A60FD159A6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3AC60AB-D65A-4AF1-AA37-7541770BA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A97F040-D8FC-4915-96ED-3D2EDB51E472}"/>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C230AF68-6601-44C0-8C28-AB310C56B2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F046134-B1D6-40C5-942F-5DBB1DD07E1C}"/>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61896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535E0D-47C8-4260-A0B3-7FEC0968CA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B21E4AE-97A9-4742-9D48-E1DCDFA8D3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65F4068-05ED-4143-A63B-F8D8C6E202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14FA7D5-CA27-4840-BE0D-61854CB429C9}"/>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6" name="Footer Placeholder 5">
            <a:extLst>
              <a:ext uri="{FF2B5EF4-FFF2-40B4-BE49-F238E27FC236}">
                <a16:creationId xmlns="" xmlns:a16="http://schemas.microsoft.com/office/drawing/2014/main" id="{462A5F57-8235-48F1-9B2C-662627DDF5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BA5843A-A1D1-4ED7-9A4B-1077DA7D4D21}"/>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286082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C181C9-207F-47E3-A94B-CED44E3882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44D1F0A-5F86-4215-9C7C-430FC1818A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18BB6E7-BC9B-4F2E-9B49-B4EAF73A58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11EDE40-34CC-4088-9250-75FB4242CC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010D261-59F3-4A74-92D8-3023D97897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493E0800-EE49-48F8-A11B-F72B13D10265}"/>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8" name="Footer Placeholder 7">
            <a:extLst>
              <a:ext uri="{FF2B5EF4-FFF2-40B4-BE49-F238E27FC236}">
                <a16:creationId xmlns="" xmlns:a16="http://schemas.microsoft.com/office/drawing/2014/main" id="{11395F85-EB1C-4F50-A102-B4EBFA0403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33ADAB9-A1C9-4B3C-91C4-FB8EA83C96C0}"/>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8737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A3D07E-B8BB-47A3-9CD5-28A8016A86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C8774ED-C0DB-4AB1-8BD4-9304B232D120}"/>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4" name="Footer Placeholder 3">
            <a:extLst>
              <a:ext uri="{FF2B5EF4-FFF2-40B4-BE49-F238E27FC236}">
                <a16:creationId xmlns="" xmlns:a16="http://schemas.microsoft.com/office/drawing/2014/main" id="{C750FC3C-51EC-4D3A-80F3-5A533461A0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642A26F-BE6C-4506-AFBA-931171EDCAC8}"/>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216282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ACD82A7-A7FD-4E06-9456-032752198F0D}"/>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3" name="Footer Placeholder 2">
            <a:extLst>
              <a:ext uri="{FF2B5EF4-FFF2-40B4-BE49-F238E27FC236}">
                <a16:creationId xmlns="" xmlns:a16="http://schemas.microsoft.com/office/drawing/2014/main" id="{D9B0A222-90F7-45D1-BDFF-82FBA13FC4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1095917-21C0-4E5D-B2EF-787AB005FA52}"/>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178910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1C916C-15EA-4382-871E-0103170161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10BB1E2-40A8-4A7F-9E5C-ACF4519A27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5BA696E5-7C69-4DCA-8456-4D50A27DC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404D57E-835F-4159-BA06-F04A1951D9F0}"/>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6" name="Footer Placeholder 5">
            <a:extLst>
              <a:ext uri="{FF2B5EF4-FFF2-40B4-BE49-F238E27FC236}">
                <a16:creationId xmlns="" xmlns:a16="http://schemas.microsoft.com/office/drawing/2014/main" id="{14F2E71B-7695-4675-B994-033B3962A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6F463BA-8759-4009-B96B-B926606C8DA1}"/>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192138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8F427A-A356-4E6B-A55C-683D52E39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5F54466-848A-4A7A-BFBF-425313179D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5500A6A0-0784-487E-BEE8-E1BB2CD68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852376-E028-48DA-82E2-E65C66DC5A4A}"/>
              </a:ext>
            </a:extLst>
          </p:cNvPr>
          <p:cNvSpPr>
            <a:spLocks noGrp="1"/>
          </p:cNvSpPr>
          <p:nvPr>
            <p:ph type="dt" sz="half" idx="10"/>
          </p:nvPr>
        </p:nvSpPr>
        <p:spPr/>
        <p:txBody>
          <a:bodyPr/>
          <a:lstStyle/>
          <a:p>
            <a:fld id="{DA4CD82D-CE2C-407F-A54E-ACBCA3441521}" type="datetimeFigureOut">
              <a:rPr lang="en-US" smtClean="0"/>
              <a:pPr/>
              <a:t>4/21/2022</a:t>
            </a:fld>
            <a:endParaRPr lang="en-US"/>
          </a:p>
        </p:txBody>
      </p:sp>
      <p:sp>
        <p:nvSpPr>
          <p:cNvPr id="6" name="Footer Placeholder 5">
            <a:extLst>
              <a:ext uri="{FF2B5EF4-FFF2-40B4-BE49-F238E27FC236}">
                <a16:creationId xmlns="" xmlns:a16="http://schemas.microsoft.com/office/drawing/2014/main" id="{323694B9-ADFB-4D3E-9A43-EB39707998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D7878-6406-413C-BC5F-36E299DBACE1}"/>
              </a:ext>
            </a:extLst>
          </p:cNvPr>
          <p:cNvSpPr>
            <a:spLocks noGrp="1"/>
          </p:cNvSpPr>
          <p:nvPr>
            <p:ph type="sldNum" sz="quarter" idx="12"/>
          </p:nvPr>
        </p:nvSpPr>
        <p:spPr/>
        <p:txBody>
          <a:body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131233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A0ECB86-09A1-46D5-AB50-62491F322E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7D7E99E-F2F2-4718-9694-96E61456CB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6B58306-C90A-4EF9-88D9-E990F450BE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CD82D-CE2C-407F-A54E-ACBCA3441521}" type="datetimeFigureOut">
              <a:rPr lang="en-US" smtClean="0"/>
              <a:pPr/>
              <a:t>4/21/2022</a:t>
            </a:fld>
            <a:endParaRPr lang="en-US"/>
          </a:p>
        </p:txBody>
      </p:sp>
      <p:sp>
        <p:nvSpPr>
          <p:cNvPr id="5" name="Footer Placeholder 4">
            <a:extLst>
              <a:ext uri="{FF2B5EF4-FFF2-40B4-BE49-F238E27FC236}">
                <a16:creationId xmlns="" xmlns:a16="http://schemas.microsoft.com/office/drawing/2014/main" id="{ED737763-8215-4BD0-9285-8BF4EA11CE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DB83714-AB62-471A-B7E2-542324BEC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6FA39-8582-4968-92D7-A1202D622CF0}" type="slidenum">
              <a:rPr lang="en-US" smtClean="0"/>
              <a:pPr/>
              <a:t>‹#›</a:t>
            </a:fld>
            <a:endParaRPr lang="en-US"/>
          </a:p>
        </p:txBody>
      </p:sp>
    </p:spTree>
    <p:extLst>
      <p:ext uri="{BB962C8B-B14F-4D97-AF65-F5344CB8AC3E}">
        <p14:creationId xmlns="" xmlns:p14="http://schemas.microsoft.com/office/powerpoint/2010/main" val="3773259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7B82F-955B-4B21-898B-8C7EE6C8D8EA}"/>
              </a:ext>
            </a:extLst>
          </p:cNvPr>
          <p:cNvSpPr>
            <a:spLocks noGrp="1"/>
          </p:cNvSpPr>
          <p:nvPr>
            <p:ph type="ctrTitle"/>
          </p:nvPr>
        </p:nvSpPr>
        <p:spPr>
          <a:xfrm>
            <a:off x="0" y="509299"/>
            <a:ext cx="12192000" cy="2387600"/>
          </a:xfrm>
        </p:spPr>
        <p:txBody>
          <a:bodyPr/>
          <a:lstStyle/>
          <a:p>
            <a:r>
              <a:rPr lang="en-US" smtClean="0"/>
              <a:t>FS_XRM:The </a:t>
            </a:r>
            <a:r>
              <a:rPr lang="en-US" dirty="0"/>
              <a:t>Scope of Key Issue </a:t>
            </a:r>
            <a:r>
              <a:rPr lang="en-US"/>
              <a:t>1 </a:t>
            </a:r>
            <a:r>
              <a:rPr lang="en-US" smtClean="0"/>
              <a:t>&amp;2</a:t>
            </a:r>
            <a:endParaRPr lang="en-US" dirty="0"/>
          </a:p>
        </p:txBody>
      </p:sp>
      <p:sp>
        <p:nvSpPr>
          <p:cNvPr id="3" name="副标题 2">
            <a:extLst>
              <a:ext uri="{FF2B5EF4-FFF2-40B4-BE49-F238E27FC236}">
                <a16:creationId xmlns="" xmlns:a16="http://schemas.microsoft.com/office/drawing/2014/main" id="{7FE206F1-EABA-4A86-B434-4B456CE8454E}"/>
              </a:ext>
            </a:extLst>
          </p:cNvPr>
          <p:cNvSpPr>
            <a:spLocks noGrp="1"/>
          </p:cNvSpPr>
          <p:nvPr/>
        </p:nvSpPr>
        <p:spPr>
          <a:xfrm>
            <a:off x="1438939" y="370544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zh-CN" altLang="en-US" dirty="0"/>
          </a:p>
        </p:txBody>
      </p:sp>
    </p:spTree>
    <p:extLst>
      <p:ext uri="{BB962C8B-B14F-4D97-AF65-F5344CB8AC3E}">
        <p14:creationId xmlns="" xmlns:p14="http://schemas.microsoft.com/office/powerpoint/2010/main" val="73091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5472" y="622747"/>
            <a:ext cx="12046528" cy="4547314"/>
          </a:xfrm>
          <a:prstGeom prst="rect">
            <a:avLst/>
          </a:prstGeom>
          <a:noFill/>
          <a:ln w="9525">
            <a:noFill/>
            <a:miter lim="800000"/>
            <a:headEnd/>
            <a:tailEnd/>
          </a:ln>
          <a:effectLst/>
        </p:spPr>
        <p:txBody>
          <a:bodyPr vert="horz" wrap="square" lIns="91440" tIns="152352" rIns="91440"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altLang="ja-JP" sz="2800" b="0" i="0" u="none" strike="noStrike" cap="none" normalizeH="0" baseline="0" smtClean="0">
                <a:ln>
                  <a:noFill/>
                </a:ln>
                <a:solidFill>
                  <a:schemeClr val="tx1"/>
                </a:solidFill>
                <a:effectLst/>
                <a:latin typeface="Arial" pitchFamily="34" charset="0"/>
                <a:ea typeface="宋体" pitchFamily="2" charset="-122"/>
                <a:cs typeface="Times New Roman" pitchFamily="18" charset="0"/>
              </a:rPr>
              <a:t>4	Objective</a:t>
            </a: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The study item aims at </a:t>
            </a: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a:t>
            </a:r>
            <a:r>
              <a:rPr kumimoji="0" lang="en-GB" altLang="ja-JP"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dentify the system architecture aspects related to better</a:t>
            </a: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GB" altLang="ja-JP"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support advanced media services, e.g., High Data Rate Low Latency (HDRLL) services, AR/VR/XR services, and tactile/multi-modality communication services</a:t>
            </a: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including the following working tasks(WT):</a:t>
            </a:r>
            <a:endParaRPr kumimoji="0" lang="en-GB" altLang="zh-CN" sz="14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WT#1: Enhancements for supporting multi-modality service:</a:t>
            </a:r>
            <a:endParaRPr kumimoji="0" lang="en-GB" altLang="zh-CN" sz="14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269875" marR="0" lvl="0" indent="-93663" algn="l" defTabSz="914400" rtl="0" eaLnBrk="0" fontAlgn="base" latinLnBrk="0" hangingPunct="0">
              <a:lnSpc>
                <a:spcPct val="100000"/>
              </a:lnSpc>
              <a:spcBef>
                <a:spcPts val="600"/>
              </a:spcBef>
              <a:spcAft>
                <a:spcPct val="0"/>
              </a:spcAft>
              <a:buClrTx/>
              <a:buSzTx/>
              <a:buFontTx/>
              <a:buNone/>
              <a:tabLst/>
            </a:pP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-Study whether and how to enable delivery of related tactile and multi-modal data (e.g., audio, video and haptic data related to a specific time) with an application to the user at a similar time, </a:t>
            </a:r>
            <a:r>
              <a:rPr kumimoji="0" lang="en-GB" altLang="zh-CN" b="0" i="0" u="none" strike="noStrike" cap="none" normalizeH="0" baseline="0" smtClean="0">
                <a:ln>
                  <a:noFill/>
                </a:ln>
                <a:effectLst/>
                <a:latin typeface="Times New Roman" pitchFamily="18" charset="0"/>
                <a:ea typeface="宋体" pitchFamily="2" charset="-122"/>
                <a:cs typeface="Times New Roman" pitchFamily="18" charset="0"/>
              </a:rPr>
              <a:t>focusing on the need for policy control enhancements (e.g. QoS policy coordination).</a:t>
            </a:r>
            <a:r>
              <a:rPr kumimoji="0" lang="en-GB" altLang="zh-CN" b="0" i="0" u="none" strike="noStrike" cap="none" normalizeH="0" baseline="0" smtClean="0">
                <a:ln>
                  <a:noFill/>
                </a:ln>
                <a:solidFill>
                  <a:srgbClr val="FF0000"/>
                </a:solidFill>
                <a:effectLst/>
                <a:latin typeface="Times New Roman" pitchFamily="18" charset="0"/>
                <a:ea typeface="宋体" pitchFamily="2" charset="-122"/>
                <a:cs typeface="Times New Roman" pitchFamily="18" charset="0"/>
              </a:rPr>
              <a:t> </a:t>
            </a:r>
            <a:endParaRPr kumimoji="0" lang="en-GB" altLang="zh-CN" sz="1400" b="0" i="0" u="none" strike="noStrike" cap="none" normalizeH="0" baseline="0" smtClean="0">
              <a:ln>
                <a:noFill/>
              </a:ln>
              <a:solidFill>
                <a:srgbClr val="FF0000"/>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WT#2: Enhancements of network exposure to support interaction between 5GS and application</a:t>
            </a:r>
            <a:r>
              <a:rPr kumimoji="0" lang="zh-CN" altLang="en-GB"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t>
            </a:r>
            <a:endParaRPr kumimoji="0" lang="zh-CN" altLang="en-GB" sz="14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WT#2.1: Study whether and how interaction between AF and 5GS is needed for application synchronization and QoS policy coordination among multiple UEs or between multiple QoS flows</a:t>
            </a:r>
            <a:r>
              <a:rPr kumimoji="0" lang="en-GB" altLang="ja-JP"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GB" altLang="zh-CN"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per UE.</a:t>
            </a:r>
            <a:endParaRPr kumimoji="0" lang="en-GB" altLang="zh-CN" sz="14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ts val="600"/>
              </a:spcBef>
              <a:spcAft>
                <a:spcPct val="0"/>
              </a:spcAft>
              <a:buClrTx/>
              <a:buSzTx/>
              <a:buFontTx/>
              <a:buNone/>
              <a:tabLst/>
            </a:pPr>
            <a:endParaRPr kumimoji="0" lang="en-GB" altLang="zh-CN" sz="40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5" name="TextBox 4"/>
          <p:cNvSpPr txBox="1"/>
          <p:nvPr/>
        </p:nvSpPr>
        <p:spPr>
          <a:xfrm>
            <a:off x="145473" y="155864"/>
            <a:ext cx="5193922" cy="646331"/>
          </a:xfrm>
          <a:prstGeom prst="rect">
            <a:avLst/>
          </a:prstGeom>
          <a:noFill/>
        </p:spPr>
        <p:txBody>
          <a:bodyPr wrap="none" rtlCol="0">
            <a:spAutoFit/>
          </a:bodyPr>
          <a:lstStyle/>
          <a:p>
            <a:r>
              <a:rPr lang="en-US" altLang="zh-CN" sz="3600" smtClean="0"/>
              <a:t>SID of FS_XMR(SP-211646)</a:t>
            </a:r>
            <a:endParaRPr lang="zh-CN" altLang="en-US" sz="3600"/>
          </a:p>
        </p:txBody>
      </p:sp>
      <p:graphicFrame>
        <p:nvGraphicFramePr>
          <p:cNvPr id="6" name="表格 5"/>
          <p:cNvGraphicFramePr>
            <a:graphicFrameLocks noGrp="1"/>
          </p:cNvGraphicFramePr>
          <p:nvPr/>
        </p:nvGraphicFramePr>
        <p:xfrm>
          <a:off x="2535381" y="4898275"/>
          <a:ext cx="8873836" cy="1211580"/>
        </p:xfrm>
        <a:graphic>
          <a:graphicData uri="http://schemas.openxmlformats.org/drawingml/2006/table">
            <a:tbl>
              <a:tblPr/>
              <a:tblGrid>
                <a:gridCol w="1240139"/>
                <a:gridCol w="1538591"/>
                <a:gridCol w="1729299"/>
                <a:gridCol w="1729299"/>
                <a:gridCol w="2636508"/>
              </a:tblGrid>
              <a:tr h="0">
                <a:tc>
                  <a:txBody>
                    <a:bodyPr/>
                    <a:lstStyle/>
                    <a:p>
                      <a:pPr algn="ctr" hangingPunct="0">
                        <a:spcAft>
                          <a:spcPts val="900"/>
                        </a:spcAft>
                      </a:pPr>
                      <a:r>
                        <a:rPr lang="en-GB" sz="1200" b="1" kern="100">
                          <a:solidFill>
                            <a:srgbClr val="000000"/>
                          </a:solidFill>
                          <a:latin typeface="Times New Roman"/>
                          <a:ea typeface="等线"/>
                          <a:cs typeface="Times New Roman"/>
                        </a:rPr>
                        <a:t>Work Task ID</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900"/>
                        </a:spcAft>
                      </a:pPr>
                      <a:r>
                        <a:rPr lang="en-GB" sz="1200" b="1" kern="100">
                          <a:solidFill>
                            <a:srgbClr val="000000"/>
                          </a:solidFill>
                          <a:latin typeface="Times New Roman"/>
                          <a:ea typeface="等线"/>
                          <a:cs typeface="Times New Roman"/>
                        </a:rPr>
                        <a:t>TU Estimate</a:t>
                      </a:r>
                      <a:endParaRPr lang="zh-CN" sz="1200" kern="100">
                        <a:solidFill>
                          <a:srgbClr val="000000"/>
                        </a:solidFill>
                        <a:latin typeface="Times New Roman"/>
                        <a:ea typeface="等线"/>
                        <a:cs typeface="Times New Roman"/>
                      </a:endParaRPr>
                    </a:p>
                    <a:p>
                      <a:pPr algn="ctr" hangingPunct="0">
                        <a:spcAft>
                          <a:spcPts val="900"/>
                        </a:spcAft>
                      </a:pPr>
                      <a:r>
                        <a:rPr lang="en-GB" sz="1200" b="1" kern="100">
                          <a:solidFill>
                            <a:srgbClr val="000000"/>
                          </a:solidFill>
                          <a:latin typeface="Times New Roman"/>
                          <a:ea typeface="等线"/>
                          <a:cs typeface="Times New Roman"/>
                        </a:rPr>
                        <a:t>(Study)</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900"/>
                        </a:spcAft>
                      </a:pPr>
                      <a:r>
                        <a:rPr lang="en-GB" sz="1200" b="1" kern="100">
                          <a:solidFill>
                            <a:srgbClr val="000000"/>
                          </a:solidFill>
                          <a:latin typeface="Times New Roman"/>
                          <a:ea typeface="等线"/>
                          <a:cs typeface="Times New Roman"/>
                        </a:rPr>
                        <a:t>TU Estimate</a:t>
                      </a:r>
                      <a:endParaRPr lang="zh-CN" sz="1200" kern="100">
                        <a:solidFill>
                          <a:srgbClr val="000000"/>
                        </a:solidFill>
                        <a:latin typeface="Times New Roman"/>
                        <a:ea typeface="等线"/>
                        <a:cs typeface="Times New Roman"/>
                      </a:endParaRPr>
                    </a:p>
                    <a:p>
                      <a:pPr algn="ctr" hangingPunct="0">
                        <a:spcAft>
                          <a:spcPts val="900"/>
                        </a:spcAft>
                      </a:pPr>
                      <a:r>
                        <a:rPr lang="en-GB" sz="1200" b="1" kern="100">
                          <a:solidFill>
                            <a:srgbClr val="000000"/>
                          </a:solidFill>
                          <a:latin typeface="Times New Roman"/>
                          <a:ea typeface="等线"/>
                          <a:cs typeface="Times New Roman"/>
                        </a:rPr>
                        <a:t>(Normative)</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900"/>
                        </a:spcAft>
                      </a:pPr>
                      <a:r>
                        <a:rPr lang="en-GB" sz="1200" b="1" kern="100">
                          <a:solidFill>
                            <a:srgbClr val="000000"/>
                          </a:solidFill>
                          <a:latin typeface="Times New Roman"/>
                          <a:ea typeface="等线"/>
                          <a:cs typeface="Times New Roman"/>
                        </a:rPr>
                        <a:t>RAN Dependency</a:t>
                      </a:r>
                      <a:endParaRPr lang="zh-CN" sz="1200" kern="100">
                        <a:solidFill>
                          <a:srgbClr val="000000"/>
                        </a:solidFill>
                        <a:latin typeface="Times New Roman"/>
                        <a:ea typeface="等线"/>
                        <a:cs typeface="Times New Roman"/>
                      </a:endParaRPr>
                    </a:p>
                    <a:p>
                      <a:pPr algn="ctr" hangingPunct="0">
                        <a:spcAft>
                          <a:spcPts val="900"/>
                        </a:spcAft>
                      </a:pPr>
                      <a:r>
                        <a:rPr lang="en-GB" sz="1200" b="1" kern="100">
                          <a:solidFill>
                            <a:srgbClr val="000000"/>
                          </a:solidFill>
                          <a:latin typeface="Times New Roman"/>
                          <a:ea typeface="等线"/>
                          <a:cs typeface="Times New Roman"/>
                        </a:rPr>
                        <a:t>(Yes/No/Maybe) </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900"/>
                        </a:spcAft>
                      </a:pPr>
                      <a:r>
                        <a:rPr lang="en-GB" sz="1200" b="1" kern="100">
                          <a:solidFill>
                            <a:srgbClr val="000000"/>
                          </a:solidFill>
                          <a:latin typeface="Times New Roman"/>
                          <a:ea typeface="等线"/>
                          <a:cs typeface="Times New Roman"/>
                        </a:rPr>
                        <a:t>Inter Work Tasks Dependency </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900"/>
                        </a:spcAft>
                      </a:pPr>
                      <a:r>
                        <a:rPr lang="en-GB" sz="1200" kern="100">
                          <a:solidFill>
                            <a:srgbClr val="000000"/>
                          </a:solidFill>
                          <a:latin typeface="Times New Roman"/>
                          <a:ea typeface="等线"/>
                          <a:cs typeface="Times New Roman"/>
                        </a:rPr>
                        <a:t>WT#1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000000"/>
                          </a:solidFill>
                          <a:latin typeface="Times New Roman"/>
                          <a:ea typeface="等线"/>
                          <a:cs typeface="Times New Roman"/>
                        </a:rPr>
                        <a:t>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000000"/>
                          </a:solidFill>
                          <a:latin typeface="Times New Roman"/>
                          <a:ea typeface="等线"/>
                          <a:cs typeface="Times New Roman"/>
                        </a:rPr>
                        <a:t>0.5</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000000"/>
                          </a:solidFill>
                          <a:latin typeface="Times New Roman"/>
                          <a:ea typeface="等线"/>
                          <a:cs typeface="Times New Roman"/>
                        </a:rPr>
                        <a:t>Maybe</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FF0000"/>
                          </a:solidFill>
                          <a:latin typeface="Times New Roman"/>
                          <a:ea typeface="等线"/>
                          <a:cs typeface="Times New Roman"/>
                        </a:rPr>
                        <a:t>WT#1 is self-contained</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hangingPunct="0">
                        <a:spcAft>
                          <a:spcPts val="900"/>
                        </a:spcAft>
                      </a:pPr>
                      <a:r>
                        <a:rPr lang="en-GB" sz="1200" kern="100">
                          <a:solidFill>
                            <a:srgbClr val="000000"/>
                          </a:solidFill>
                          <a:latin typeface="Times New Roman"/>
                          <a:ea typeface="等线"/>
                          <a:cs typeface="Times New Roman"/>
                        </a:rPr>
                        <a:t>WT#2</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000000"/>
                          </a:solidFill>
                          <a:latin typeface="Times New Roman"/>
                          <a:ea typeface="等线"/>
                          <a:cs typeface="Times New Roman"/>
                        </a:rPr>
                        <a:t>2</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000000"/>
                          </a:solidFill>
                          <a:latin typeface="Times New Roman"/>
                          <a:ea typeface="等线"/>
                          <a:cs typeface="Times New Roman"/>
                        </a:rPr>
                        <a:t>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endParaRPr lang="en-GB"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FF0000"/>
                          </a:solidFill>
                          <a:latin typeface="Times New Roman"/>
                          <a:ea typeface="等线"/>
                          <a:cs typeface="Times New Roman"/>
                        </a:rPr>
                        <a:t>WT#2 is self-contained</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hangingPunct="0">
                        <a:spcAft>
                          <a:spcPts val="900"/>
                        </a:spcAft>
                      </a:pPr>
                      <a:r>
                        <a:rPr lang="en-GB" sz="1200" kern="100">
                          <a:solidFill>
                            <a:srgbClr val="000000"/>
                          </a:solidFill>
                          <a:latin typeface="Times New Roman"/>
                          <a:ea typeface="等线"/>
                          <a:cs typeface="Times New Roman"/>
                        </a:rPr>
                        <a:t>WT#2.1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0.5</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Maybe</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FF0000"/>
                          </a:solidFill>
                          <a:latin typeface="Times New Roman"/>
                          <a:ea typeface="等线"/>
                          <a:cs typeface="Times New Roman"/>
                        </a:rPr>
                        <a:t>WT#2.1 is self-contained</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900"/>
                        </a:spcAft>
                      </a:pPr>
                      <a:r>
                        <a:rPr lang="en-GB" sz="1200" kern="100">
                          <a:solidFill>
                            <a:srgbClr val="000000"/>
                          </a:solidFill>
                          <a:latin typeface="Times New Roman"/>
                          <a:ea typeface="等线"/>
                          <a:cs typeface="Times New Roman"/>
                        </a:rPr>
                        <a:t>WT#2.2</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1</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0.5</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900"/>
                        </a:spcAft>
                      </a:pPr>
                      <a:r>
                        <a:rPr lang="en-GB" sz="1200" kern="100">
                          <a:solidFill>
                            <a:srgbClr val="000000"/>
                          </a:solidFill>
                          <a:latin typeface="Times New Roman"/>
                          <a:ea typeface="等线"/>
                          <a:cs typeface="Times New Roman"/>
                        </a:rPr>
                        <a:t>Maybe</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hangingPunct="0">
                        <a:spcAft>
                          <a:spcPts val="900"/>
                        </a:spcAft>
                      </a:pPr>
                      <a:r>
                        <a:rPr lang="en-GB" sz="1200" kern="100">
                          <a:solidFill>
                            <a:srgbClr val="FF0000"/>
                          </a:solidFill>
                          <a:latin typeface="Times New Roman"/>
                          <a:ea typeface="等线"/>
                          <a:cs typeface="Times New Roman"/>
                        </a:rPr>
                        <a:t>WT#2.2 is self-contained</a:t>
                      </a:r>
                      <a:endParaRPr lang="zh-CN" sz="1200" kern="100">
                        <a:solidFill>
                          <a:srgbClr val="000000"/>
                        </a:solidFill>
                        <a:latin typeface="Times New Roman"/>
                        <a:ea typeface="等线"/>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332509" y="5109654"/>
            <a:ext cx="1859973" cy="1000201"/>
          </a:xfrm>
          <a:prstGeom prst="rect">
            <a:avLst/>
          </a:prstGeom>
          <a:noFill/>
          <a:ln w="9525">
            <a:noFill/>
            <a:miter lim="800000"/>
            <a:headEnd/>
            <a:tailEnd/>
          </a:ln>
          <a:effectLst/>
        </p:spPr>
        <p:txBody>
          <a:bodyPr vert="horz" wrap="square" lIns="91440" tIns="114264" rIns="91440"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1600" b="0" i="0" u="none" strike="noStrike" cap="none" normalizeH="0" baseline="0" smtClean="0">
                <a:ln>
                  <a:noFill/>
                </a:ln>
                <a:solidFill>
                  <a:schemeClr val="tx1"/>
                </a:solidFill>
                <a:effectLst/>
                <a:latin typeface="Arial" pitchFamily="34" charset="0"/>
                <a:ea typeface="宋体" pitchFamily="2" charset="-122"/>
                <a:cs typeface="Times New Roman" pitchFamily="18" charset="0"/>
              </a:rPr>
              <a:t>TU estimates and dependencies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38751-FF5B-4C1C-869E-7F73C3691D45}"/>
              </a:ext>
            </a:extLst>
          </p:cNvPr>
          <p:cNvSpPr>
            <a:spLocks noGrp="1"/>
          </p:cNvSpPr>
          <p:nvPr>
            <p:ph type="title"/>
          </p:nvPr>
        </p:nvSpPr>
        <p:spPr>
          <a:xfrm>
            <a:off x="249382" y="0"/>
            <a:ext cx="10950509" cy="1325563"/>
          </a:xfrm>
        </p:spPr>
        <p:txBody>
          <a:bodyPr/>
          <a:lstStyle/>
          <a:p>
            <a:r>
              <a:rPr lang="en-US" smtClean="0"/>
              <a:t>KI1&amp;2 in TR 23.700-60(v0.1.0)</a:t>
            </a:r>
            <a:endParaRPr lang="en-US" dirty="0"/>
          </a:p>
        </p:txBody>
      </p:sp>
      <p:sp>
        <p:nvSpPr>
          <p:cNvPr id="3" name="Content Placeholder 2">
            <a:extLst>
              <a:ext uri="{FF2B5EF4-FFF2-40B4-BE49-F238E27FC236}">
                <a16:creationId xmlns="" xmlns:a16="http://schemas.microsoft.com/office/drawing/2014/main" id="{6E609CFF-56E1-4966-A0AB-944877EE97FA}"/>
              </a:ext>
            </a:extLst>
          </p:cNvPr>
          <p:cNvSpPr>
            <a:spLocks noGrp="1"/>
          </p:cNvSpPr>
          <p:nvPr>
            <p:ph idx="1"/>
          </p:nvPr>
        </p:nvSpPr>
        <p:spPr>
          <a:xfrm>
            <a:off x="-167543" y="1143102"/>
            <a:ext cx="12065134" cy="5495454"/>
          </a:xfrm>
        </p:spPr>
        <p:txBody>
          <a:bodyPr>
            <a:normAutofit/>
          </a:bodyPr>
          <a:lstStyle/>
          <a:p>
            <a:pPr lvl="1"/>
            <a:r>
              <a:rPr lang="en-US" smtClean="0"/>
              <a:t>Key </a:t>
            </a:r>
            <a:r>
              <a:rPr lang="en-US" dirty="0"/>
              <a:t>Issue #1:</a:t>
            </a:r>
          </a:p>
          <a:p>
            <a:pPr lvl="2"/>
            <a:r>
              <a:rPr lang="en-US" dirty="0"/>
              <a:t>Whether and how to enable, for a single UE, policy enhancements for delivering related tactile and multi-modal data (e.g. audio, video and haptic data related to a specific time) for an application to the user at a similar time (e.g. QoS policy coordination).	</a:t>
            </a:r>
          </a:p>
          <a:p>
            <a:pPr lvl="3"/>
            <a:r>
              <a:rPr lang="en-US" dirty="0"/>
              <a:t>Potential enhancements to </a:t>
            </a:r>
            <a:r>
              <a:rPr lang="en-US" dirty="0">
                <a:solidFill>
                  <a:srgbClr val="FF0000"/>
                </a:solidFill>
              </a:rPr>
              <a:t>policy control to support coordination </a:t>
            </a:r>
            <a:r>
              <a:rPr lang="en-US" dirty="0"/>
              <a:t>handling at the application.</a:t>
            </a:r>
          </a:p>
          <a:p>
            <a:pPr lvl="2"/>
            <a:r>
              <a:rPr lang="en-US" dirty="0"/>
              <a:t>Whether and how interaction </a:t>
            </a:r>
            <a:r>
              <a:rPr lang="en-US" dirty="0">
                <a:solidFill>
                  <a:srgbClr val="FF0000"/>
                </a:solidFill>
              </a:rPr>
              <a:t>between AF and 5GS </a:t>
            </a:r>
            <a:r>
              <a:rPr lang="en-US" dirty="0"/>
              <a:t>is performed for application synchronization and QoS policy coordination between multiple QoS flows of a single UE.</a:t>
            </a:r>
          </a:p>
          <a:p>
            <a:pPr lvl="1"/>
            <a:r>
              <a:rPr lang="en-US" dirty="0"/>
              <a:t>Key Issue #2:</a:t>
            </a:r>
          </a:p>
          <a:p>
            <a:pPr lvl="2"/>
            <a:r>
              <a:rPr lang="en-US" dirty="0"/>
              <a:t>Whether and how to enable for multiple UEs the delivering related tactile and multi-modal data (e.g. audio, video and haptic data related to a specific time) with an application to the user at a similar time, focusing on the need for policy control enhancements (e.g. QoS policy coordination).</a:t>
            </a:r>
          </a:p>
          <a:p>
            <a:pPr lvl="3"/>
            <a:r>
              <a:rPr lang="en-US" dirty="0"/>
              <a:t>Potential enhancements to </a:t>
            </a:r>
            <a:r>
              <a:rPr lang="en-US" dirty="0">
                <a:solidFill>
                  <a:srgbClr val="FF0000"/>
                </a:solidFill>
              </a:rPr>
              <a:t>policy control to support </a:t>
            </a:r>
            <a:r>
              <a:rPr lang="en-US" dirty="0"/>
              <a:t>coordination handling at the application.</a:t>
            </a:r>
          </a:p>
          <a:p>
            <a:pPr lvl="2"/>
            <a:r>
              <a:rPr lang="en-US" dirty="0"/>
              <a:t>Whether and how interaction </a:t>
            </a:r>
            <a:r>
              <a:rPr lang="en-US" dirty="0">
                <a:solidFill>
                  <a:srgbClr val="FF0000"/>
                </a:solidFill>
              </a:rPr>
              <a:t>between an AF and the 5GS </a:t>
            </a:r>
            <a:r>
              <a:rPr lang="en-US" dirty="0"/>
              <a:t>is needed for QoS policy coordination among multiple UEs.</a:t>
            </a:r>
          </a:p>
          <a:p>
            <a:pPr lvl="2"/>
            <a:endParaRPr lang="en-US" dirty="0"/>
          </a:p>
          <a:p>
            <a:pPr lvl="1"/>
            <a:endParaRPr lang="en-US" dirty="0"/>
          </a:p>
        </p:txBody>
      </p:sp>
    </p:spTree>
    <p:extLst>
      <p:ext uri="{BB962C8B-B14F-4D97-AF65-F5344CB8AC3E}">
        <p14:creationId xmlns="" xmlns:p14="http://schemas.microsoft.com/office/powerpoint/2010/main" val="41626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E609CFF-56E1-4966-A0AB-944877EE97FA}"/>
              </a:ext>
            </a:extLst>
          </p:cNvPr>
          <p:cNvSpPr>
            <a:spLocks noGrp="1"/>
          </p:cNvSpPr>
          <p:nvPr>
            <p:ph idx="1"/>
          </p:nvPr>
        </p:nvSpPr>
        <p:spPr>
          <a:xfrm>
            <a:off x="0" y="0"/>
            <a:ext cx="11695813" cy="5495454"/>
          </a:xfrm>
        </p:spPr>
        <p:txBody>
          <a:bodyPr>
            <a:normAutofit/>
          </a:bodyPr>
          <a:lstStyle/>
          <a:p>
            <a:r>
              <a:rPr lang="en-US" smtClean="0"/>
              <a:t>At SA2#150 emeeting, the following solutions </a:t>
            </a:r>
            <a:r>
              <a:rPr lang="en-US" smtClean="0"/>
              <a:t>are postponed.</a:t>
            </a:r>
            <a:endParaRPr lang="en-US" dirty="0"/>
          </a:p>
          <a:p>
            <a:pPr lvl="1"/>
            <a:endParaRPr lang="en-US" dirty="0"/>
          </a:p>
        </p:txBody>
      </p:sp>
      <p:sp>
        <p:nvSpPr>
          <p:cNvPr id="4" name="TextBox 3"/>
          <p:cNvSpPr txBox="1"/>
          <p:nvPr/>
        </p:nvSpPr>
        <p:spPr>
          <a:xfrm>
            <a:off x="315558" y="4197926"/>
            <a:ext cx="11876442" cy="424732"/>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altLang="zh-CN" sz="2400" b="1" smtClean="0"/>
              <a:t>Observation:Common understanding of “policy control enhancement” is needed.  </a:t>
            </a:r>
            <a:endParaRPr lang="zh-CN" altLang="en-US" sz="2400" b="1"/>
          </a:p>
        </p:txBody>
      </p:sp>
      <p:graphicFrame>
        <p:nvGraphicFramePr>
          <p:cNvPr id="6" name="表格 5"/>
          <p:cNvGraphicFramePr>
            <a:graphicFrameLocks noGrp="1"/>
          </p:cNvGraphicFramePr>
          <p:nvPr/>
        </p:nvGraphicFramePr>
        <p:xfrm>
          <a:off x="0" y="449503"/>
          <a:ext cx="12192000" cy="6319815"/>
        </p:xfrm>
        <a:graphic>
          <a:graphicData uri="http://schemas.openxmlformats.org/drawingml/2006/table">
            <a:tbl>
              <a:tblPr firstRow="1" bandRow="1">
                <a:tableStyleId>{5C22544A-7EE6-4342-B048-85BDC9FD1C3A}</a:tableStyleId>
              </a:tblPr>
              <a:tblGrid>
                <a:gridCol w="2452255"/>
                <a:gridCol w="808270"/>
                <a:gridCol w="8931475"/>
              </a:tblGrid>
              <a:tr h="339579">
                <a:tc>
                  <a:txBody>
                    <a:bodyPr/>
                    <a:lstStyle/>
                    <a:p>
                      <a:r>
                        <a:rPr lang="en-US" sz="1100" smtClean="0"/>
                        <a:t>Title</a:t>
                      </a:r>
                      <a:endParaRPr lang="en-US" sz="1100"/>
                    </a:p>
                  </a:txBody>
                  <a:tcPr/>
                </a:tc>
                <a:tc>
                  <a:txBody>
                    <a:bodyPr/>
                    <a:lstStyle/>
                    <a:p>
                      <a:r>
                        <a:rPr lang="en-US" sz="1200" smtClean="0"/>
                        <a:t>Company</a:t>
                      </a:r>
                      <a:endParaRPr lang="en-US" sz="1200"/>
                    </a:p>
                  </a:txBody>
                  <a:tcPr/>
                </a:tc>
                <a:tc>
                  <a:txBody>
                    <a:bodyPr/>
                    <a:lstStyle/>
                    <a:p>
                      <a:r>
                        <a:rPr lang="en-US" sz="1100" smtClean="0"/>
                        <a:t>Main content</a:t>
                      </a:r>
                      <a:endParaRPr lang="en-US" sz="1100"/>
                    </a:p>
                  </a:txBody>
                  <a:tcPr/>
                </a:tc>
              </a:tr>
              <a:tr h="1070891">
                <a:tc>
                  <a:txBody>
                    <a:bodyPr/>
                    <a:lstStyle/>
                    <a:p>
                      <a:r>
                        <a:rPr lang="en-US" altLang="zh-CN" sz="1100" smtClean="0"/>
                        <a:t>S2-2202107 - Solution for KI#1 handling multiple QoS flows of one UE together</a:t>
                      </a:r>
                      <a:endParaRPr lang="en-US" sz="1100"/>
                    </a:p>
                  </a:txBody>
                  <a:tcPr/>
                </a:tc>
                <a:tc>
                  <a:txBody>
                    <a:bodyPr/>
                    <a:lstStyle/>
                    <a:p>
                      <a:r>
                        <a:rPr lang="en-US" sz="1200" smtClean="0"/>
                        <a:t>vivo</a:t>
                      </a:r>
                      <a:endParaRPr lang="en-US" sz="1200"/>
                    </a:p>
                  </a:txBody>
                  <a:tcPr/>
                </a:tc>
                <a:tc>
                  <a:txBody>
                    <a:bodyPr/>
                    <a:lstStyle/>
                    <a:p>
                      <a:pPr hangingPunct="0"/>
                      <a:r>
                        <a:rPr lang="en-GB" sz="1100" kern="1200" smtClean="0">
                          <a:solidFill>
                            <a:schemeClr val="dk1"/>
                          </a:solidFill>
                          <a:latin typeface="+mn-lt"/>
                          <a:ea typeface="+mn-ea"/>
                          <a:cs typeface="+mn-cs"/>
                        </a:rPr>
                        <a:t>-  The AF provides a group of (Flow description(s), QoS reference) with the Handling Together Indication,.</a:t>
                      </a:r>
                      <a:endParaRPr lang="en-US" sz="1100" kern="1200" smtClean="0">
                        <a:solidFill>
                          <a:schemeClr val="dk1"/>
                        </a:solidFill>
                        <a:latin typeface="+mn-lt"/>
                        <a:ea typeface="+mn-ea"/>
                        <a:cs typeface="+mn-cs"/>
                      </a:endParaRPr>
                    </a:p>
                    <a:p>
                      <a:pPr hangingPunct="0"/>
                      <a:r>
                        <a:rPr lang="en-GB" sz="1100" kern="1200" smtClean="0">
                          <a:solidFill>
                            <a:schemeClr val="dk1"/>
                          </a:solidFill>
                          <a:latin typeface="+mn-lt"/>
                          <a:ea typeface="+mn-ea"/>
                          <a:cs typeface="+mn-cs"/>
                        </a:rPr>
                        <a:t>-  the PCF generates a group of QoS rules with the Handling Together Indication based on the received group of (Flow description(s), QoS reference) and the Handling Together Indication.</a:t>
                      </a:r>
                      <a:endParaRPr lang="en-US" sz="1100" kern="1200" smtClean="0">
                        <a:solidFill>
                          <a:schemeClr val="dk1"/>
                        </a:solidFill>
                        <a:latin typeface="+mn-lt"/>
                        <a:ea typeface="+mn-ea"/>
                        <a:cs typeface="+mn-cs"/>
                      </a:endParaRPr>
                    </a:p>
                    <a:p>
                      <a:pPr hangingPunct="0"/>
                      <a:r>
                        <a:rPr lang="en-GB" sz="1100" kern="1200" smtClean="0">
                          <a:solidFill>
                            <a:schemeClr val="dk1"/>
                          </a:solidFill>
                          <a:latin typeface="+mn-lt"/>
                          <a:ea typeface="+mn-ea"/>
                          <a:cs typeface="+mn-cs"/>
                        </a:rPr>
                        <a:t>-  the SMF generates a QoS profile includes a group of QoS flow with Handling Together Indication for NG RAN, based on the received group of QoS rules and Handling Together Indication from the PCF.</a:t>
                      </a:r>
                      <a:endParaRPr lang="en-US" sz="1100" kern="1200" smtClean="0">
                        <a:solidFill>
                          <a:schemeClr val="dk1"/>
                        </a:solidFill>
                        <a:latin typeface="+mn-lt"/>
                        <a:ea typeface="+mn-ea"/>
                        <a:cs typeface="+mn-cs"/>
                      </a:endParaRPr>
                    </a:p>
                    <a:p>
                      <a:pPr hangingPunct="0"/>
                      <a:r>
                        <a:rPr lang="en-GB" sz="1100" kern="1200" smtClean="0">
                          <a:solidFill>
                            <a:schemeClr val="dk1"/>
                          </a:solidFill>
                          <a:latin typeface="+mn-lt"/>
                          <a:ea typeface="+mn-ea"/>
                          <a:cs typeface="+mn-cs"/>
                        </a:rPr>
                        <a:t>-  the NG RAN allocates resource for the group of QoS flow. If any QoS flow is failed to be setup, NG RAN reject to setup all of the QoS flows.</a:t>
                      </a:r>
                      <a:endParaRPr lang="en-US" sz="1100"/>
                    </a:p>
                  </a:txBody>
                  <a:tcPr/>
                </a:tc>
              </a:tr>
              <a:tr h="474480">
                <a:tc>
                  <a:txBody>
                    <a:bodyPr/>
                    <a:lstStyle/>
                    <a:p>
                      <a:pPr marL="0" algn="l" defTabSz="914400" rtl="0" eaLnBrk="1" latinLnBrk="0" hangingPunct="0"/>
                      <a:r>
                        <a:rPr lang="en-US" altLang="zh-CN" sz="1100" kern="1200" smtClean="0">
                          <a:solidFill>
                            <a:schemeClr val="dk1"/>
                          </a:solidFill>
                          <a:latin typeface="+mn-lt"/>
                          <a:ea typeface="+mn-ea"/>
                          <a:cs typeface="+mn-cs"/>
                        </a:rPr>
                        <a:t>S2-2202269 - Solution for KI#1,2 on multi-modality flows coordinated transmission </a:t>
                      </a:r>
                      <a:endParaRPr lang="en-US" sz="1100" kern="1200" smtClean="0">
                        <a:solidFill>
                          <a:schemeClr val="dk1"/>
                        </a:solidFill>
                        <a:latin typeface="+mn-lt"/>
                        <a:ea typeface="+mn-ea"/>
                        <a:cs typeface="+mn-cs"/>
                      </a:endParaRPr>
                    </a:p>
                  </a:txBody>
                  <a:tcPr/>
                </a:tc>
                <a:tc>
                  <a:txBody>
                    <a:bodyPr/>
                    <a:lstStyle/>
                    <a:p>
                      <a:pPr marL="0" algn="l" defTabSz="914400" rtl="0" eaLnBrk="1" latinLnBrk="0" hangingPunct="0"/>
                      <a:r>
                        <a:rPr lang="en-US" sz="1200" kern="1200" smtClean="0">
                          <a:solidFill>
                            <a:schemeClr val="dk1"/>
                          </a:solidFill>
                          <a:latin typeface="+mn-lt"/>
                          <a:ea typeface="+mn-ea"/>
                          <a:cs typeface="+mn-cs"/>
                        </a:rPr>
                        <a:t>OPPO</a:t>
                      </a:r>
                    </a:p>
                  </a:txBody>
                  <a:tcPr/>
                </a:tc>
                <a:tc>
                  <a: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lang="en-US" sz="1100" kern="1200" smtClean="0">
                          <a:solidFill>
                            <a:schemeClr val="dk1"/>
                          </a:solidFill>
                          <a:latin typeface="+mn-lt"/>
                          <a:ea typeface="+mn-ea"/>
                          <a:cs typeface="+mn-cs"/>
                        </a:rPr>
                        <a:t>1)The AF interacts with the PCF providing synchronization indication. PCF generates the PCC rule and send to SMF/UPF.</a:t>
                      </a:r>
                    </a:p>
                    <a:p>
                      <a:pPr marL="0" marR="0" indent="0" algn="l" defTabSz="914400" rtl="0" eaLnBrk="1" fontAlgn="auto" latinLnBrk="0" hangingPunct="0">
                        <a:lnSpc>
                          <a:spcPct val="100000"/>
                        </a:lnSpc>
                        <a:spcBef>
                          <a:spcPts val="0"/>
                        </a:spcBef>
                        <a:spcAft>
                          <a:spcPts val="0"/>
                        </a:spcAft>
                        <a:buClrTx/>
                        <a:buSzTx/>
                        <a:buFontTx/>
                        <a:buNone/>
                        <a:tabLst/>
                        <a:defRPr/>
                      </a:pPr>
                      <a:r>
                        <a:rPr lang="en-US" sz="1100" kern="1200" smtClean="0">
                          <a:solidFill>
                            <a:schemeClr val="dk1"/>
                          </a:solidFill>
                          <a:latin typeface="+mn-lt"/>
                          <a:ea typeface="+mn-ea"/>
                          <a:cs typeface="+mn-cs"/>
                        </a:rPr>
                        <a:t>2)For the DL traffic,the UPF should derive the transmission timestamps from RTP timestamps in RTP packets and timestamp pairs in RTCP packets identified by the received flow descriptions, and include the transmission timestamp in N3 encapsulation header. </a:t>
                      </a:r>
                    </a:p>
                    <a:p>
                      <a:pPr marL="0" marR="0" indent="0" algn="l" defTabSz="914400" rtl="0" eaLnBrk="1" fontAlgn="auto" latinLnBrk="0" hangingPunct="0">
                        <a:lnSpc>
                          <a:spcPct val="100000"/>
                        </a:lnSpc>
                        <a:spcBef>
                          <a:spcPts val="0"/>
                        </a:spcBef>
                        <a:spcAft>
                          <a:spcPts val="0"/>
                        </a:spcAft>
                        <a:buClrTx/>
                        <a:buSzTx/>
                        <a:buFontTx/>
                        <a:buNone/>
                        <a:tabLst/>
                        <a:defRPr/>
                      </a:pPr>
                      <a:r>
                        <a:rPr lang="en-US" sz="1100" kern="1200" smtClean="0">
                          <a:solidFill>
                            <a:schemeClr val="dk1"/>
                          </a:solidFill>
                          <a:latin typeface="+mn-lt"/>
                          <a:ea typeface="+mn-ea"/>
                          <a:cs typeface="+mn-cs"/>
                        </a:rPr>
                        <a:t>3)For the UL traffic, the UE should derive the transmission timestamps from RTP timestamps in RTP packets and timestamp pairs in RTCP packets, and request the appropriate resource from the AN to transmit these UL packets</a:t>
                      </a:r>
                    </a:p>
                  </a:txBody>
                  <a:tcPr/>
                </a:tc>
              </a:tr>
              <a:tr h="669854">
                <a:tc>
                  <a:txBody>
                    <a:bodyPr/>
                    <a:lstStyle/>
                    <a:p>
                      <a:r>
                        <a:rPr lang="en-US" altLang="zh-CN" sz="1100" smtClean="0"/>
                        <a:t>S2-2202305 - KI#1, KI#2 Solution proposal: Policy Control enhancements for multi-modal traffic</a:t>
                      </a:r>
                      <a:endParaRPr lang="en-US" sz="1100"/>
                    </a:p>
                  </a:txBody>
                  <a:tcPr/>
                </a:tc>
                <a:tc>
                  <a:txBody>
                    <a:bodyPr/>
                    <a:lstStyle/>
                    <a:p>
                      <a:r>
                        <a:rPr lang="en-US" sz="1200" smtClean="0"/>
                        <a:t>Nokia</a:t>
                      </a:r>
                      <a:endParaRPr lang="en-US" sz="1200"/>
                    </a:p>
                  </a:txBody>
                  <a:tcPr/>
                </a:tc>
                <a:tc>
                  <a:txBody>
                    <a:bodyPr/>
                    <a:lstStyle/>
                    <a:p>
                      <a:pPr lvl="0" hangingPunct="0"/>
                      <a:r>
                        <a:rPr lang="en-US" sz="1100" kern="1200" smtClean="0">
                          <a:solidFill>
                            <a:schemeClr val="dk1"/>
                          </a:solidFill>
                          <a:latin typeface="+mn-lt"/>
                          <a:ea typeface="+mn-ea"/>
                          <a:cs typeface="+mn-cs"/>
                        </a:rPr>
                        <a:t>AF /PCF generates </a:t>
                      </a:r>
                      <a:r>
                        <a:rPr lang="en-US" sz="1100" kern="1200" baseline="0" smtClean="0">
                          <a:solidFill>
                            <a:schemeClr val="dk1"/>
                          </a:solidFill>
                          <a:latin typeface="+mn-lt"/>
                          <a:ea typeface="+mn-ea"/>
                          <a:cs typeface="+mn-cs"/>
                        </a:rPr>
                        <a:t> PCC rules includeing: </a:t>
                      </a:r>
                      <a:r>
                        <a:rPr lang="en-US" sz="1100" kern="1200" smtClean="0">
                          <a:solidFill>
                            <a:schemeClr val="dk1"/>
                          </a:solidFill>
                          <a:latin typeface="+mn-lt"/>
                          <a:ea typeface="+mn-ea"/>
                          <a:cs typeface="+mn-cs"/>
                        </a:rPr>
                        <a:t>“Flow-Group”:“Identifier”,“Priority-Rank”,“Synchronized-Delivery”,“Delivery-Dependency”. And send to SMF and RAN. RAN consider the PCC</a:t>
                      </a:r>
                      <a:r>
                        <a:rPr lang="en-US" sz="1100" kern="1200" baseline="0" smtClean="0">
                          <a:solidFill>
                            <a:schemeClr val="dk1"/>
                          </a:solidFill>
                          <a:latin typeface="+mn-lt"/>
                          <a:ea typeface="+mn-ea"/>
                          <a:cs typeface="+mn-cs"/>
                        </a:rPr>
                        <a:t> rule to implement the rule requirement.</a:t>
                      </a:r>
                      <a:endParaRPr lang="en-US" sz="1100"/>
                    </a:p>
                  </a:txBody>
                  <a:tcPr/>
                </a:tc>
              </a:tr>
              <a:tr h="829822">
                <a:tc>
                  <a:txBody>
                    <a:bodyPr/>
                    <a:lstStyle/>
                    <a:p>
                      <a:r>
                        <a:rPr lang="en-US" altLang="zh-CN" sz="1100" smtClean="0"/>
                        <a:t>S2-2202371 - Solution: QoS enhancement to support synchronized delivery of multiple QoS flows</a:t>
                      </a:r>
                      <a:endParaRPr lang="en-US" sz="1100"/>
                    </a:p>
                  </a:txBody>
                  <a:tcPr/>
                </a:tc>
                <a:tc>
                  <a:txBody>
                    <a:bodyPr/>
                    <a:lstStyle/>
                    <a:p>
                      <a:r>
                        <a:rPr lang="en-US" sz="1200" smtClean="0"/>
                        <a:t>Huawei</a:t>
                      </a:r>
                      <a:endParaRPr lang="en-US" sz="1200"/>
                    </a:p>
                  </a:txBody>
                  <a:tcPr/>
                </a:tc>
                <a:tc>
                  <a:txBody>
                    <a:bodyPr/>
                    <a:lstStyle/>
                    <a:p>
                      <a:r>
                        <a:rPr lang="en-US" sz="1100" smtClean="0"/>
                        <a:t>PCF can provide PCC rule with group level treatment policy for service flows in the group, the group level treatment policy/requirement could include the following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smtClean="0"/>
                        <a:t>1. Synchronized delivery, 2. Joint QoS fulfilment. 3. Joint admission control/resource allocation, indicating associated resource allocation in 5GS (e.g. RAN, UPF) among service flows. The network (e.g., RAN/SMF) aligns the data delivery </a:t>
                      </a:r>
                      <a:endParaRPr lang="en-US" sz="1100"/>
                    </a:p>
                  </a:txBody>
                  <a:tcPr/>
                </a:tc>
              </a:tr>
              <a:tr h="669854">
                <a:tc>
                  <a:txBody>
                    <a:bodyPr/>
                    <a:lstStyle/>
                    <a:p>
                      <a:r>
                        <a:rPr lang="en-US" altLang="zh-CN" sz="1100" smtClean="0"/>
                        <a:t>S2-2202714 - Key Issue #1 and Key Issue #2: New solution, Flow Association with a Session Identifier</a:t>
                      </a:r>
                      <a:endParaRPr lang="en-US" sz="1100"/>
                    </a:p>
                  </a:txBody>
                  <a:tcPr/>
                </a:tc>
                <a:tc>
                  <a:txBody>
                    <a:bodyPr/>
                    <a:lstStyle/>
                    <a:p>
                      <a:r>
                        <a:rPr lang="en-US" sz="1200" smtClean="0"/>
                        <a:t>Interdigital</a:t>
                      </a:r>
                      <a:endParaRPr lang="en-US" sz="1200"/>
                    </a:p>
                  </a:txBody>
                  <a:tcPr/>
                </a:tc>
                <a:tc>
                  <a:txBody>
                    <a:bodyPr/>
                    <a:lstStyle/>
                    <a:p>
                      <a:r>
                        <a:rPr lang="en-US" sz="1100" smtClean="0"/>
                        <a:t>A 3rd party application may request that the 5GC allocate a Session Identifier for a tactile and multi-modal communication service. </a:t>
                      </a:r>
                    </a:p>
                    <a:p>
                      <a:r>
                        <a:rPr lang="en-US" sz="1100" smtClean="0"/>
                        <a:t>As UE Application(s) join the tactile and multi-modal communication service, the 3rd party application may provide the Session Identifier to the UE application and invoke an NEF API to provide the network with the identity of the UE(s) that are participating in the service.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smtClean="0"/>
                        <a:t>When the UE Application initiates traffic that is associated with the tactile and multi-modal communication service, the UE Application may provide the Session Identifier to the NAS layer as a Traffic Descriptor. URSP Rules may be configured in the UE to use the Session Identifier as a Traffic Descriptor and select a DNN / S-NSSAI combination that is suitable for the traffic. </a:t>
                      </a:r>
                      <a:endParaRPr lang="en-US" sz="1100"/>
                    </a:p>
                  </a:txBody>
                  <a:tcPr/>
                </a:tc>
              </a:tr>
              <a:tr h="474480">
                <a:tc>
                  <a:txBody>
                    <a:bodyPr/>
                    <a:lstStyle/>
                    <a:p>
                      <a:r>
                        <a:rPr lang="en-US" altLang="zh-CN" sz="1100" smtClean="0"/>
                        <a:t>S2-2202746 - Solution on multi-modality support for single UE (Key issue #1)</a:t>
                      </a:r>
                      <a:endParaRPr lang="en-US" sz="1100"/>
                    </a:p>
                  </a:txBody>
                  <a:tcPr/>
                </a:tc>
                <a:tc>
                  <a:txBody>
                    <a:bodyPr/>
                    <a:lstStyle/>
                    <a:p>
                      <a:r>
                        <a:rPr lang="en-US" sz="1200" smtClean="0"/>
                        <a:t>Samsung</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smtClean="0"/>
                        <a:t>AF/AS obtains a paired service flows info between XR devices.</a:t>
                      </a:r>
                      <a:r>
                        <a:rPr lang="en-US" sz="1100" baseline="0" smtClean="0"/>
                        <a:t> For the paired service flows(or AF specific service flow group ID) multi-modality QoS policy information is stored or provisioned in PCF. The RAN and UPF implement the QoS policy information.</a:t>
                      </a:r>
                      <a:endParaRPr lang="en-US" sz="1100"/>
                    </a:p>
                  </a:txBody>
                  <a:tcPr/>
                </a:tc>
              </a:tr>
              <a:tr h="669854">
                <a:tc>
                  <a:txBody>
                    <a:bodyPr/>
                    <a:lstStyle/>
                    <a:p>
                      <a:r>
                        <a:rPr lang="en-US" altLang="zh-CN" sz="1100" smtClean="0"/>
                        <a:t>S2-2202750 - Solution on multi-modality support among multiple UEs (Key issue #2)</a:t>
                      </a:r>
                      <a:endParaRPr lang="en-US" sz="1100"/>
                    </a:p>
                  </a:txBody>
                  <a:tcPr/>
                </a:tc>
                <a:tc>
                  <a:txBody>
                    <a:bodyPr/>
                    <a:lstStyle/>
                    <a:p>
                      <a:r>
                        <a:rPr lang="en-US" sz="1200" smtClean="0"/>
                        <a:t>Samsung</a:t>
                      </a:r>
                      <a:endParaRPr lang="en-US" sz="1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smtClean="0"/>
                        <a:t>PCF store and provide PCC rule including multi-modality QoS policy between XR service flows of multiple UEs to SMF. AMF based on SMF request, let the multiple UEs stay in the same NG-RAN. SMF provide multi-modality QoS information between XR service flows of multiple UE to UPF and NG-RAN node; request AMF to let the multiple UEs stay in the same NG-RAN</a:t>
                      </a:r>
                      <a:r>
                        <a:rPr lang="en-US" sz="1100" baseline="0" smtClean="0"/>
                        <a:t> and </a:t>
                      </a:r>
                      <a:r>
                        <a:rPr lang="en-US" sz="1100" smtClean="0"/>
                        <a:t>select a same UPF for PDU sessions of multiple UEs for XR service. UPF/NG-RAN enforcement of XR service flows(dedicated to QFI) among multiple UEs is performed by multi-modality QoS profiles. </a:t>
                      </a:r>
                      <a:endParaRPr lang="en-US" sz="1100"/>
                    </a:p>
                  </a:txBody>
                  <a:tcPr/>
                </a:tc>
              </a:tr>
            </a:tbl>
          </a:graphicData>
        </a:graphic>
      </p:graphicFrame>
    </p:spTree>
    <p:extLst>
      <p:ext uri="{BB962C8B-B14F-4D97-AF65-F5344CB8AC3E}">
        <p14:creationId xmlns="" xmlns:p14="http://schemas.microsoft.com/office/powerpoint/2010/main" val="41626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38751-FF5B-4C1C-869E-7F73C3691D45}"/>
              </a:ext>
            </a:extLst>
          </p:cNvPr>
          <p:cNvSpPr>
            <a:spLocks noGrp="1"/>
          </p:cNvSpPr>
          <p:nvPr>
            <p:ph type="title"/>
          </p:nvPr>
        </p:nvSpPr>
        <p:spPr>
          <a:xfrm>
            <a:off x="0" y="0"/>
            <a:ext cx="12192000" cy="1325563"/>
          </a:xfrm>
        </p:spPr>
        <p:txBody>
          <a:bodyPr>
            <a:normAutofit/>
          </a:bodyPr>
          <a:lstStyle/>
          <a:p>
            <a:r>
              <a:rPr lang="en-US" sz="3600" smtClean="0"/>
              <a:t>Options for moving forward(following sentence can be changed based on CC discussion)</a:t>
            </a:r>
            <a:endParaRPr lang="en-US" sz="3600" dirty="0"/>
          </a:p>
        </p:txBody>
      </p:sp>
      <p:sp>
        <p:nvSpPr>
          <p:cNvPr id="3" name="Content Placeholder 2">
            <a:extLst>
              <a:ext uri="{FF2B5EF4-FFF2-40B4-BE49-F238E27FC236}">
                <a16:creationId xmlns="" xmlns:a16="http://schemas.microsoft.com/office/drawing/2014/main" id="{6E609CFF-56E1-4966-A0AB-944877EE97FA}"/>
              </a:ext>
            </a:extLst>
          </p:cNvPr>
          <p:cNvSpPr>
            <a:spLocks noGrp="1"/>
          </p:cNvSpPr>
          <p:nvPr>
            <p:ph idx="1"/>
          </p:nvPr>
        </p:nvSpPr>
        <p:spPr>
          <a:xfrm>
            <a:off x="237702" y="1340427"/>
            <a:ext cx="11695813" cy="5235784"/>
          </a:xfrm>
        </p:spPr>
        <p:txBody>
          <a:bodyPr>
            <a:normAutofit/>
          </a:bodyPr>
          <a:lstStyle/>
          <a:p>
            <a:pPr lvl="1">
              <a:buNone/>
            </a:pPr>
            <a:r>
              <a:rPr lang="en-US" sz="2800" smtClean="0"/>
              <a:t>For KI1&amp;2 of FS_XRM:</a:t>
            </a:r>
          </a:p>
          <a:p>
            <a:pPr lvl="1">
              <a:spcBef>
                <a:spcPts val="1200"/>
              </a:spcBef>
              <a:spcAft>
                <a:spcPts val="600"/>
              </a:spcAft>
            </a:pPr>
            <a:r>
              <a:rPr lang="en-US" sz="2800" smtClean="0"/>
              <a:t>Option1: the new impact for UE/RAN/UPF can be included in t</a:t>
            </a:r>
            <a:r>
              <a:rPr lang="en-US" altLang="zh-CN" sz="2800" smtClean="0"/>
              <a:t>he related solutions.</a:t>
            </a:r>
          </a:p>
          <a:p>
            <a:pPr lvl="1">
              <a:spcBef>
                <a:spcPts val="1200"/>
              </a:spcBef>
              <a:spcAft>
                <a:spcPts val="600"/>
              </a:spcAft>
            </a:pPr>
            <a:r>
              <a:rPr lang="en-US" sz="2800" smtClean="0"/>
              <a:t>Option2: in this release, no new impact </a:t>
            </a:r>
            <a:r>
              <a:rPr lang="en-US" sz="2800" smtClean="0"/>
              <a:t>for </a:t>
            </a:r>
            <a:r>
              <a:rPr lang="en-US" sz="2800" smtClean="0"/>
              <a:t>UE/RAN/UPF</a:t>
            </a:r>
            <a:r>
              <a:rPr lang="en-US" sz="2800" smtClean="0"/>
              <a:t> in t</a:t>
            </a:r>
            <a:r>
              <a:rPr lang="en-US" altLang="zh-CN" sz="2800" smtClean="0"/>
              <a:t>he related solutions</a:t>
            </a:r>
            <a:r>
              <a:rPr lang="en-US" sz="2800" smtClean="0"/>
              <a:t>.</a:t>
            </a:r>
            <a:endParaRPr lang="en-US" sz="2800" dirty="0"/>
          </a:p>
        </p:txBody>
      </p:sp>
    </p:spTree>
    <p:extLst>
      <p:ext uri="{BB962C8B-B14F-4D97-AF65-F5344CB8AC3E}">
        <p14:creationId xmlns="" xmlns:p14="http://schemas.microsoft.com/office/powerpoint/2010/main" val="41626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921</Words>
  <Application>Microsoft Office PowerPoint</Application>
  <PresentationFormat>自定义</PresentationFormat>
  <Paragraphs>83</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Theme</vt:lpstr>
      <vt:lpstr>FS_XRM:The Scope of Key Issue 1 &amp;2</vt:lpstr>
      <vt:lpstr>幻灯片 2</vt:lpstr>
      <vt:lpstr>KI1&amp;2 in TR 23.700-60(v0.1.0)</vt:lpstr>
      <vt:lpstr>幻灯片 4</vt:lpstr>
      <vt:lpstr>Options for moving forward(following sentence can be changed based on CC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Rel-18 Solutions that have URSP Impact</dc:title>
  <dc:creator>Michael Starsinic</dc:creator>
  <cp:lastModifiedBy>editor</cp:lastModifiedBy>
  <cp:revision>70</cp:revision>
  <dcterms:created xsi:type="dcterms:W3CDTF">2022-04-08T15:30:22Z</dcterms:created>
  <dcterms:modified xsi:type="dcterms:W3CDTF">2022-04-21T03:55:06Z</dcterms:modified>
</cp:coreProperties>
</file>