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824" r:id="rId6"/>
    <p:sldId id="823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5" d="100"/>
          <a:sy n="115" d="100"/>
        </p:scale>
        <p:origin x="-170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7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4/14/2022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4/14/2022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92572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02211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S2-2203004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="" xmlns:a16="http://schemas.microsoft.com/office/drawing/2014/main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#150E (e-meeting)</a:t>
            </a:r>
          </a:p>
          <a:p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April 6-12</a:t>
            </a:r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, 2022, 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WG2#150E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Electronic meeting,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April 6-12, 2022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zh-CN" sz="3600" b="1" dirty="0" smtClean="0"/>
              <a:t>FS_</a:t>
            </a:r>
            <a:r>
              <a:rPr lang="en-GB" sz="3600" b="1" dirty="0" smtClean="0"/>
              <a:t>NG_RTC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Yi Jiang (</a:t>
            </a:r>
            <a:r>
              <a:rPr lang="en-GB" altLang="en-US" sz="2000" b="1" dirty="0" err="1" smtClean="0"/>
              <a:t>Rapporteur</a:t>
            </a:r>
            <a:r>
              <a:rPr lang="en-GB" altLang="en-US" sz="2000" b="1" dirty="0" smtClean="0"/>
              <a:t>)</a:t>
            </a:r>
            <a:endParaRPr lang="en-GB" altLang="en-US" sz="2000" b="1" dirty="0"/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 smtClean="0"/>
              <a:t>China Mobile</a:t>
            </a: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096901" cy="787400"/>
          </a:xfrm>
        </p:spPr>
        <p:txBody>
          <a:bodyPr/>
          <a:lstStyle/>
          <a:p>
            <a:pPr algn="l"/>
            <a:r>
              <a:rPr lang="en-US" altLang="de-DE" b="1" dirty="0"/>
              <a:t> </a:t>
            </a:r>
            <a:r>
              <a:rPr lang="en-US" altLang="de-DE" b="1" dirty="0" smtClean="0"/>
              <a:t>FS_NG_RTC</a:t>
            </a:r>
            <a:r>
              <a:rPr lang="en-US" altLang="zh-CN" b="1" dirty="0" smtClean="0"/>
              <a:t> work plan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19244" y="2943870"/>
            <a:ext cx="8705300" cy="297054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work plan is updated  according to the progress at #150: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#151 meeting: update KIs and continue the solution discussions including solution update and merging; start to evaluate solutions if </a:t>
            </a:r>
            <a:r>
              <a:rPr lang="en-US" altLang="zh-CN" sz="1600" dirty="0" smtClean="0"/>
              <a:t>possible; send TR to June Plenary for information</a:t>
            </a:r>
            <a:endParaRPr lang="en-US" altLang="zh-CN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 #152 meeting: solution updates and try to finalize the evaluation and conclusion; send TR </a:t>
            </a:r>
            <a:r>
              <a:rPr lang="en-US" altLang="zh-CN" sz="1600" dirty="0" smtClean="0"/>
              <a:t>to Sept. Plenary for </a:t>
            </a:r>
            <a:r>
              <a:rPr lang="en-US" altLang="zh-CN" sz="1600" dirty="0" smtClean="0"/>
              <a:t>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#153 meeting: start normative work for concluded KIs and continue the evaluation and conclusion for </a:t>
            </a:r>
            <a:r>
              <a:rPr lang="en-US" altLang="zh-CN" sz="1600" dirty="0" smtClean="0"/>
              <a:t>remaining KIs</a:t>
            </a:r>
            <a:endParaRPr lang="en-US" altLang="zh-CN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#154 and #155 meeting: complete normative 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The work plan can be further adjusted according to the progress of study</a:t>
            </a:r>
            <a:endParaRPr lang="en-GB" altLang="zh-CN" sz="16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6410" y="1568728"/>
          <a:ext cx="8417668" cy="1106380"/>
        </p:xfrm>
        <a:graphic>
          <a:graphicData uri="http://schemas.openxmlformats.org/drawingml/2006/table">
            <a:tbl>
              <a:tblPr/>
              <a:tblGrid>
                <a:gridCol w="965009"/>
                <a:gridCol w="1011515"/>
                <a:gridCol w="895249"/>
                <a:gridCol w="709223"/>
                <a:gridCol w="614866"/>
                <a:gridCol w="594302"/>
                <a:gridCol w="604584"/>
                <a:gridCol w="604584"/>
                <a:gridCol w="604584"/>
                <a:gridCol w="604584"/>
                <a:gridCol w="604584"/>
                <a:gridCol w="604584"/>
              </a:tblGrid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Apr,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May,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Aug,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Oct,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Nov,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Jan,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#149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#150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#151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#154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#154AH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#155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SID/WID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Study Phase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Normative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Total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>
                          <a:latin typeface="等线"/>
                        </a:rPr>
                        <a:t>FS_NG_RTC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>
                          <a:latin typeface="等线"/>
                        </a:rPr>
                        <a:t>4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等线"/>
                        </a:rPr>
                        <a:t>2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6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7999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b="1" dirty="0" smtClean="0"/>
              <a:t>FS_NG_RTC</a:t>
            </a:r>
            <a:r>
              <a:rPr lang="en-US" altLang="de-DE" b="1" dirty="0" smtClean="0"/>
              <a:t> status after SA2#150</a:t>
            </a:r>
            <a:r>
              <a:rPr lang="en-US" altLang="zh-CN" b="1" dirty="0" smtClean="0"/>
              <a:t>e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643195709"/>
              </p:ext>
            </p:extLst>
          </p:nvPr>
        </p:nvGraphicFramePr>
        <p:xfrm>
          <a:off x="179388" y="1367219"/>
          <a:ext cx="8810067" cy="82021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9116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Work Item Title</a:t>
                      </a:r>
                      <a:endParaRPr lang="en-US" sz="1200" b="1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11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FS_NG_RTC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architecture for next generation real time communication services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0%-&gt;40%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2022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940066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346485"/>
            <a:ext cx="8554480" cy="3908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General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4 TUs are allocated for study phase, with 2 TUs left after SA2#150e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25 contributions from 9 companies were submitted and handled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New KI </a:t>
            </a:r>
            <a:r>
              <a:rPr lang="en-GB" altLang="zh-CN" sz="1400" dirty="0" smtClean="0">
                <a:ea typeface="宋体"/>
                <a:cs typeface="Times New Roman"/>
              </a:rPr>
              <a:t>for WT#5: S</a:t>
            </a:r>
            <a:r>
              <a:rPr lang="en-GB" altLang="zh-CN" sz="1400" dirty="0" smtClean="0"/>
              <a:t>ervice based architecture for IMS media control </a:t>
            </a:r>
            <a:r>
              <a:rPr lang="en-US" altLang="zh-CN" sz="1400" dirty="0" smtClean="0"/>
              <a:t>was </a:t>
            </a:r>
            <a:r>
              <a:rPr lang="en-US" altLang="zh-CN" sz="1400" dirty="0" smtClean="0"/>
              <a:t>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KI for WT#4: Enhancement to support Data Channel usage in IMS network was 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16 Solutions were agreed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</a:t>
            </a:r>
            <a:r>
              <a:rPr lang="en-US" altLang="zh-CN" sz="1000" dirty="0" smtClean="0"/>
              <a:t>7 </a:t>
            </a:r>
            <a:r>
              <a:rPr lang="en-US" altLang="zh-CN" sz="1000" dirty="0" smtClean="0"/>
              <a:t>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KI#2 (</a:t>
            </a:r>
            <a:r>
              <a:rPr lang="en-GB" altLang="zh-CN" sz="1000" dirty="0" smtClean="0"/>
              <a:t>AR Telephony Communication): 2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/>
              <a:t>KI#3 (third party specific user identities): 4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/>
              <a:t>KI#4 (SBA for media control): </a:t>
            </a:r>
            <a:r>
              <a:rPr lang="en-GB" altLang="zh-CN" sz="1000" dirty="0" smtClean="0"/>
              <a:t>3 solutions</a:t>
            </a:r>
            <a:endParaRPr lang="en-US" altLang="zh-CN" sz="10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 smtClean="0">
                <a:ea typeface="+mn-ea"/>
                <a:cs typeface="+mn-cs"/>
              </a:rPr>
              <a:t>RAN </a:t>
            </a:r>
            <a:r>
              <a:rPr lang="en-US" sz="2000" dirty="0">
                <a:ea typeface="+mn-ea"/>
                <a:cs typeface="+mn-cs"/>
              </a:rPr>
              <a:t>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None</a:t>
            </a:r>
            <a:endParaRPr lang="en-US" altLang="de-DE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Finalize KIs at SA2#151e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Continue the solution discussions including new solutions, solution update and merging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Start to evaluate solutions if possible</a:t>
            </a:r>
          </a:p>
        </p:txBody>
      </p:sp>
    </p:spTree>
    <p:extLst>
      <p:ext uri="{BB962C8B-B14F-4D97-AF65-F5344CB8AC3E}">
        <p14:creationId xmlns="" xmlns:p14="http://schemas.microsoft.com/office/powerpoint/2010/main" val="154272140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DEF8B8-53C8-4D7D-95BB-CC442AFD32D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cc9c437c-ae0c-4066-8d90-a0f7de78612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32440</TotalTime>
  <Words>339</Words>
  <Application>Microsoft Office PowerPoint</Application>
  <PresentationFormat>全屏显示(4:3)</PresentationFormat>
  <Paragraphs>80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   FS_NG_RTC Status Report</vt:lpstr>
      <vt:lpstr> FS_NG_RTC work plan</vt:lpstr>
      <vt:lpstr>FS_NG_RTC status after SA2#150e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JY</cp:lastModifiedBy>
  <cp:revision>1398</cp:revision>
  <dcterms:created xsi:type="dcterms:W3CDTF">2008-08-30T09:32:10Z</dcterms:created>
  <dcterms:modified xsi:type="dcterms:W3CDTF">2022-04-14T10:22:43Z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