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86044" autoAdjust="0"/>
  </p:normalViewPr>
  <p:slideViewPr>
    <p:cSldViewPr snapToGrid="0">
      <p:cViewPr>
        <p:scale>
          <a:sx n="75" d="100"/>
          <a:sy n="75" d="100"/>
        </p:scale>
        <p:origin x="1722" y="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#150E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Elbonia, April 6 – 12,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S2-2202989 </a:t>
            </a:r>
          </a:p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	</a:t>
            </a:r>
            <a:r>
              <a:rPr lang="sv-SE" altLang="en-US" sz="1200" b="1" i="1" dirty="0" smtClean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 smtClean="0">
                <a:latin typeface="Arial "/>
              </a:rPr>
              <a:t>	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9"/>
            <a:ext cx="7886700" cy="196561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FS_GMEC Status Report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127824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&lt;Qianghua Zhu&gt;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&lt;</a:t>
            </a:r>
            <a:r>
              <a:rPr lang="en-US" altLang="zh-CN" dirty="0"/>
              <a:t>Primary Rapporteur</a:t>
            </a:r>
            <a:r>
              <a:rPr lang="en-GB" altLang="en-US" dirty="0" smtClean="0"/>
              <a:t>, Huawei&gt;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&lt;</a:t>
            </a:r>
            <a:r>
              <a:rPr lang="de-DE" altLang="zh-CN" dirty="0"/>
              <a:t>Sang-Jun Moon</a:t>
            </a:r>
            <a:r>
              <a:rPr lang="en-GB" altLang="en-US" dirty="0" smtClean="0"/>
              <a:t>&gt;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&lt;</a:t>
            </a:r>
            <a:r>
              <a:rPr lang="en-GB" altLang="zh-CN" dirty="0"/>
              <a:t>Secondary</a:t>
            </a:r>
            <a:r>
              <a:rPr lang="en-US" altLang="zh-CN" dirty="0"/>
              <a:t> Rapporteur</a:t>
            </a:r>
            <a:r>
              <a:rPr lang="en-GB" altLang="en-US" dirty="0" smtClean="0"/>
              <a:t>, Samsung&gt;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 smtClean="0"/>
              <a:t>FS_</a:t>
            </a:r>
            <a:r>
              <a:rPr lang="en-US" altLang="zh-CN" b="1" dirty="0" smtClean="0"/>
              <a:t>GMEC</a:t>
            </a:r>
            <a:r>
              <a:rPr lang="en-US" altLang="de-DE" b="1" dirty="0" smtClean="0"/>
              <a:t> </a:t>
            </a:r>
            <a:r>
              <a:rPr lang="en-US" altLang="zh-CN" b="1" dirty="0" smtClean="0"/>
              <a:t>S</a:t>
            </a:r>
            <a:r>
              <a:rPr lang="en-US" altLang="de-DE" b="1" dirty="0" smtClean="0"/>
              <a:t>tatus </a:t>
            </a:r>
            <a:r>
              <a:rPr lang="en-US" altLang="de-DE" b="1" dirty="0"/>
              <a:t>after </a:t>
            </a:r>
            <a:r>
              <a:rPr lang="en-US" altLang="de-DE" b="1" dirty="0" smtClean="0"/>
              <a:t>SA2#150E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1" y="2931064"/>
            <a:ext cx="10515600" cy="3327693"/>
          </a:xfrm>
        </p:spPr>
        <p:txBody>
          <a:bodyPr/>
          <a:lstStyle/>
          <a:p>
            <a:r>
              <a:rPr lang="en-US" altLang="en-US" sz="1600" dirty="0" smtClean="0"/>
              <a:t>General</a:t>
            </a:r>
          </a:p>
          <a:p>
            <a:pPr lvl="1"/>
            <a:r>
              <a:rPr lang="en-US" altLang="zh-CN" sz="1200" dirty="0" smtClean="0"/>
              <a:t>FS_GMEC TR 23.700-74 v0.2.0 will be available after </a:t>
            </a:r>
            <a:r>
              <a:rPr lang="de-DE" altLang="de-DE" sz="1200" dirty="0" smtClean="0"/>
              <a:t>SA2#150E meeting</a:t>
            </a:r>
            <a:r>
              <a:rPr lang="en-US" altLang="de-DE" sz="1200" dirty="0" smtClean="0"/>
              <a:t>, this includes TR skeleton, </a:t>
            </a:r>
            <a:r>
              <a:rPr lang="en-US" altLang="de-DE" sz="1200" dirty="0"/>
              <a:t>TR scope, Architecture Assumptions </a:t>
            </a:r>
            <a:r>
              <a:rPr lang="en-US" altLang="de-DE" sz="1200" dirty="0" smtClean="0"/>
              <a:t>and Requirements, definitions of terms and abbreviations, 5 key issues, 17 solutions</a:t>
            </a:r>
            <a:endParaRPr lang="de-DE" altLang="de-DE" sz="1200" dirty="0" smtClean="0"/>
          </a:p>
          <a:p>
            <a:pPr lvl="1"/>
            <a:r>
              <a:rPr lang="de-DE" altLang="en-US" sz="1200" dirty="0" smtClean="0"/>
              <a:t>Total TUs requested for FS_GMEC is 5.75 TUs, of which 2 TU has been used </a:t>
            </a:r>
            <a:r>
              <a:rPr lang="en-US" altLang="zh-CN" sz="1200" dirty="0" smtClean="0"/>
              <a:t>after </a:t>
            </a:r>
            <a:r>
              <a:rPr lang="de-DE" altLang="de-DE" sz="1200" dirty="0" smtClean="0"/>
              <a:t>SA2#150E meeting, and 3.75 TUs are left</a:t>
            </a:r>
            <a:endParaRPr lang="en-US" altLang="en-US" sz="1200" dirty="0" smtClean="0"/>
          </a:p>
          <a:p>
            <a:r>
              <a:rPr lang="en-US" altLang="en-US" sz="1600" dirty="0" smtClean="0"/>
              <a:t>Updates at SA2#150E</a:t>
            </a:r>
          </a:p>
          <a:p>
            <a:pPr lvl="1"/>
            <a:r>
              <a:rPr lang="en-US" altLang="zh-CN" sz="1200" dirty="0" smtClean="0"/>
              <a:t>19 PCRs are agreed in total</a:t>
            </a:r>
          </a:p>
          <a:p>
            <a:pPr lvl="1"/>
            <a:r>
              <a:rPr lang="en-US" altLang="zh-CN" sz="1200" dirty="0" smtClean="0"/>
              <a:t>1 </a:t>
            </a:r>
            <a:r>
              <a:rPr lang="en-US" altLang="zh-CN" sz="1200" dirty="0"/>
              <a:t>PCR agreed for </a:t>
            </a:r>
            <a:r>
              <a:rPr lang="en-US" altLang="de-DE" sz="1200" dirty="0"/>
              <a:t>Architecture Assumptions and Requirements</a:t>
            </a:r>
          </a:p>
          <a:p>
            <a:pPr lvl="1"/>
            <a:r>
              <a:rPr lang="en-US" altLang="zh-CN" sz="1200" dirty="0" smtClean="0"/>
              <a:t>5 PCRs for new solution and 1 PCR for solution update are agreed for Key Issue #1: </a:t>
            </a:r>
            <a:r>
              <a:rPr lang="en-GB" altLang="zh-CN" sz="1200" dirty="0" smtClean="0"/>
              <a:t>Enhance group attribute management</a:t>
            </a:r>
          </a:p>
          <a:p>
            <a:pPr lvl="1"/>
            <a:r>
              <a:rPr lang="en-US" altLang="zh-CN" sz="1200" dirty="0" smtClean="0"/>
              <a:t>2 PCRs for new solution and 1 PCR for solution update are agreed for Key Issue #2: </a:t>
            </a:r>
            <a:r>
              <a:rPr lang="en-GB" altLang="zh-CN" sz="1200" dirty="0" smtClean="0"/>
              <a:t>Enhance </a:t>
            </a:r>
            <a:r>
              <a:rPr lang="en-GB" altLang="zh-CN" sz="1200" dirty="0"/>
              <a:t>group status event </a:t>
            </a:r>
            <a:r>
              <a:rPr lang="en-GB" altLang="zh-CN" sz="1200" dirty="0" smtClean="0"/>
              <a:t>reporting</a:t>
            </a:r>
          </a:p>
          <a:p>
            <a:pPr lvl="1"/>
            <a:r>
              <a:rPr lang="en-US" altLang="zh-CN" sz="1200" dirty="0" smtClean="0"/>
              <a:t>1 PCR for solution update is agreed for Key </a:t>
            </a:r>
            <a:r>
              <a:rPr lang="en-US" altLang="zh-CN" sz="1200" dirty="0"/>
              <a:t>Issue </a:t>
            </a:r>
            <a:r>
              <a:rPr lang="en-US" altLang="zh-CN" sz="1200" dirty="0" smtClean="0"/>
              <a:t>#3: </a:t>
            </a:r>
            <a:r>
              <a:rPr lang="en-GB" altLang="zh-CN" sz="1200" dirty="0" smtClean="0"/>
              <a:t>NEF </a:t>
            </a:r>
            <a:r>
              <a:rPr lang="en-GB" altLang="zh-CN" sz="1200" dirty="0"/>
              <a:t>exposure framework for provisioning of traffic characteristics and monitoring of performance </a:t>
            </a:r>
            <a:r>
              <a:rPr lang="en-GB" altLang="zh-CN" sz="1200" dirty="0" smtClean="0"/>
              <a:t>characteristics</a:t>
            </a:r>
          </a:p>
          <a:p>
            <a:pPr lvl="1"/>
            <a:r>
              <a:rPr lang="en-US" altLang="zh-CN" sz="1200" dirty="0"/>
              <a:t>1 PCR for key </a:t>
            </a:r>
            <a:r>
              <a:rPr lang="en-US" altLang="zh-CN" sz="1200" dirty="0" smtClean="0"/>
              <a:t>issue update</a:t>
            </a:r>
            <a:r>
              <a:rPr lang="en-US" altLang="zh-CN" sz="1200" dirty="0"/>
              <a:t>, 1 PCR for </a:t>
            </a:r>
            <a:r>
              <a:rPr lang="en-US" altLang="zh-CN" sz="1200" dirty="0" smtClean="0"/>
              <a:t>new solution and 4 PCRs for solution update are agreed for Key </a:t>
            </a:r>
            <a:r>
              <a:rPr lang="en-US" altLang="zh-CN" sz="1200" dirty="0"/>
              <a:t>Issue </a:t>
            </a:r>
            <a:r>
              <a:rPr lang="en-US" altLang="zh-CN" sz="1200" dirty="0" smtClean="0"/>
              <a:t>#4: </a:t>
            </a:r>
            <a:r>
              <a:rPr lang="en-GB" altLang="zh-CN" sz="1200" dirty="0" smtClean="0"/>
              <a:t>Multiple </a:t>
            </a:r>
            <a:r>
              <a:rPr lang="en-GB" altLang="zh-CN" sz="1200" dirty="0"/>
              <a:t>SMFs for VN group </a:t>
            </a:r>
            <a:r>
              <a:rPr lang="en-GB" altLang="zh-CN" sz="1200" dirty="0" smtClean="0"/>
              <a:t>communication</a:t>
            </a:r>
          </a:p>
          <a:p>
            <a:pPr lvl="1"/>
            <a:r>
              <a:rPr lang="en-US" altLang="zh-CN" sz="1200" dirty="0" smtClean="0"/>
              <a:t>1 </a:t>
            </a:r>
            <a:r>
              <a:rPr lang="en-US" altLang="zh-CN" sz="1200" dirty="0"/>
              <a:t>PCR for </a:t>
            </a:r>
            <a:r>
              <a:rPr lang="en-US" altLang="zh-CN" sz="1200" dirty="0" smtClean="0"/>
              <a:t>new </a:t>
            </a:r>
            <a:r>
              <a:rPr lang="en-US" altLang="zh-CN" sz="1200" dirty="0"/>
              <a:t>solution and </a:t>
            </a:r>
            <a:r>
              <a:rPr lang="en-US" altLang="zh-CN" sz="1200" dirty="0" smtClean="0"/>
              <a:t>2 PCRs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solution </a:t>
            </a:r>
            <a:r>
              <a:rPr lang="en-US" altLang="zh-CN" sz="1200" dirty="0"/>
              <a:t>update are </a:t>
            </a:r>
            <a:r>
              <a:rPr lang="en-US" altLang="zh-CN" sz="1200" dirty="0" smtClean="0"/>
              <a:t>agreed for Key </a:t>
            </a:r>
            <a:r>
              <a:rPr lang="en-US" altLang="zh-CN" sz="1200" dirty="0"/>
              <a:t>Issue </a:t>
            </a:r>
            <a:r>
              <a:rPr lang="en-US" altLang="zh-CN" sz="1200" dirty="0" smtClean="0"/>
              <a:t>#5: </a:t>
            </a:r>
            <a:r>
              <a:rPr lang="en-GB" altLang="zh-CN" sz="1200" dirty="0" smtClean="0"/>
              <a:t>Allowing </a:t>
            </a:r>
            <a:r>
              <a:rPr lang="en-GB" altLang="zh-CN" sz="1200" dirty="0"/>
              <a:t>UE to simultaneously send data to different groups with different QoS policy</a:t>
            </a:r>
            <a:endParaRPr lang="en-US" altLang="en-US" sz="1200" dirty="0" smtClean="0"/>
          </a:p>
          <a:p>
            <a:pPr lvl="1"/>
            <a:endParaRPr lang="en-US" altLang="en-US" sz="1200" dirty="0" smtClean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xmlns="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720310"/>
              </p:ext>
            </p:extLst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SP-211603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 smtClean="0"/>
              <a:t>FS_GMEC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SA#96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2851167"/>
            <a:ext cx="11155532" cy="3473337"/>
          </a:xfrm>
        </p:spPr>
        <p:txBody>
          <a:bodyPr/>
          <a:lstStyle/>
          <a:p>
            <a:r>
              <a:rPr lang="de-DE" altLang="de-DE" sz="1400" kern="0" dirty="0"/>
              <a:t>Progress since </a:t>
            </a:r>
            <a:r>
              <a:rPr lang="de-DE" altLang="de-DE" sz="1400" kern="0" dirty="0" smtClean="0"/>
              <a:t>SA#95:</a:t>
            </a:r>
          </a:p>
          <a:p>
            <a:pPr lvl="1"/>
            <a:r>
              <a:rPr lang="en-US" altLang="de-DE" sz="1200" dirty="0" smtClean="0"/>
              <a:t>Agree: 1 PCR for Architecture </a:t>
            </a:r>
            <a:r>
              <a:rPr lang="en-US" altLang="de-DE" sz="1200" dirty="0"/>
              <a:t>Requirements </a:t>
            </a:r>
            <a:r>
              <a:rPr lang="en-US" altLang="de-DE" sz="1200" dirty="0" smtClean="0"/>
              <a:t>update, 1 PCR for key issue update, 9 PCRs for new solution, 8 </a:t>
            </a:r>
            <a:r>
              <a:rPr lang="en-US" altLang="de-DE" sz="1200" dirty="0"/>
              <a:t>PCRs for </a:t>
            </a:r>
            <a:r>
              <a:rPr lang="en-US" altLang="de-DE" sz="1200" dirty="0" smtClean="0"/>
              <a:t>solution update</a:t>
            </a:r>
            <a:endParaRPr lang="de-DE" altLang="de-DE" sz="1200" dirty="0"/>
          </a:p>
          <a:p>
            <a:r>
              <a:rPr lang="en-US" altLang="en-US" sz="1400" dirty="0" smtClean="0"/>
              <a:t>RAN/CT </a:t>
            </a:r>
            <a:r>
              <a:rPr lang="en-US" altLang="en-US" sz="1400" dirty="0"/>
              <a:t>impacts and </a:t>
            </a:r>
            <a:r>
              <a:rPr lang="en-US" altLang="en-US" sz="1400" dirty="0" smtClean="0"/>
              <a:t>dependencies</a:t>
            </a:r>
          </a:p>
          <a:p>
            <a:pPr lvl="1"/>
            <a:r>
              <a:rPr lang="en-US" altLang="en-US" sz="1200" dirty="0" smtClean="0"/>
              <a:t>Solutions on key issue #3 may have potential impacts on RAN</a:t>
            </a:r>
            <a:endParaRPr lang="en-US" altLang="en-US" sz="1200" dirty="0"/>
          </a:p>
          <a:p>
            <a:r>
              <a:rPr lang="en-US" altLang="en-US" sz="1400" dirty="0"/>
              <a:t>Contentious Issue</a:t>
            </a:r>
          </a:p>
          <a:p>
            <a:pPr lvl="1"/>
            <a:r>
              <a:rPr lang="en-US" altLang="zh-CN" sz="1200" dirty="0" smtClean="0"/>
              <a:t>no</a:t>
            </a:r>
            <a:endParaRPr lang="en-US" altLang="en-US" sz="1200" dirty="0"/>
          </a:p>
          <a:p>
            <a:r>
              <a:rPr lang="en-US" altLang="en-US" sz="1400" dirty="0" smtClean="0"/>
              <a:t>Outstanding </a:t>
            </a:r>
            <a:r>
              <a:rPr lang="en-US" altLang="en-US" sz="1400" dirty="0"/>
              <a:t>Issue</a:t>
            </a:r>
          </a:p>
          <a:p>
            <a:pPr lvl="1"/>
            <a:r>
              <a:rPr lang="en-US" altLang="en-US" sz="1200" dirty="0"/>
              <a:t>no</a:t>
            </a:r>
          </a:p>
          <a:p>
            <a:r>
              <a:rPr lang="en-US" altLang="en-US" sz="1400" dirty="0" smtClean="0"/>
              <a:t>Next Steps: </a:t>
            </a:r>
          </a:p>
          <a:p>
            <a:pPr lvl="1"/>
            <a:r>
              <a:rPr lang="en-US" altLang="en-US" sz="1200" dirty="0"/>
              <a:t>SA2#150E (1 TU</a:t>
            </a:r>
            <a:r>
              <a:rPr lang="en-US" altLang="en-US" sz="1200" dirty="0" smtClean="0"/>
              <a:t>): </a:t>
            </a:r>
            <a:r>
              <a:rPr lang="en-US" altLang="zh-CN" sz="1200" dirty="0" smtClean="0"/>
              <a:t>last </a:t>
            </a:r>
            <a:r>
              <a:rPr lang="en-US" altLang="zh-CN" sz="1200" dirty="0"/>
              <a:t>meeting for new KIs, </a:t>
            </a:r>
            <a:r>
              <a:rPr lang="en-US" altLang="zh-CN" sz="1200" dirty="0" smtClean="0"/>
              <a:t> key issue updates if needed, solution updates to address the ENs, new solution proposals, continuation for </a:t>
            </a:r>
            <a:r>
              <a:rPr lang="en-US" altLang="zh-CN" sz="1200" dirty="0"/>
              <a:t>term </a:t>
            </a:r>
            <a:r>
              <a:rPr lang="en-US" altLang="zh-CN" sz="1200" dirty="0" smtClean="0"/>
              <a:t>definition discussion.</a:t>
            </a:r>
          </a:p>
          <a:p>
            <a:pPr lvl="1"/>
            <a:r>
              <a:rPr lang="en-US" altLang="en-US" sz="1200" u="sng" dirty="0" smtClean="0">
                <a:solidFill>
                  <a:srgbClr val="FF0000"/>
                </a:solidFill>
              </a:rPr>
              <a:t>SA2#151E </a:t>
            </a:r>
            <a:r>
              <a:rPr lang="en-US" altLang="en-US" sz="1200" u="sng" dirty="0">
                <a:solidFill>
                  <a:srgbClr val="FF0000"/>
                </a:solidFill>
              </a:rPr>
              <a:t>(1 TU): 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last </a:t>
            </a:r>
            <a:r>
              <a:rPr lang="en-US" altLang="zh-CN" sz="1200" u="sng" dirty="0">
                <a:solidFill>
                  <a:srgbClr val="FF0000"/>
                </a:solidFill>
              </a:rPr>
              <a:t>meeting for new 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solutions, solution updates </a:t>
            </a:r>
            <a:r>
              <a:rPr lang="en-US" altLang="zh-CN" sz="1200" u="sng" dirty="0">
                <a:solidFill>
                  <a:srgbClr val="FF0000"/>
                </a:solidFill>
              </a:rPr>
              <a:t>to address the ENs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,  </a:t>
            </a:r>
            <a:r>
              <a:rPr lang="en-US" altLang="zh-CN" sz="1200" u="sng" dirty="0">
                <a:solidFill>
                  <a:srgbClr val="FF0000"/>
                </a:solidFill>
              </a:rPr>
              <a:t>initial evaluations and 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conclusions for any key </a:t>
            </a:r>
            <a:r>
              <a:rPr lang="en-US" altLang="zh-CN" sz="1200" u="sng" dirty="0" smtClean="0">
                <a:solidFill>
                  <a:srgbClr val="FF0000"/>
                </a:solidFill>
              </a:rPr>
              <a:t>issue</a:t>
            </a:r>
            <a:endParaRPr lang="en-US" altLang="en-US" sz="14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448729"/>
              </p:ext>
            </p:extLst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SP-211603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Work Planning for FS_GMEC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3101499"/>
            <a:ext cx="10515600" cy="2828786"/>
          </a:xfrm>
        </p:spPr>
        <p:txBody>
          <a:bodyPr/>
          <a:lstStyle/>
          <a:p>
            <a:r>
              <a:rPr lang="en-US" altLang="zh-CN" sz="1600" dirty="0"/>
              <a:t>SA2#149-E, 1 TU </a:t>
            </a:r>
            <a:r>
              <a:rPr lang="en-US" altLang="zh-CN" sz="1600" dirty="0" smtClean="0"/>
              <a:t>assigned: (</a:t>
            </a:r>
            <a:r>
              <a:rPr lang="en-US" altLang="zh-CN" sz="1600" dirty="0"/>
              <a:t>TR skeleton, </a:t>
            </a:r>
            <a:r>
              <a:rPr lang="en-US" altLang="zh-CN" sz="1600" dirty="0" smtClean="0"/>
              <a:t>TR scope</a:t>
            </a:r>
            <a:r>
              <a:rPr lang="en-US" altLang="zh-CN" sz="1600" dirty="0"/>
              <a:t>, assumptions, </a:t>
            </a:r>
            <a:r>
              <a:rPr lang="en-US" altLang="zh-CN" sz="1600" dirty="0" smtClean="0"/>
              <a:t>terms, key issues, </a:t>
            </a:r>
            <a:r>
              <a:rPr lang="en-US" altLang="zh-CN" sz="1600" dirty="0"/>
              <a:t>some </a:t>
            </a:r>
            <a:r>
              <a:rPr lang="en-US" altLang="zh-CN" sz="1600" dirty="0" smtClean="0"/>
              <a:t>solutions)</a:t>
            </a:r>
            <a:endParaRPr lang="zh-CN" altLang="zh-CN" sz="1600" dirty="0"/>
          </a:p>
          <a:p>
            <a:r>
              <a:rPr lang="en-US" altLang="zh-CN" sz="1600" dirty="0"/>
              <a:t>SA2#150-E, 1 TU </a:t>
            </a:r>
            <a:r>
              <a:rPr lang="en-US" altLang="zh-CN" sz="1600" dirty="0" smtClean="0"/>
              <a:t>assigned: (key </a:t>
            </a:r>
            <a:r>
              <a:rPr lang="en-US" altLang="zh-CN" sz="1600" dirty="0"/>
              <a:t>issue </a:t>
            </a:r>
            <a:r>
              <a:rPr lang="en-US" altLang="zh-CN" sz="1600" dirty="0" smtClean="0"/>
              <a:t>updates, solutions, last </a:t>
            </a:r>
            <a:r>
              <a:rPr lang="en-US" altLang="zh-CN" sz="1600" dirty="0"/>
              <a:t>meeting for new </a:t>
            </a:r>
            <a:r>
              <a:rPr lang="en-US" altLang="zh-CN" sz="1600" dirty="0" smtClean="0"/>
              <a:t>KIs)</a:t>
            </a:r>
            <a:endParaRPr lang="zh-CN" altLang="zh-CN" sz="1600" dirty="0"/>
          </a:p>
          <a:p>
            <a:r>
              <a:rPr lang="en-US" altLang="zh-CN" sz="1600" dirty="0"/>
              <a:t>SA2#151-E</a:t>
            </a:r>
            <a:r>
              <a:rPr lang="en-US" altLang="zh-CN" sz="1600" dirty="0" smtClean="0"/>
              <a:t>, 1 </a:t>
            </a:r>
            <a:r>
              <a:rPr lang="en-US" altLang="zh-CN" sz="1600" dirty="0"/>
              <a:t>TU </a:t>
            </a:r>
            <a:r>
              <a:rPr lang="en-US" altLang="zh-CN" sz="1600" dirty="0" smtClean="0"/>
              <a:t>assigned: (solution </a:t>
            </a:r>
            <a:r>
              <a:rPr lang="en-US" altLang="zh-CN" sz="1600" dirty="0"/>
              <a:t>updates, </a:t>
            </a:r>
            <a:r>
              <a:rPr lang="en-US" altLang="zh-CN" sz="1600" dirty="0" smtClean="0"/>
              <a:t> initial evaluations and conclusions, last </a:t>
            </a:r>
            <a:r>
              <a:rPr lang="en-US" altLang="zh-CN" sz="1600" dirty="0"/>
              <a:t>meeting for new </a:t>
            </a:r>
            <a:r>
              <a:rPr lang="en-US" altLang="zh-CN" sz="1600" dirty="0" smtClean="0"/>
              <a:t>solution)</a:t>
            </a:r>
            <a:endParaRPr lang="zh-CN" altLang="zh-CN" sz="1600" dirty="0"/>
          </a:p>
          <a:p>
            <a:r>
              <a:rPr lang="en-US" altLang="zh-CN" sz="1600" dirty="0"/>
              <a:t>SA2#152-E, 1 TU </a:t>
            </a:r>
            <a:r>
              <a:rPr lang="en-US" altLang="zh-CN" sz="1600" dirty="0" smtClean="0"/>
              <a:t>assigned: (</a:t>
            </a:r>
            <a:r>
              <a:rPr lang="en-US" altLang="zh-CN" sz="1600" dirty="0"/>
              <a:t>solution updates, finial evaluations and conclusions,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send TR for approval, WID approval</a:t>
            </a:r>
            <a:r>
              <a:rPr lang="en-US" altLang="zh-CN" sz="1600" dirty="0" smtClean="0"/>
              <a:t>)</a:t>
            </a:r>
            <a:endParaRPr lang="zh-CN" altLang="zh-CN" sz="1600" dirty="0"/>
          </a:p>
          <a:p>
            <a:r>
              <a:rPr lang="en-US" altLang="zh-CN" sz="1600" dirty="0" smtClean="0"/>
              <a:t>SA2#153-E, </a:t>
            </a:r>
            <a:r>
              <a:rPr lang="en-US" altLang="zh-CN" sz="1600" dirty="0"/>
              <a:t>0.5 TU </a:t>
            </a:r>
            <a:r>
              <a:rPr lang="en-US" altLang="zh-CN" sz="1600" dirty="0" smtClean="0"/>
              <a:t>assigned: </a:t>
            </a:r>
            <a:r>
              <a:rPr lang="en-US" altLang="zh-CN" sz="1600" dirty="0"/>
              <a:t>(normative work</a:t>
            </a:r>
            <a:r>
              <a:rPr lang="en-US" altLang="zh-CN" sz="1600" dirty="0" smtClean="0"/>
              <a:t>)</a:t>
            </a:r>
            <a:endParaRPr lang="zh-CN" altLang="zh-CN" sz="1600" dirty="0" smtClean="0"/>
          </a:p>
          <a:p>
            <a:r>
              <a:rPr lang="en-US" altLang="zh-CN" sz="1600" dirty="0" smtClean="0"/>
              <a:t>SA2#154-E, 0.5 TU assigned: (</a:t>
            </a:r>
            <a:r>
              <a:rPr lang="en-US" altLang="zh-CN" sz="1600" dirty="0"/>
              <a:t>normative </a:t>
            </a:r>
            <a:r>
              <a:rPr lang="en-US" altLang="zh-CN" sz="1600" dirty="0" smtClean="0"/>
              <a:t>work)</a:t>
            </a:r>
            <a:endParaRPr lang="zh-CN" altLang="zh-CN" sz="1600" dirty="0" smtClean="0"/>
          </a:p>
          <a:p>
            <a:r>
              <a:rPr lang="en-US" altLang="zh-CN" sz="1600" dirty="0" smtClean="0"/>
              <a:t>SA2#154-E AH, 0.25 TU assigned: </a:t>
            </a:r>
            <a:r>
              <a:rPr lang="en-US" altLang="zh-CN" sz="1600" dirty="0"/>
              <a:t>(normative work)</a:t>
            </a:r>
            <a:endParaRPr lang="zh-CN" altLang="zh-CN" sz="1600" dirty="0"/>
          </a:p>
          <a:p>
            <a:r>
              <a:rPr lang="en-US" altLang="zh-CN" sz="1600" dirty="0" smtClean="0"/>
              <a:t>SA2#155-E, </a:t>
            </a:r>
            <a:r>
              <a:rPr lang="en-US" altLang="zh-CN" sz="1600" dirty="0"/>
              <a:t>0.5 TU </a:t>
            </a:r>
            <a:r>
              <a:rPr lang="en-US" altLang="zh-CN" sz="1600" dirty="0" smtClean="0"/>
              <a:t>assigned: </a:t>
            </a:r>
            <a:r>
              <a:rPr lang="en-US" altLang="zh-CN" sz="1600" dirty="0"/>
              <a:t>(normative work</a:t>
            </a:r>
            <a:r>
              <a:rPr lang="en-US" altLang="zh-CN" sz="1600" dirty="0" smtClean="0"/>
              <a:t>)</a:t>
            </a:r>
            <a:endParaRPr lang="en-US" altLang="en-US" sz="1600" dirty="0"/>
          </a:p>
        </p:txBody>
      </p:sp>
      <p:graphicFrame>
        <p:nvGraphicFramePr>
          <p:cNvPr id="7" name="Table 2">
            <a:extLst>
              <a:ext uri="{FF2B5EF4-FFF2-40B4-BE49-F238E27FC236}">
                <a16:creationId xmlns="" xmlns:a16="http://schemas.microsoft.com/office/drawing/2014/main" id="{3BF5E871-8602-48B9-8AEE-2BB38E66B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372114"/>
              </p:ext>
            </p:extLst>
          </p:nvPr>
        </p:nvGraphicFramePr>
        <p:xfrm>
          <a:off x="2246747" y="2117170"/>
          <a:ext cx="6846175" cy="670560"/>
        </p:xfrm>
        <a:graphic>
          <a:graphicData uri="http://schemas.openxmlformats.org/drawingml/2006/table">
            <a:tbl>
              <a:tblPr/>
              <a:tblGrid>
                <a:gridCol w="1051839">
                  <a:extLst>
                    <a:ext uri="{9D8B030D-6E8A-4147-A177-3AD203B41FA5}">
                      <a16:colId xmlns="" xmlns:a16="http://schemas.microsoft.com/office/drawing/2014/main" val="2271092161"/>
                    </a:ext>
                  </a:extLst>
                </a:gridCol>
                <a:gridCol w="557804">
                  <a:extLst>
                    <a:ext uri="{9D8B030D-6E8A-4147-A177-3AD203B41FA5}">
                      <a16:colId xmlns="" xmlns:a16="http://schemas.microsoft.com/office/drawing/2014/main" val="36966613"/>
                    </a:ext>
                  </a:extLst>
                </a:gridCol>
                <a:gridCol w="695781">
                  <a:extLst>
                    <a:ext uri="{9D8B030D-6E8A-4147-A177-3AD203B41FA5}">
                      <a16:colId xmlns="" xmlns:a16="http://schemas.microsoft.com/office/drawing/2014/main" val="1181478946"/>
                    </a:ext>
                  </a:extLst>
                </a:gridCol>
                <a:gridCol w="552991">
                  <a:extLst>
                    <a:ext uri="{9D8B030D-6E8A-4147-A177-3AD203B41FA5}">
                      <a16:colId xmlns="" xmlns:a16="http://schemas.microsoft.com/office/drawing/2014/main" val="1895195791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3673217493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2040787730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4217812726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50854303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3549632657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2538006669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3241766887"/>
                    </a:ext>
                  </a:extLst>
                </a:gridCol>
                <a:gridCol w="498470">
                  <a:extLst>
                    <a:ext uri="{9D8B030D-6E8A-4147-A177-3AD203B41FA5}">
                      <a16:colId xmlns="" xmlns:a16="http://schemas.microsoft.com/office/drawing/2014/main" val="3393141567"/>
                    </a:ext>
                  </a:extLst>
                </a:gridCol>
              </a:tblGrid>
              <a:tr h="15583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7654772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9406500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FS_GMEC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3321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476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280d8efa-eff2-4910-88d2-79ca146720c4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6759</TotalTime>
  <Words>614</Words>
  <Application>Microsoft Office PowerPoint</Application>
  <PresentationFormat>宽屏</PresentationFormat>
  <Paragraphs>91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FS_GMEC Status Report</vt:lpstr>
      <vt:lpstr>FS_GMEC Status after SA2#150E</vt:lpstr>
      <vt:lpstr>FS_GMEC Status at SA#96</vt:lpstr>
      <vt:lpstr>Work Planning for FS_GMEC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Huawei-ZQHr02</cp:lastModifiedBy>
  <cp:revision>706</cp:revision>
  <dcterms:created xsi:type="dcterms:W3CDTF">2010-02-05T13:52:04Z</dcterms:created>
  <dcterms:modified xsi:type="dcterms:W3CDTF">2022-04-13T02:47:27Z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(3)DntHOT0L6OqXsBmDaAYGU9s2ryNkxf1zIMIdwe16Q/Pw+FcAnlngnbwg40V/oHZUqsTOsIWL
KHIbqkMQsxFo0fuuu54KWgUOXDl713Cxvod19V0cPyOHAaS5MOcTJyJXFzfSUimqmjdHMnmp
/CoGIxWS9vIHYBPFiJm4UoW4+Da/H4SLE6KknCmhlLUHDpnpXf2Cjz1pGZluZ1Ni6APeqUZR
MbkY+gKzH5sz73ZfEJ</vt:lpwstr>
  </property>
  <property fmtid="{D5CDD505-2E9C-101B-9397-08002B2CF9AE}" pid="4" name="_2015_ms_pID_7253431">
    <vt:lpwstr>BAiRSgkGQVdhzzNMIEgnajgj5ghhDeqOOQf/HU4vaF1L5iDplvAvGr
F28i56q9vn62NcZfZraHVUtuL3/Mdp26quC7c4hn42Wk3Ibm2/q73v9PrmhEjja4wpxdhQn+
t1uGB1b9ptZiD3NwiN5DrCmiN+GYsAKop3k2WynWeU8mAM7OsjrI+m1Z4uj60Fn7SE+WE95I
hGRzSgKN3upexyMVW/x2vaFLy+etIJop77Z3</vt:lpwstr>
  </property>
  <property fmtid="{D5CDD505-2E9C-101B-9397-08002B2CF9AE}" pid="5" name="_2015_ms_pID_7253432">
    <vt:lpwstr>dA==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1649640595</vt:lpwstr>
  </property>
</Properties>
</file>