
<file path=[Content_Types].xml><?xml version="1.0" encoding="utf-8"?>
<Types xmlns="http://schemas.openxmlformats.org/package/2006/content-types">
  <Default Extension="vsd" ContentType="application/vnd.visio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72" autoAdjust="0"/>
    <p:restoredTop sz="94660"/>
  </p:normalViewPr>
  <p:slideViewPr>
    <p:cSldViewPr snapToGrid="0">
      <p:cViewPr varScale="1">
        <p:scale>
          <a:sx n="67" d="100"/>
          <a:sy n="67" d="100"/>
        </p:scale>
        <p:origin x="59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CA02E-C8AC-4D64-A716-74BA24C72E0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02051-BEE5-4A06-AA38-E918B6305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87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3792-5D34-482D-9865-C455E1E15A29}" type="datetime1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DCA5-1A29-41DA-959D-C52B3C486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20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660C-4337-4803-8EA7-CB7E7D5979BD}" type="datetime1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DCA5-1A29-41DA-959D-C52B3C486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2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5CB7-30F6-4752-B2D2-D909E695F872}" type="datetime1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DCA5-1A29-41DA-959D-C52B3C486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17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EF16-688F-4EE3-85AC-427306836DE0}" type="datetime1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DCA5-1A29-41DA-959D-C52B3C486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46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B03F-9E43-41BB-B33C-6906BF0A33DF}" type="datetime1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DCA5-1A29-41DA-959D-C52B3C486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58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1188-F0CF-482C-9F6F-A39D0AE87123}" type="datetime1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DCA5-1A29-41DA-959D-C52B3C486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99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F62E-A87B-4D80-BFD2-FC06EEDA3021}" type="datetime1">
              <a:rPr lang="en-US" smtClean="0"/>
              <a:t>4/5/2022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DCA5-1A29-41DA-959D-C52B3C486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42D4-FF3D-46F7-993E-9CDF3CC85908}" type="datetime1">
              <a:rPr lang="en-US" smtClean="0"/>
              <a:t>4/5/2022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DCA5-1A29-41DA-959D-C52B3C486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06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697E-ADE8-4FE1-B52A-506F25C6DDEB}" type="datetime1">
              <a:rPr lang="en-US" smtClean="0"/>
              <a:t>4/5/2022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DCA5-1A29-41DA-959D-C52B3C486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6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AB37-BBD1-4230-8F6F-107D17F47DA3}" type="datetime1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DCA5-1A29-41DA-959D-C52B3C486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95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4A48-5F9D-42CC-9230-DF91B2742A1F}" type="datetime1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DCA5-1A29-41DA-959D-C52B3C486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6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EEBE5-C8D4-496A-89D6-DD8A81738DE9}" type="datetime1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EDCA5-1A29-41DA-959D-C52B3C486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1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1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50" y="180975"/>
            <a:ext cx="11563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Background material </a:t>
            </a:r>
            <a:r>
              <a:rPr lang="en-US" sz="2400" dirty="0"/>
              <a:t>about </a:t>
            </a:r>
            <a:r>
              <a:rPr lang="en-US" sz="2400" dirty="0" smtClean="0"/>
              <a:t>grp </a:t>
            </a:r>
            <a:r>
              <a:rPr lang="en-US" sz="2400" dirty="0" err="1" smtClean="0"/>
              <a:t>mbr</a:t>
            </a:r>
            <a:r>
              <a:rPr lang="en-US" sz="2400" dirty="0" smtClean="0"/>
              <a:t> monitoring(</a:t>
            </a:r>
            <a:r>
              <a:rPr lang="en-GB" sz="2400" b="1" dirty="0" smtClean="0"/>
              <a:t>S2-2201995</a:t>
            </a:r>
            <a:r>
              <a:rPr lang="en-US" sz="2400" dirty="0" smtClean="0"/>
              <a:t>) – [</a:t>
            </a:r>
            <a:r>
              <a:rPr lang="en-US" sz="2400" dirty="0" smtClean="0">
                <a:solidFill>
                  <a:srgbClr val="0070C0"/>
                </a:solidFill>
              </a:rPr>
              <a:t>by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ORACLE, Toyota and OPPO</a:t>
            </a:r>
            <a:r>
              <a:rPr lang="en-US" sz="2400" dirty="0" smtClean="0"/>
              <a:t>](4/1/2022 SA2 #150)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DCA5-1A29-41DA-959D-C52B3C48665D}" type="slidenum">
              <a:rPr lang="en-US" smtClean="0"/>
              <a:t>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09599" y="2114461"/>
            <a:ext cx="81915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The </a:t>
            </a:r>
            <a:r>
              <a:rPr lang="en-US" sz="2000" b="1" dirty="0"/>
              <a:t>next slides </a:t>
            </a:r>
            <a:r>
              <a:rPr lang="en-US" sz="2000" dirty="0"/>
              <a:t>illustrates the new functionality proposed by S2-2201995 via </a:t>
            </a:r>
            <a:r>
              <a:rPr lang="en-US" sz="2000" dirty="0" smtClean="0"/>
              <a:t>a simplistic </a:t>
            </a:r>
            <a:r>
              <a:rPr lang="en-US" sz="2000" dirty="0"/>
              <a:t>example.</a:t>
            </a:r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AIML FL Group in the example has only two UEs – UE1 and UE2. </a:t>
            </a:r>
          </a:p>
        </p:txBody>
      </p:sp>
      <p:sp>
        <p:nvSpPr>
          <p:cNvPr id="7" name="Right Arrow 6"/>
          <p:cNvSpPr/>
          <p:nvPr/>
        </p:nvSpPr>
        <p:spPr>
          <a:xfrm>
            <a:off x="8610600" y="2776180"/>
            <a:ext cx="2009775" cy="3604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705850" y="2956426"/>
            <a:ext cx="2009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Goto</a:t>
            </a:r>
            <a:r>
              <a:rPr lang="en-US" dirty="0" smtClean="0"/>
              <a:t> 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78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277600" y="6851523"/>
            <a:ext cx="381661" cy="182880"/>
          </a:xfrm>
        </p:spPr>
        <p:txBody>
          <a:bodyPr/>
          <a:lstStyle/>
          <a:p>
            <a:fld id="{C51EAA63-D034-42AE-91FA-B13B9518C7BE}" type="slidenum">
              <a:rPr lang="en-US" smtClean="0">
                <a:solidFill>
                  <a:srgbClr val="FFFFFF">
                    <a:alpha val="0"/>
                  </a:srgbClr>
                </a:solidFill>
              </a:rPr>
              <a:pPr/>
              <a:t>2</a:t>
            </a:fld>
            <a:endParaRPr lang="en-US" dirty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4150" y="219010"/>
            <a:ext cx="11734800" cy="8771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1. </a:t>
            </a:r>
            <a:r>
              <a:rPr lang="en-GB" sz="1700" dirty="0"/>
              <a:t>provision the subscription information for the group of UEs, associated with FL operation, in a new entry of the Group Data table in the Subscription Data part of the UDR (consumed by the UDM) with the following configurations for the corresponding S-NSSAI and DNN</a:t>
            </a:r>
            <a:endParaRPr lang="en-US" sz="17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00861"/>
              </p:ext>
            </p:extLst>
          </p:nvPr>
        </p:nvGraphicFramePr>
        <p:xfrm>
          <a:off x="184150" y="1438275"/>
          <a:ext cx="9893301" cy="2116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7767"/>
                <a:gridCol w="3509433"/>
                <a:gridCol w="3086101"/>
              </a:tblGrid>
              <a:tr h="3380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Subscription data type</a:t>
                      </a:r>
                      <a:endParaRPr lang="en-US" sz="1400" b="1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Field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Description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………….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+mn-lt"/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Group Data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Internal group identifier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Internal identifiers of the group of UEs that the Group Data belongs to.</a:t>
                      </a:r>
                      <a:endParaRPr lang="en-US" sz="14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5G VN ……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Indication of the need to Select the same SMF/PCF/UPF for S-NSSAI/DNN = AIML FL’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…...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465189" y="3631649"/>
            <a:ext cx="42980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300"/>
              </a:spcBef>
              <a:spcAft>
                <a:spcPts val="900"/>
              </a:spcAft>
            </a:pPr>
            <a:r>
              <a:rPr lang="en-GB" sz="1400" b="1" dirty="0" smtClean="0">
                <a:ea typeface="Malgun Gothic" panose="020B0503020000020004" pitchFamily="34" charset="-127"/>
                <a:cs typeface="Times New Roman" panose="02020603050405020304" pitchFamily="18" charset="0"/>
              </a:rPr>
              <a:t>23.502 Table </a:t>
            </a:r>
            <a:r>
              <a:rPr lang="en-GB" sz="1400" b="1" dirty="0">
                <a:ea typeface="Malgun Gothic" panose="020B0503020000020004" pitchFamily="34" charset="-127"/>
                <a:cs typeface="Times New Roman" panose="02020603050405020304" pitchFamily="18" charset="0"/>
              </a:rPr>
              <a:t>5.2.3.3.1-2: Group Subscription data types</a:t>
            </a:r>
            <a:endParaRPr lang="en-US" sz="14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5924550" y="3584025"/>
            <a:ext cx="127000" cy="2015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657850" y="3810427"/>
            <a:ext cx="1657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New table entry</a:t>
            </a:r>
            <a:endParaRPr lang="en-US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95937" y="4296982"/>
            <a:ext cx="9781514" cy="192360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2. During UE Registration procedure (23.502  4.2.2.2.2 step 14b) the AMF retrieves from the UDM the </a:t>
            </a:r>
            <a:r>
              <a:rPr lang="en-GB" sz="1700" dirty="0" smtClean="0"/>
              <a:t>Access and Mobility Subscription data. Based on Internal Group ID-list, AMF knows the UE belongs to the AIML FL group. The </a:t>
            </a:r>
            <a:r>
              <a:rPr lang="en-US" sz="1700" dirty="0" smtClean="0"/>
              <a:t>AMF retrieves then</a:t>
            </a:r>
            <a:r>
              <a:rPr lang="en-GB" sz="1700" dirty="0" smtClean="0"/>
              <a:t> the new proposed table entry above (Group Data) in </a:t>
            </a:r>
            <a:r>
              <a:rPr lang="en-US" sz="1700" dirty="0" smtClean="0"/>
              <a:t>Group subscription data types table</a:t>
            </a:r>
            <a:r>
              <a:rPr lang="en-GB" sz="1600" b="1" dirty="0" smtClean="0">
                <a:ea typeface="Malgun Gothic" panose="020B0503020000020004" pitchFamily="34" charset="-127"/>
                <a:cs typeface="Times New Roman" panose="02020603050405020304" pitchFamily="18" charset="0"/>
              </a:rPr>
              <a:t> (23.502 Table 5.2.3.3.1-2)</a:t>
            </a:r>
            <a:r>
              <a:rPr lang="en-US" sz="1700" dirty="0" smtClean="0"/>
              <a:t>. </a:t>
            </a:r>
            <a:r>
              <a:rPr lang="en-GB" sz="1700" dirty="0" smtClean="0"/>
              <a:t>Based on the contents of the above entry &lt;</a:t>
            </a:r>
            <a:r>
              <a:rPr lang="en-US" sz="1700" dirty="0"/>
              <a:t>Indication of the need to Select the same SMF/PCF/UPF for S-NSSAI/DNN = AIML FL</a:t>
            </a:r>
            <a:r>
              <a:rPr lang="en-US" sz="1700" dirty="0" smtClean="0"/>
              <a:t>’</a:t>
            </a:r>
            <a:r>
              <a:rPr lang="en-GB" sz="1700" dirty="0" smtClean="0"/>
              <a:t>&gt;, the</a:t>
            </a:r>
            <a:r>
              <a:rPr lang="en-GB" sz="1700" b="1" dirty="0" smtClean="0">
                <a:solidFill>
                  <a:srgbClr val="FF0000"/>
                </a:solidFill>
              </a:rPr>
              <a:t> </a:t>
            </a:r>
            <a:r>
              <a:rPr lang="en-GB" sz="1700" dirty="0" smtClean="0"/>
              <a:t>AMF knows that later on, when there is an establishment of PDU Session for S-NSSAI/DNN = AIML FL, the same SMF will have to be selected for all members of this internal AIML FL group.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43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277600" y="6556248"/>
            <a:ext cx="381661" cy="182880"/>
          </a:xfrm>
        </p:spPr>
        <p:txBody>
          <a:bodyPr/>
          <a:lstStyle/>
          <a:p>
            <a:fld id="{C51EAA63-D034-42AE-91FA-B13B9518C7BE}" type="slidenum">
              <a:rPr lang="en-US" smtClean="0">
                <a:solidFill>
                  <a:srgbClr val="FFFFFF">
                    <a:alpha val="0"/>
                  </a:srgbClr>
                </a:solidFill>
              </a:rPr>
              <a:pPr/>
              <a:t>3</a:t>
            </a:fld>
            <a:endParaRPr lang="en-US" dirty="0">
              <a:solidFill>
                <a:srgbClr val="FFFFFF">
                  <a:alpha val="0"/>
                </a:srgbClr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063957"/>
              </p:ext>
            </p:extLst>
          </p:nvPr>
        </p:nvGraphicFramePr>
        <p:xfrm>
          <a:off x="3467100" y="3457956"/>
          <a:ext cx="6400800" cy="354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Visio" r:id="rId3" imgW="6654701" imgH="4978356" progId="Visio.Drawing.11">
                  <p:embed/>
                </p:oleObj>
              </mc:Choice>
              <mc:Fallback>
                <p:oleObj name="Visio" r:id="rId3" imgW="6654701" imgH="497835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3457956"/>
                        <a:ext cx="6400800" cy="3549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33350" y="154439"/>
            <a:ext cx="11734800" cy="35394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3</a:t>
            </a:r>
            <a:r>
              <a:rPr lang="en-US" sz="1600" dirty="0" smtClean="0"/>
              <a:t>. AIML FL UE1 sends an establishment request for a PDU Session (</a:t>
            </a:r>
            <a:r>
              <a:rPr lang="en-US" sz="1600" dirty="0"/>
              <a:t>S-NSSAI/DNN </a:t>
            </a:r>
            <a:r>
              <a:rPr lang="en-US" sz="1600" dirty="0" smtClean="0"/>
              <a:t>= AIML FL). 23.502 </a:t>
            </a:r>
            <a:r>
              <a:rPr lang="en-US" sz="1600" dirty="0"/>
              <a:t>Figure </a:t>
            </a:r>
            <a:r>
              <a:rPr lang="en-US" sz="1600" dirty="0" smtClean="0"/>
              <a:t>4.3.2.2.1-1 step 2 AMF selects the SMF, which has registered in the NRF as one of the AIML FL SMFs (+ possibly other considerations such as locality, priority, capacity, etc.). </a:t>
            </a:r>
          </a:p>
          <a:p>
            <a:endParaRPr lang="en-US" sz="1600" dirty="0"/>
          </a:p>
          <a:p>
            <a:r>
              <a:rPr lang="en-US" sz="1600" dirty="0" smtClean="0"/>
              <a:t>4. The </a:t>
            </a:r>
            <a:r>
              <a:rPr lang="en-US" sz="1600" dirty="0"/>
              <a:t>AIML FL SMF knows it needs to select the same UPF and the same PCF </a:t>
            </a:r>
            <a:r>
              <a:rPr lang="en-US" sz="1600" dirty="0" smtClean="0"/>
              <a:t>for UE1</a:t>
            </a:r>
            <a:r>
              <a:rPr lang="en-US" sz="1600" dirty="0"/>
              <a:t> </a:t>
            </a:r>
            <a:r>
              <a:rPr lang="en-US" sz="1600" dirty="0" smtClean="0"/>
              <a:t>(in 23.502 4.3.2.2.1 step 4 the SMF downloads the UE subscription from the UDM. Based </a:t>
            </a:r>
            <a:r>
              <a:rPr lang="en-US" sz="1600" dirty="0"/>
              <a:t>on Session Management Subscription data. Internal Group </a:t>
            </a:r>
            <a:r>
              <a:rPr lang="en-US" sz="1600" dirty="0" smtClean="0"/>
              <a:t>ID-list, the SMF knows the subscriber belongs to the AIML FL group. </a:t>
            </a:r>
            <a:r>
              <a:rPr lang="en-GB" sz="1600" dirty="0"/>
              <a:t>The </a:t>
            </a:r>
            <a:r>
              <a:rPr lang="en-US" sz="1600" dirty="0" smtClean="0"/>
              <a:t>SMF </a:t>
            </a:r>
            <a:r>
              <a:rPr lang="en-US" sz="1600" dirty="0"/>
              <a:t>retrieves then</a:t>
            </a:r>
            <a:r>
              <a:rPr lang="en-GB" sz="1600" dirty="0"/>
              <a:t> the new proposed table entry above (Group Data) in </a:t>
            </a:r>
            <a:r>
              <a:rPr lang="en-US" sz="1600" dirty="0"/>
              <a:t>Group subscription data types table</a:t>
            </a:r>
            <a:r>
              <a:rPr lang="en-GB" sz="1600" b="1" dirty="0">
                <a:ea typeface="Malgun Gothic" panose="020B0503020000020004" pitchFamily="34" charset="-127"/>
                <a:cs typeface="Times New Roman" panose="02020603050405020304" pitchFamily="18" charset="0"/>
              </a:rPr>
              <a:t> (23.502 Table 5.2.3.3.1-2</a:t>
            </a:r>
            <a:r>
              <a:rPr lang="en-GB" sz="1600" b="1" dirty="0" smtClean="0">
                <a:ea typeface="Malgun Gothic" panose="020B0503020000020004" pitchFamily="34" charset="-127"/>
                <a:cs typeface="Times New Roman" panose="02020603050405020304" pitchFamily="18" charset="0"/>
              </a:rPr>
              <a:t>)(see previous slide)</a:t>
            </a:r>
            <a:r>
              <a:rPr lang="en-US" sz="1600" dirty="0" smtClean="0"/>
              <a:t>. </a:t>
            </a:r>
            <a:r>
              <a:rPr lang="en-GB" sz="1600" dirty="0"/>
              <a:t>Based on the contents of the above entry &lt;</a:t>
            </a:r>
            <a:r>
              <a:rPr lang="en-US" sz="1600" dirty="0"/>
              <a:t>Indication of the need to Select the same SMF/PCF/UPF for S-NSSAI/DNN = AIML FL’</a:t>
            </a:r>
            <a:r>
              <a:rPr lang="en-GB" sz="1600" dirty="0"/>
              <a:t>&gt;, the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dirty="0" smtClean="0"/>
              <a:t>SMF </a:t>
            </a:r>
            <a:r>
              <a:rPr lang="en-GB" sz="1600" dirty="0"/>
              <a:t>knows that </a:t>
            </a:r>
            <a:r>
              <a:rPr lang="en-GB" sz="1600" dirty="0" smtClean="0"/>
              <a:t>the </a:t>
            </a:r>
            <a:r>
              <a:rPr lang="en-GB" sz="1600" dirty="0"/>
              <a:t>same </a:t>
            </a:r>
            <a:r>
              <a:rPr lang="en-GB" sz="1600" dirty="0" smtClean="0"/>
              <a:t>UPF and PCF </a:t>
            </a:r>
            <a:r>
              <a:rPr lang="en-GB" sz="1600" dirty="0"/>
              <a:t>will have to be selected for all members of this internal AIML FL group</a:t>
            </a:r>
            <a:r>
              <a:rPr lang="en-GB" sz="1600" dirty="0" smtClean="0"/>
              <a:t>. Alternatively, we can simply have the AMF pass on in step 3 of </a:t>
            </a:r>
            <a:r>
              <a:rPr lang="en-US" sz="1600" dirty="0"/>
              <a:t>23.502 4.3.2.2.1 </a:t>
            </a:r>
            <a:r>
              <a:rPr lang="en-GB" sz="1600" dirty="0" smtClean="0"/>
              <a:t>such an indication to the SMF</a:t>
            </a:r>
            <a:r>
              <a:rPr lang="en-US" sz="1600" dirty="0" smtClean="0"/>
              <a:t>).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5. AIML FL UE2 </a:t>
            </a:r>
            <a:r>
              <a:rPr lang="en-US" sz="1600" dirty="0"/>
              <a:t>sends an establishment request for a PDU Session (S-NSSAI/DNN = AIML FL). 23.502 Figure 4.3.2.2.1-1 step 2 AMF selects the </a:t>
            </a:r>
            <a:r>
              <a:rPr lang="en-US" sz="1600" dirty="0" smtClean="0"/>
              <a:t>same SMF, which was selected for UE1 (see step 3). Similarly to step 4, the SMF selects the same UPF and PCF, which were previously selected for UE1.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347662" y="4105275"/>
            <a:ext cx="1857375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Situation after step 5: the same SMF/UPF/PCF is selected for both UE1 and UE2.</a:t>
            </a:r>
            <a:endParaRPr lang="en-US" sz="1700" dirty="0"/>
          </a:p>
        </p:txBody>
      </p:sp>
      <p:sp>
        <p:nvSpPr>
          <p:cNvPr id="4" name="Right Arrow 3"/>
          <p:cNvSpPr/>
          <p:nvPr/>
        </p:nvSpPr>
        <p:spPr>
          <a:xfrm>
            <a:off x="2205037" y="4805466"/>
            <a:ext cx="804863" cy="1380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</TotalTime>
  <Words>467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Malgun Gothic</vt:lpstr>
      <vt:lpstr>Arial</vt:lpstr>
      <vt:lpstr>Calibri</vt:lpstr>
      <vt:lpstr>Calibri Light</vt:lpstr>
      <vt:lpstr>Times New Roman</vt:lpstr>
      <vt:lpstr>Office Theme</vt:lpstr>
      <vt:lpstr>Visio</vt:lpstr>
      <vt:lpstr>PowerPoint Presentation</vt:lpstr>
      <vt:lpstr>PowerPoint Presentation</vt:lpstr>
      <vt:lpstr>PowerPoint Presentation</vt:lpstr>
    </vt:vector>
  </TitlesOfParts>
  <Company>Oracle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Oracle84</dc:creator>
  <cp:lastModifiedBy>Oracle84</cp:lastModifiedBy>
  <cp:revision>123</cp:revision>
  <dcterms:created xsi:type="dcterms:W3CDTF">2022-03-05T02:00:55Z</dcterms:created>
  <dcterms:modified xsi:type="dcterms:W3CDTF">2022-04-06T01:45:07Z</dcterms:modified>
</cp:coreProperties>
</file>