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8"/>
  </p:notesMasterIdLst>
  <p:handoutMasterIdLst>
    <p:handoutMasterId r:id="rId9"/>
  </p:handoutMasterIdLst>
  <p:sldIdLst>
    <p:sldId id="303" r:id="rId2"/>
    <p:sldId id="787" r:id="rId3"/>
    <p:sldId id="788" r:id="rId4"/>
    <p:sldId id="833" r:id="rId5"/>
    <p:sldId id="835" r:id="rId6"/>
    <p:sldId id="834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 User 0204" initials="HU" lastIdx="3" clrIdx="1">
    <p:extLst>
      <p:ext uri="{19B8F6BF-5375-455C-9EA6-DF929625EA0E}">
        <p15:presenceInfo xmlns:p15="http://schemas.microsoft.com/office/powerpoint/2012/main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3300"/>
    <a:srgbClr val="000000"/>
    <a:srgbClr val="62A14D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625" autoAdjust="0"/>
  </p:normalViewPr>
  <p:slideViewPr>
    <p:cSldViewPr snapToGrid="0">
      <p:cViewPr>
        <p:scale>
          <a:sx n="125" d="100"/>
          <a:sy n="125" d="100"/>
        </p:scale>
        <p:origin x="1626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2022/4/13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2022/4/13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56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43999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01655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#150E</a:t>
            </a:r>
          </a:p>
          <a:p>
            <a:r>
              <a:rPr lang="en-US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Elbonia,</a:t>
            </a:r>
            <a:r>
              <a:rPr lang="en-US" sz="1200" b="1" kern="1200" baseline="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April</a:t>
            </a:r>
            <a:r>
              <a:rPr lang="en-GB" altLang="zh-CN" sz="1000" b="1" kern="120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 – 12, 2022</a:t>
            </a:r>
            <a:endParaRPr lang="sv-SE" altLang="en-US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1" dirty="0">
                <a:effectLst/>
              </a:rPr>
              <a:t>S2-2203005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WG2#150E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en-US" altLang="de-DE" sz="1200" baseline="0" dirty="0">
                <a:solidFill>
                  <a:schemeClr val="bg1"/>
                </a:solidFill>
              </a:rPr>
              <a:t>Elbonia, April 6 – 12, 2022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FS_5MBS_Ph2</a:t>
            </a:r>
            <a:r>
              <a:rPr lang="en-US" altLang="de-DE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zh-CN" sz="1800" b="1" dirty="0">
                <a:latin typeface="Arial" charset="0"/>
              </a:rPr>
              <a:t>Li, Meng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FS_5MBS status after SA2#150E 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TR </a:t>
            </a:r>
            <a:r>
              <a:rPr lang="de-DE" altLang="de-DE" sz="1200" u="sng" dirty="0"/>
              <a:t>23.700-47 v0.2.0</a:t>
            </a:r>
            <a:r>
              <a:rPr lang="de-DE" altLang="de-DE" sz="1200" dirty="0"/>
              <a:t> is available.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Total TUs requested for Study Phase is 7.5, 2 TUs used after 150E and 5.5</a:t>
            </a:r>
            <a:r>
              <a:rPr lang="de-DE" altLang="de-DE" sz="1200" dirty="0">
                <a:solidFill>
                  <a:srgbClr val="FF0000"/>
                </a:solidFill>
              </a:rPr>
              <a:t> </a:t>
            </a:r>
            <a:r>
              <a:rPr lang="de-DE" altLang="de-DE" sz="1200" dirty="0"/>
              <a:t>TUs remaining.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Added new Key Issue #6 (</a:t>
            </a:r>
            <a:r>
              <a:rPr lang="en-US" altLang="de-DE" sz="1200" dirty="0">
                <a:solidFill>
                  <a:srgbClr val="000000"/>
                </a:solidFill>
              </a:rPr>
              <a:t>Improvement for potential performance issues related to high numbers of public safety UEs</a:t>
            </a:r>
            <a:r>
              <a:rPr lang="de-DE" altLang="de-DE" sz="1200" dirty="0">
                <a:solidFill>
                  <a:srgbClr val="000000"/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Architectural requirement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The architectural requirement was updated and included public safety requirement.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 1 (RRC Inactive for Multicast)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Four new solutions were included in the TR and one solution was updated.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Next step: </a:t>
            </a:r>
            <a:r>
              <a:rPr lang="de-DE" altLang="de-DE" sz="1200" dirty="0">
                <a:solidFill>
                  <a:srgbClr val="000000"/>
                </a:solidFill>
              </a:rPr>
              <a:t>in SA2#151E finalize description for solutions with strong support. Potential proceeding with solution evaluation and interim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 2 (MOCN for broadcast)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Three solutions were captured and two updates were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Next step: </a:t>
            </a:r>
            <a:r>
              <a:rPr lang="de-DE" altLang="de-DE" sz="1200" dirty="0">
                <a:solidFill>
                  <a:srgbClr val="000000"/>
                </a:solidFill>
              </a:rPr>
              <a:t>in SA2#151E finalize description for solutions with strong support. Potential proceeding with solution evaluation and interim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Issues 3 (AF triggered MBS session management)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Two solutions were captured.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Next step: </a:t>
            </a:r>
            <a:r>
              <a:rPr lang="de-DE" altLang="de-DE" sz="1200" dirty="0">
                <a:solidFill>
                  <a:srgbClr val="000000"/>
                </a:solidFill>
              </a:rPr>
              <a:t>in SA2#151E discuss and capture solutions.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 4 (Group message delivery)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000000"/>
                </a:solidFill>
              </a:rPr>
              <a:t>Two</a:t>
            </a:r>
            <a:r>
              <a:rPr lang="de-DE" altLang="de-DE" sz="1200" dirty="0">
                <a:solidFill>
                  <a:srgbClr val="000000"/>
                </a:solidFill>
              </a:rPr>
              <a:t> solutions captured.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Next step: </a:t>
            </a:r>
            <a:r>
              <a:rPr lang="de-DE" altLang="de-DE" sz="1200" dirty="0">
                <a:solidFill>
                  <a:srgbClr val="000000"/>
                </a:solidFill>
              </a:rPr>
              <a:t>in SA2#151E discuss and capture solutions.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Issues 5 (Power Saving mechanisms)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000000"/>
                </a:solidFill>
              </a:rPr>
              <a:t>Two</a:t>
            </a:r>
            <a:r>
              <a:rPr lang="de-DE" altLang="de-DE" sz="1200" dirty="0">
                <a:solidFill>
                  <a:srgbClr val="000000"/>
                </a:solidFill>
              </a:rPr>
              <a:t> solutions captured.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Next step: </a:t>
            </a:r>
            <a:r>
              <a:rPr lang="de-DE" altLang="de-DE" sz="1200" dirty="0">
                <a:solidFill>
                  <a:srgbClr val="000000"/>
                </a:solidFill>
              </a:rPr>
              <a:t>in SA2#151E discuss and capture solutions</a:t>
            </a:r>
            <a:endParaRPr lang="de-DE" altLang="de-DE" sz="12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Issues 6 (Public safety)</a:t>
            </a:r>
            <a:endParaRPr lang="de-DE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000000"/>
                </a:solidFill>
              </a:rPr>
              <a:t>Two</a:t>
            </a:r>
            <a:r>
              <a:rPr lang="de-DE" altLang="de-DE" sz="1200" dirty="0">
                <a:solidFill>
                  <a:srgbClr val="000000"/>
                </a:solidFill>
              </a:rPr>
              <a:t> solutions captured.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Next step: </a:t>
            </a:r>
            <a:r>
              <a:rPr lang="de-DE" altLang="de-DE" sz="1200" dirty="0">
                <a:solidFill>
                  <a:srgbClr val="000000"/>
                </a:solidFill>
              </a:rPr>
              <a:t>in SA2#151E discuss and capture solutions</a:t>
            </a:r>
            <a:endParaRPr lang="de-DE" altLang="de-DE" sz="1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6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="" xmlns:a16="http://schemas.microsoft.com/office/drawing/2014/main" id="{523D3BB3-8F1B-4509-A74D-3C5D912AE8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9202996"/>
              </p:ext>
            </p:extLst>
          </p:nvPr>
        </p:nvGraphicFramePr>
        <p:xfrm>
          <a:off x="179388" y="1277120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 Phase 2 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15%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Sept., 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SP-211645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/>
              <a:t>FS_5MBS status after SA2#150E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Most of the key issues may lead to RAN impact.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None.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(SA2#150)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dirty="0">
                <a:solidFill>
                  <a:srgbClr val="000000"/>
                </a:solidFill>
              </a:rPr>
              <a:t>Finalize description for already captured solutions with strong support.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dirty="0">
                <a:solidFill>
                  <a:srgbClr val="000000"/>
                </a:solidFill>
              </a:rPr>
              <a:t>Capture new solutions with strong support.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dirty="0"/>
              <a:t>List identified RAN dependencies and send liaisons to relevant RAN WGs if needed.</a:t>
            </a:r>
            <a:endParaRPr lang="de-DE" altLang="de-DE" sz="120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37214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GB" altLang="en-US" sz="2800" b="1" dirty="0"/>
              <a:t>FS_5MBS_Ph2 Status after SA#95-e</a:t>
            </a:r>
            <a:endParaRPr lang="de-DE" altLang="de-DE" sz="2800" b="1" dirty="0"/>
          </a:p>
        </p:txBody>
      </p:sp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3639192"/>
              </p:ext>
            </p:extLst>
          </p:nvPr>
        </p:nvGraphicFramePr>
        <p:xfrm>
          <a:off x="179388" y="1277120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 Phase 2 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15%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Sept., 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SP-211645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34973" y="2577695"/>
            <a:ext cx="8554482" cy="3393209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600" b="1" dirty="0">
                <a:ea typeface="+mn-ea"/>
                <a:cs typeface="+mn-cs"/>
              </a:rPr>
              <a:t>Progress since SA#95-e: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1 KI is agreed, and architectural requirement is updated.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1 LS is sent to RAN WGs.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15 new solutions and 3 solution updates are agreed.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dependencies:</a:t>
            </a:r>
            <a:endParaRPr lang="de-DE" sz="16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1 agreed KI have RAN WGs coordination requirement as per agreed </a:t>
            </a:r>
            <a:r>
              <a:rPr lang="en-US" altLang="zh-CN" sz="1200" dirty="0" err="1"/>
              <a:t>pCR</a:t>
            </a:r>
            <a:r>
              <a:rPr lang="en-GB" altLang="zh-CN" sz="1200" dirty="0"/>
              <a:t>.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zh-CN" sz="16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1 agreed KI have potential SA6 coordination requirement as per agreed </a:t>
            </a:r>
            <a:r>
              <a:rPr lang="en-US" altLang="zh-CN" sz="1200" dirty="0" err="1"/>
              <a:t>pCR</a:t>
            </a:r>
            <a:r>
              <a:rPr lang="en-GB" altLang="zh-CN" sz="1200" dirty="0"/>
              <a:t>.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zh-CN" sz="1600" b="1" dirty="0"/>
              <a:t>Contentious Issue</a:t>
            </a:r>
            <a:r>
              <a:rPr lang="de-DE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/>
              <a:t>None.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b="1" dirty="0"/>
              <a:t>Next steps in SA2#151E:</a:t>
            </a:r>
            <a:endParaRPr lang="en-US" altLang="zh-CN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dirty="0">
                <a:solidFill>
                  <a:srgbClr val="000000"/>
                </a:solidFill>
              </a:rPr>
              <a:t>Finalize description for already captured solutions with strong support.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dirty="0">
                <a:solidFill>
                  <a:srgbClr val="000000"/>
                </a:solidFill>
              </a:rPr>
              <a:t>Capture new solutions with strong support.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dirty="0"/>
              <a:t>List identified RAN dependencies and send liaisons to relevant RAN WGs if needed.</a:t>
            </a:r>
          </a:p>
        </p:txBody>
      </p:sp>
    </p:spTree>
    <p:extLst>
      <p:ext uri="{BB962C8B-B14F-4D97-AF65-F5344CB8AC3E}">
        <p14:creationId xmlns:p14="http://schemas.microsoft.com/office/powerpoint/2010/main" val="374912652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63367EB-AB6A-4E5D-82E5-2C9ECFA43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517" y="2857500"/>
            <a:ext cx="6827838" cy="1143000"/>
          </a:xfrm>
        </p:spPr>
        <p:txBody>
          <a:bodyPr/>
          <a:lstStyle/>
          <a:p>
            <a:r>
              <a:rPr lang="en-US" altLang="zh-CN" dirty="0"/>
              <a:t>Annex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9331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zh-CN" sz="2800" b="1" dirty="0"/>
              <a:t>Work Plan</a:t>
            </a:r>
            <a:endParaRPr lang="de-DE" altLang="de-DE" sz="2800" b="1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248" y="2222640"/>
            <a:ext cx="8388466" cy="348281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2400" b="1" dirty="0"/>
              <a:t>Overall Plan</a:t>
            </a:r>
            <a:r>
              <a:rPr lang="en-US" altLang="zh-CN" sz="2400" dirty="0"/>
              <a:t>: (study phase)</a:t>
            </a:r>
          </a:p>
          <a:p>
            <a:pPr lvl="1"/>
            <a:r>
              <a:rPr lang="en-US" altLang="en-US" sz="1800" dirty="0"/>
              <a:t>SA2#149e, Feb (1TU): Focus on KIs</a:t>
            </a:r>
            <a:r>
              <a:rPr lang="en-US" altLang="zh-CN" sz="1800" dirty="0"/>
              <a:t>, solutions are allowed. Agree the skeleton/scope/architectural assumption.</a:t>
            </a:r>
            <a:endParaRPr lang="en-US" altLang="en-US" sz="1800" dirty="0"/>
          </a:p>
          <a:p>
            <a:pPr lvl="1"/>
            <a:r>
              <a:rPr lang="en-US" altLang="en-US" sz="1800" dirty="0"/>
              <a:t>SA2#150e, Apr (1TU): Focus on Solutions </a:t>
            </a:r>
            <a:r>
              <a:rPr lang="en-US" altLang="zh-CN" sz="1800" dirty="0"/>
              <a:t>and complete all KIs</a:t>
            </a:r>
            <a:r>
              <a:rPr lang="en-US" altLang="en-US" sz="1800" dirty="0"/>
              <a:t>. Potential updates/new KIs. Last meeting for KI proposal/modification.</a:t>
            </a:r>
          </a:p>
          <a:p>
            <a:pPr lvl="1"/>
            <a:r>
              <a:rPr lang="en-US" altLang="en-US" sz="1800" dirty="0"/>
              <a:t>SA2#151e, May (2TUs): Solutions</a:t>
            </a:r>
          </a:p>
          <a:p>
            <a:pPr lvl="1"/>
            <a:r>
              <a:rPr lang="en-US" altLang="en-US" sz="1800" dirty="0"/>
              <a:t>SA2#152, Aug (2TUs): Solutions, evaluations, conclusions</a:t>
            </a:r>
          </a:p>
          <a:p>
            <a:pPr lvl="1"/>
            <a:r>
              <a:rPr lang="en-US" altLang="en-US" sz="1800" dirty="0"/>
              <a:t>SA2#153, Oct (1TU): evaluations, conclusions</a:t>
            </a:r>
          </a:p>
          <a:p>
            <a:pPr lvl="2"/>
            <a:r>
              <a:rPr lang="en-US" altLang="en-US" sz="1600" dirty="0"/>
              <a:t>Approval of MBS_Ph2 WID</a:t>
            </a:r>
          </a:p>
          <a:p>
            <a:pPr lvl="1"/>
            <a:r>
              <a:rPr lang="en-US" altLang="en-US" sz="1800" dirty="0"/>
              <a:t>SA2#154, Nov (0.5 TU): final conclusions</a:t>
            </a:r>
          </a:p>
          <a:p>
            <a:pPr lvl="2"/>
            <a:r>
              <a:rPr lang="en-US" altLang="en-US" sz="1600" dirty="0"/>
              <a:t>Adjustment/issues depends on RAN progress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429939"/>
              </p:ext>
            </p:extLst>
          </p:nvPr>
        </p:nvGraphicFramePr>
        <p:xfrm>
          <a:off x="1058259" y="1441646"/>
          <a:ext cx="7524457" cy="666750"/>
        </p:xfrm>
        <a:graphic>
          <a:graphicData uri="http://schemas.openxmlformats.org/drawingml/2006/table">
            <a:tbl>
              <a:tblPr/>
              <a:tblGrid>
                <a:gridCol w="9402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57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50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664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107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1076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1076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1076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1076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1076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1076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10762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10762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Feb,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Apr,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May,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Aug,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Oct,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Nov,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Jan,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Feb,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SID/WID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Study 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Normative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Total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#154AH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Total TU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FS_5MBS_Ph2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06158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16135</TotalTime>
  <Words>647</Words>
  <Application>Microsoft Office PowerPoint</Application>
  <PresentationFormat>全屏显示(4:3)</PresentationFormat>
  <Paragraphs>124</Paragraphs>
  <Slides>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宋体</vt:lpstr>
      <vt:lpstr>等线</vt:lpstr>
      <vt:lpstr>Arial</vt:lpstr>
      <vt:lpstr>Calibri</vt:lpstr>
      <vt:lpstr>Times New Roman</vt:lpstr>
      <vt:lpstr>Wingdings</vt:lpstr>
      <vt:lpstr>Office Theme</vt:lpstr>
      <vt:lpstr>FS_5MBS_Ph2 Status Report</vt:lpstr>
      <vt:lpstr>FS_5MBS status after SA2#150E (1/2)</vt:lpstr>
      <vt:lpstr>FS_5MBS status after SA2#150E (2/2)</vt:lpstr>
      <vt:lpstr>FS_5MBS_Ph2 Status after SA#95-e</vt:lpstr>
      <vt:lpstr>Annex</vt:lpstr>
      <vt:lpstr>Work Plan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HW user</cp:lastModifiedBy>
  <cp:revision>1813</cp:revision>
  <dcterms:created xsi:type="dcterms:W3CDTF">2008-08-30T09:32:10Z</dcterms:created>
  <dcterms:modified xsi:type="dcterms:W3CDTF">2022-04-13T01:24:54Z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(3)e2C6hRnBsaDxgr85sMgM3piSpRJw5gFSjJIiIjJxlywZ+KQCgeUBNwDPhrDflJZDvbeDcLP/
D85HOhoxyFKQosj5K7tGr7jgN5/8RrM/Sl1F5WAGWK28OcrHVEcBFfnvtz3arf5Yv4+P3l5H
emcrtBIjFz9FWMAJs/UHDvX04JYwd0036jr5S0gr3fqWgb50YS4vaH8enaEjmjelDnb/HfhG
rqfbhhAx6YEuD8LEXd</vt:lpwstr>
  </property>
  <property fmtid="{D5CDD505-2E9C-101B-9397-08002B2CF9AE}" pid="9" name="_2015_ms_pID_7253431">
    <vt:lpwstr>X478VJ42gTEF8yfw2nADmUhnIj1/JhWQPjcFmylhLLmiUVsWA5hz0T
h/U0nBAyx5RgGBcfmAnj2rr0BAxsu06xiI+64VBKYccM96M4mYycqJxG8Xb4O3xVEEXggS80
81SrLnzKD+91XdsE4SDevFUoJlXh0KkCW3uKgURz1SvSsFOSEOKg8X5XMXiqdbD1SFFPS0p9
2HvBnYVfexO3V62OgkCFRKAhts2KoyYToc9R</vt:lpwstr>
  </property>
  <property fmtid="{D5CDD505-2E9C-101B-9397-08002B2CF9AE}" pid="10" name="_2015_ms_pID_7253432">
    <vt:lpwstr>w8fQPUwUlkaEqSTewyHYbRU=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1630039390</vt:lpwstr>
  </property>
</Properties>
</file>