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150E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06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12 April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06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12 April,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</a:t>
            </a:r>
            <a:r>
              <a:rPr lang="en-GB" altLang="zh-CN" b="1" dirty="0"/>
              <a:t>Report</a:t>
            </a:r>
            <a:endParaRPr lang="en-GB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49288" y="382385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S2-2203011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SA2#150E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488950" y="2471739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General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Total </a:t>
            </a:r>
            <a:r>
              <a:rPr lang="en-US" altLang="de-DE" sz="1200" kern="0" dirty="0"/>
              <a:t>TUs requested for Study Phase </a:t>
            </a:r>
            <a:r>
              <a:rPr lang="en-US" altLang="de-DE" sz="1200" kern="0" dirty="0" smtClean="0"/>
              <a:t>is 4 TUs.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</a:t>
            </a:r>
            <a:r>
              <a:rPr lang="en-US" altLang="de-DE" sz="1200" kern="0" dirty="0" smtClean="0"/>
              <a:t>TU is used, and </a:t>
            </a:r>
            <a:r>
              <a:rPr lang="en-US" altLang="de-DE" sz="1200" kern="0" dirty="0" smtClean="0"/>
              <a:t>3 </a:t>
            </a:r>
            <a:r>
              <a:rPr lang="en-US" altLang="de-DE" sz="1200" kern="0" dirty="0" smtClean="0"/>
              <a:t>TUs </a:t>
            </a:r>
            <a:r>
              <a:rPr lang="en-US" altLang="de-DE" sz="1200" kern="0" dirty="0"/>
              <a:t>are </a:t>
            </a:r>
            <a:r>
              <a:rPr lang="en-US" altLang="de-DE" sz="1200" kern="0" dirty="0" smtClean="0"/>
              <a:t>remaining for study Phase 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 , scope, Architecture Assumptions are </a:t>
            </a:r>
            <a:r>
              <a:rPr lang="en-US" altLang="de-DE" sz="1200" dirty="0" smtClean="0"/>
              <a:t>agreed 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List </a:t>
            </a:r>
            <a:r>
              <a:rPr lang="de-DE" altLang="de-DE" sz="1600" b="1" kern="0" dirty="0" err="1" smtClean="0"/>
              <a:t>of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smtClean="0"/>
              <a:t>2 </a:t>
            </a:r>
            <a:r>
              <a:rPr lang="de-DE" altLang="de-DE" sz="1600" b="1" kern="0" dirty="0" smtClean="0"/>
              <a:t>agreed </a:t>
            </a:r>
            <a:r>
              <a:rPr lang="de-DE" altLang="de-DE" sz="1600" b="1" kern="0" dirty="0"/>
              <a:t>Key </a:t>
            </a:r>
            <a:r>
              <a:rPr lang="de-DE" altLang="de-DE" sz="1600" b="1" kern="0" dirty="0" err="1" smtClean="0"/>
              <a:t>Issues</a:t>
            </a:r>
            <a:r>
              <a:rPr lang="de-DE" altLang="de-DE" sz="1600" b="1" kern="0" dirty="0" smtClean="0"/>
              <a:t>, </a:t>
            </a:r>
            <a:r>
              <a:rPr lang="de-DE" altLang="de-DE" sz="1600" b="1" kern="0" dirty="0" err="1" smtClean="0"/>
              <a:t>enhanced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err="1" smtClean="0"/>
              <a:t>during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err="1" smtClean="0"/>
              <a:t>the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err="1" smtClean="0"/>
              <a:t>meeting</a:t>
            </a:r>
            <a:r>
              <a:rPr lang="de-DE" altLang="de-DE" sz="1600" b="1" kern="0" dirty="0" smtClean="0"/>
              <a:t>: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kern="0" dirty="0" smtClean="0"/>
              <a:t>KI#1: </a:t>
            </a:r>
            <a:r>
              <a:rPr lang="en-GB" sz="1200" dirty="0"/>
              <a:t>Mobility Management enhancement with discontinuous satellite coverage </a:t>
            </a:r>
            <a:endParaRPr lang="en-GB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kern="0" dirty="0" smtClean="0"/>
              <a:t>KI#2: </a:t>
            </a:r>
            <a:r>
              <a:rPr lang="en-GB" sz="1200" dirty="0"/>
              <a:t>Power saving enhancement for UE in discontinuous </a:t>
            </a:r>
            <a:r>
              <a:rPr lang="en-GB" sz="1200" dirty="0" smtClean="0"/>
              <a:t>coverage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List </a:t>
            </a:r>
            <a:r>
              <a:rPr lang="de-DE" altLang="de-DE" sz="1600" b="1" kern="0" dirty="0" err="1"/>
              <a:t>of</a:t>
            </a:r>
            <a:r>
              <a:rPr lang="de-DE" altLang="de-DE" sz="1600" b="1" kern="0" dirty="0"/>
              <a:t> </a:t>
            </a:r>
            <a:r>
              <a:rPr lang="de-DE" altLang="de-DE" sz="1600" b="1" kern="0" dirty="0" smtClean="0"/>
              <a:t>6 </a:t>
            </a:r>
            <a:r>
              <a:rPr lang="de-DE" altLang="de-DE" sz="1600" b="1" kern="0" dirty="0" err="1"/>
              <a:t>agreed</a:t>
            </a:r>
            <a:r>
              <a:rPr lang="de-DE" altLang="de-DE" sz="1600" b="1" kern="0" dirty="0"/>
              <a:t> </a:t>
            </a:r>
            <a:r>
              <a:rPr lang="de-DE" altLang="de-DE" sz="1600" b="1" kern="0" dirty="0" err="1" smtClean="0"/>
              <a:t>solutions</a:t>
            </a:r>
            <a:r>
              <a:rPr lang="de-DE" altLang="de-DE" sz="1600" b="1" kern="0" dirty="0" smtClean="0"/>
              <a:t>: 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Solution for Mobility Management enhancement based on coverage information and UE </a:t>
            </a:r>
            <a:r>
              <a:rPr lang="en-US" sz="1200" dirty="0" smtClean="0"/>
              <a:t>location</a:t>
            </a:r>
            <a:endParaRPr lang="en-GB" altLang="zh-CN" sz="12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kern="0" dirty="0" smtClean="0"/>
              <a:t>Solution#1</a:t>
            </a:r>
            <a:r>
              <a:rPr lang="en-GB" altLang="zh-CN" sz="1200" kern="0" dirty="0"/>
              <a:t>: </a:t>
            </a:r>
            <a:r>
              <a:rPr lang="en-GB" sz="1200" dirty="0"/>
              <a:t>Power Saving based on AMF awareness of coverage </a:t>
            </a:r>
            <a:r>
              <a:rPr lang="en-GB" sz="1200" dirty="0" smtClean="0"/>
              <a:t>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Solution for predictive Power Saving </a:t>
            </a:r>
            <a:r>
              <a:rPr lang="en-US" sz="1200" dirty="0" smtClean="0"/>
              <a:t>Mode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New solution for KI#2 on Power Saving mechanisms in case of discontinuous coverage</a:t>
            </a:r>
            <a:r>
              <a:rPr lang="en-US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Solution </a:t>
            </a:r>
            <a:r>
              <a:rPr lang="en-US" sz="1200" dirty="0"/>
              <a:t>for KI#2 Power Saving based on updating parameters before releasing </a:t>
            </a:r>
            <a:r>
              <a:rPr lang="en-US" sz="1200" dirty="0" err="1"/>
              <a:t>signalling</a:t>
            </a:r>
            <a:r>
              <a:rPr lang="en-US" sz="1200" dirty="0"/>
              <a:t> </a:t>
            </a:r>
            <a:r>
              <a:rPr lang="en-US" sz="1200" dirty="0" smtClean="0"/>
              <a:t>connection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Solution discontinuous coverage architecture.</a:t>
            </a:r>
            <a:endParaRPr lang="en-GB" sz="12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12949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satellite</a:t>
                      </a:r>
                      <a:r>
                        <a:rPr lang="en-GB" altLang="zh-CN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access, Phase2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12.5% &gt; 25%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SA2#150E </a:t>
            </a:r>
            <a:r>
              <a:rPr lang="en-US" altLang="de-DE" sz="2800" b="1" dirty="0" smtClean="0"/>
              <a:t>(2/2</a:t>
            </a:r>
            <a:r>
              <a:rPr lang="en-US" altLang="de-DE" sz="2800" b="1" dirty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81" y="813391"/>
            <a:ext cx="8644418" cy="282243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RAN impacts or dependencies identified for Key Issue </a:t>
            </a:r>
            <a:r>
              <a:rPr lang="en-US" sz="1400" dirty="0" smtClean="0"/>
              <a:t>#1 and #2</a:t>
            </a:r>
            <a:endParaRPr lang="en-US" sz="14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800" b="1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 smtClean="0"/>
              <a:t>Contentious</a:t>
            </a:r>
            <a:r>
              <a:rPr lang="de-DE" sz="1800" b="1" dirty="0" smtClean="0"/>
              <a:t>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 smtClean="0"/>
              <a:t>:</a:t>
            </a:r>
          </a:p>
          <a:p>
            <a:pPr lvl="1"/>
            <a:r>
              <a:rPr lang="en-US" sz="1400" dirty="0"/>
              <a:t>SA2#150 meeting: start solutions discussions. Finalize the KIs (</a:t>
            </a:r>
            <a:r>
              <a:rPr lang="en-US" sz="1400" strike="sngStrike" dirty="0">
                <a:solidFill>
                  <a:srgbClr val="FF0000"/>
                </a:solidFill>
              </a:rPr>
              <a:t>last chance for new KIs</a:t>
            </a:r>
            <a:r>
              <a:rPr lang="en-US" sz="1400" dirty="0"/>
              <a:t>).</a:t>
            </a:r>
            <a:endParaRPr lang="fr-FR" sz="1400" dirty="0"/>
          </a:p>
          <a:p>
            <a:pPr lvl="1"/>
            <a:r>
              <a:rPr lang="en-US" sz="1400" dirty="0"/>
              <a:t>SA2#151 meeting: continue the solution discussions and start to evaluate solutions</a:t>
            </a:r>
            <a:r>
              <a:rPr lang="en-US" sz="1400" dirty="0" smtClean="0"/>
              <a:t>.</a:t>
            </a:r>
          </a:p>
          <a:p>
            <a:pPr marL="457200" lvl="1" indent="0">
              <a:buNone/>
            </a:pPr>
            <a:r>
              <a:rPr lang="en-US" sz="1400" dirty="0" smtClean="0"/>
              <a:t>	(</a:t>
            </a:r>
            <a:r>
              <a:rPr lang="fr-FR" sz="1400" dirty="0" err="1" smtClean="0">
                <a:solidFill>
                  <a:srgbClr val="FF0000"/>
                </a:solidFill>
              </a:rPr>
              <a:t>according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err="1" smtClean="0">
                <a:solidFill>
                  <a:srgbClr val="FF0000"/>
                </a:solidFill>
              </a:rPr>
              <a:t>decision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err="1" smtClean="0">
                <a:solidFill>
                  <a:srgbClr val="FF0000"/>
                </a:solidFill>
              </a:rPr>
              <a:t>taken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err="1" smtClean="0">
                <a:solidFill>
                  <a:srgbClr val="FF0000"/>
                </a:solidFill>
              </a:rPr>
              <a:t>during</a:t>
            </a:r>
            <a:r>
              <a:rPr lang="fr-FR" sz="1400" dirty="0" smtClean="0">
                <a:solidFill>
                  <a:srgbClr val="FF0000"/>
                </a:solidFill>
              </a:rPr>
              <a:t> SA2#150, last chance to </a:t>
            </a:r>
            <a:r>
              <a:rPr lang="fr-FR" sz="1400" dirty="0" err="1" smtClean="0">
                <a:solidFill>
                  <a:srgbClr val="FF0000"/>
                </a:solidFill>
              </a:rPr>
              <a:t>finalize</a:t>
            </a:r>
            <a:r>
              <a:rPr lang="fr-FR" sz="1400" dirty="0" smtClean="0">
                <a:solidFill>
                  <a:srgbClr val="FF0000"/>
                </a:solidFill>
              </a:rPr>
              <a:t> Key Issues in SA2#151</a:t>
            </a:r>
            <a:r>
              <a:rPr lang="fr-FR" sz="1400" dirty="0" smtClean="0"/>
              <a:t>) </a:t>
            </a:r>
            <a:endParaRPr lang="fr-FR" sz="1400" dirty="0"/>
          </a:p>
          <a:p>
            <a:pPr lvl="1"/>
            <a:r>
              <a:rPr lang="en-US" sz="1400" dirty="0"/>
              <a:t>SA2#152 meeting: solution updates and finalize the evaluation and conclusion; send TR for </a:t>
            </a:r>
            <a:r>
              <a:rPr lang="en-US" sz="1400" dirty="0" err="1"/>
              <a:t>infomation</a:t>
            </a:r>
            <a:r>
              <a:rPr lang="en-US" sz="1400" dirty="0"/>
              <a:t>; first draft of WID</a:t>
            </a:r>
            <a:endParaRPr lang="fr-FR" sz="1400" dirty="0"/>
          </a:p>
          <a:p>
            <a:pPr lvl="1"/>
            <a:r>
              <a:rPr lang="en-US" sz="1400" dirty="0"/>
              <a:t>SA2#153 meeting: continue the evaluation and conclusion for remaining TR KIs; WID Approval; start normative work for concluded KIs</a:t>
            </a:r>
            <a:endParaRPr lang="fr-FR" sz="1400" dirty="0"/>
          </a:p>
          <a:p>
            <a:pPr lvl="1"/>
            <a:r>
              <a:rPr lang="en-US" sz="1400" dirty="0"/>
              <a:t>SA2#154, #154AH and #155 meeting: normative work</a:t>
            </a:r>
            <a:endParaRPr lang="fr-FR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25737"/>
              </p:ext>
            </p:extLst>
          </p:nvPr>
        </p:nvGraphicFramePr>
        <p:xfrm>
          <a:off x="623248" y="4977421"/>
          <a:ext cx="8388351" cy="102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196">
                  <a:extLst>
                    <a:ext uri="{9D8B030D-6E8A-4147-A177-3AD203B41FA5}">
                      <a16:colId xmlns:a16="http://schemas.microsoft.com/office/drawing/2014/main" val="1832330237"/>
                    </a:ext>
                  </a:extLst>
                </a:gridCol>
                <a:gridCol w="659067">
                  <a:extLst>
                    <a:ext uri="{9D8B030D-6E8A-4147-A177-3AD203B41FA5}">
                      <a16:colId xmlns:a16="http://schemas.microsoft.com/office/drawing/2014/main" val="3175414337"/>
                    </a:ext>
                  </a:extLst>
                </a:gridCol>
                <a:gridCol w="825203">
                  <a:extLst>
                    <a:ext uri="{9D8B030D-6E8A-4147-A177-3AD203B41FA5}">
                      <a16:colId xmlns:a16="http://schemas.microsoft.com/office/drawing/2014/main" val="1446454517"/>
                    </a:ext>
                  </a:extLst>
                </a:gridCol>
                <a:gridCol w="649939">
                  <a:extLst>
                    <a:ext uri="{9D8B030D-6E8A-4147-A177-3AD203B41FA5}">
                      <a16:colId xmlns:a16="http://schemas.microsoft.com/office/drawing/2014/main" val="4189054267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72231054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767490162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429215786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91399872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896332500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4170732541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16618903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646505297"/>
                    </a:ext>
                  </a:extLst>
                </a:gridCol>
                <a:gridCol w="343226">
                  <a:extLst>
                    <a:ext uri="{9D8B030D-6E8A-4147-A177-3AD203B41FA5}">
                      <a16:colId xmlns:a16="http://schemas.microsoft.com/office/drawing/2014/main" val="191112604"/>
                    </a:ext>
                  </a:extLst>
                </a:gridCol>
              </a:tblGrid>
              <a:tr h="2008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Available for Rel-18 SIDs/WIDs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4173550439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Apr,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May,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Aug,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Oct,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Nov,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Jan,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3496525727"/>
                  </a:ext>
                </a:extLst>
              </a:tr>
              <a:tr h="29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SID/WID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Study</a:t>
                      </a:r>
                      <a:r>
                        <a:rPr lang="fr-FR" sz="1000" dirty="0">
                          <a:effectLst/>
                        </a:rPr>
                        <a:t> 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Normative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#149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#154AH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1043227388"/>
                  </a:ext>
                </a:extLst>
              </a:tr>
              <a:tr h="1606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FS_5GSAT_Ph2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679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www.w3.org/XML/1998/namespace"/>
    <ds:schemaRef ds:uri="dcc30912-d230-4cc2-b11f-bb5ca2a6b6f5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09cef1fd-e61b-4dbf-b745-21988b13f978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388</Words>
  <Application>Microsoft Office PowerPoint</Application>
  <PresentationFormat>On-screen Show (4:3)</PresentationFormat>
  <Paragraphs>92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FS_5GSAT_Ph2 Status Report</vt:lpstr>
      <vt:lpstr>FS_5GSAT_Ph2 status after SA2#150E (1/2)</vt:lpstr>
      <vt:lpstr>FS_5GSAT_Ph2 status after SA2#150E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</cp:lastModifiedBy>
  <cp:revision>1872</cp:revision>
  <dcterms:created xsi:type="dcterms:W3CDTF">2008-08-30T09:32:10Z</dcterms:created>
  <dcterms:modified xsi:type="dcterms:W3CDTF">2022-04-12T10:17:45Z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