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8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sati, Alessio (Nokia - GB)" userId="6f050b0a-bf61-49f1-93be-076af52cf2e7" providerId="ADAL" clId="{C6234481-9716-4659-A508-6ACBD8AE18B7}"/>
    <pc:docChg chg="custSel modSld">
      <pc:chgData name="Casati, Alessio (Nokia - GB)" userId="6f050b0a-bf61-49f1-93be-076af52cf2e7" providerId="ADAL" clId="{C6234481-9716-4659-A508-6ACBD8AE18B7}" dt="2021-11-01T16:40:37.520" v="7" actId="20577"/>
      <pc:docMkLst>
        <pc:docMk/>
      </pc:docMkLst>
      <pc:sldChg chg="modSp mod">
        <pc:chgData name="Casati, Alessio (Nokia - GB)" userId="6f050b0a-bf61-49f1-93be-076af52cf2e7" providerId="ADAL" clId="{C6234481-9716-4659-A508-6ACBD8AE18B7}" dt="2021-11-01T16:40:37.520" v="7" actId="20577"/>
        <pc:sldMkLst>
          <pc:docMk/>
          <pc:sldMk cId="2569549672" sldId="256"/>
        </pc:sldMkLst>
        <pc:spChg chg="mod">
          <ac:chgData name="Casati, Alessio (Nokia - GB)" userId="6f050b0a-bf61-49f1-93be-076af52cf2e7" providerId="ADAL" clId="{C6234481-9716-4659-A508-6ACBD8AE18B7}" dt="2021-11-01T16:40:37.520" v="7" actId="20577"/>
          <ac:spMkLst>
            <pc:docMk/>
            <pc:sldMk cId="2569549672" sldId="256"/>
            <ac:spMk id="2" creationId="{C657F10E-A1C5-4480-AB16-A6E05E63002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4584C-5AFA-4B18-B09A-49FBC17627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89DE19D-698E-47E8-9166-923CCE11E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760EC4E-F825-4097-B54D-17FD21148603}"/>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6195372B-E96C-440B-AEE2-2E61353500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7DCF45-DB97-4219-93DB-76E285E7D106}"/>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419363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8B404-4F0F-42A6-8262-3CBEF13C0A7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C824732-0B15-4D43-8979-753255A8222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806F21-08DC-45F2-8683-D23555BA2558}"/>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48A7868E-D037-488A-A416-DD877B19CE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FEE237-66DB-43A1-8993-20C3EC206832}"/>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3467585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C24B48-7711-40CA-93A6-707E2EC1DC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11458CD-17E7-45D3-95F7-007E3A5DF0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98263C-5D6E-4A25-94E8-3F45B60FCECC}"/>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B17FD80D-5E9D-4210-B785-6C36B728F6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838E98-90CA-4BB5-9418-E874675169E9}"/>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2290680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B2A9-EF9D-43A8-AF8D-9F3488EB5A9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B7FA70-5826-4AC1-B10E-5A19FF75ED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524458-D81C-47F0-BD44-9D6F1D417C00}"/>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B3F74324-A61B-4086-A85B-9D466DB818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F067C7-FB73-4CAC-AA2C-9AB49C1F8ECB}"/>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406180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FF23-2657-4212-B7BB-3355571EF9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8C03A4-C237-4B62-9176-CA4213185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D6FC2E-3108-47A4-8DAE-4A77C2D36A2F}"/>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4F9DE318-6A9D-4D06-91E5-82BE0819DE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1040EA-FB79-4902-A483-238442AC613D}"/>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1591185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EFEF8-AC6B-4790-997F-EEEA603A9FF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984188-ACEE-4E7E-B61F-089930184C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E589B04-BDE9-481C-B6E4-3FD107C949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9ECDB7-8A95-4FDE-BDCD-B4CE99FD5B84}"/>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6" name="Footer Placeholder 5">
            <a:extLst>
              <a:ext uri="{FF2B5EF4-FFF2-40B4-BE49-F238E27FC236}">
                <a16:creationId xmlns:a16="http://schemas.microsoft.com/office/drawing/2014/main" id="{272E0D67-F38F-488A-AC21-5AF57579F8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682C7F-E9A7-488D-B5C6-D9122BCF383F}"/>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162378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D485C-D43F-438B-A3C5-038C3BBEFDC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8CF937-5882-4C17-A5C4-06ED82C94F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B7F1B7-56B6-4203-90A7-A280B5FA95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1C44E20-D59A-40DB-9764-888410D295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D063B3-A0E6-47F5-885A-30EC53B227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91A7A77-7B87-4E54-9E89-00AB474D2CA3}"/>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8" name="Footer Placeholder 7">
            <a:extLst>
              <a:ext uri="{FF2B5EF4-FFF2-40B4-BE49-F238E27FC236}">
                <a16:creationId xmlns:a16="http://schemas.microsoft.com/office/drawing/2014/main" id="{5C1A3A9B-37FE-4FA3-811B-F498E0EA191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15FD286-B34E-4BF4-9B10-5DD7CEFE51CE}"/>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182304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5A8FD-110E-4913-A3CA-474A393E3A9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100062-77DB-45DB-8AAD-E0B64BFC0864}"/>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4" name="Footer Placeholder 3">
            <a:extLst>
              <a:ext uri="{FF2B5EF4-FFF2-40B4-BE49-F238E27FC236}">
                <a16:creationId xmlns:a16="http://schemas.microsoft.com/office/drawing/2014/main" id="{E97AD8FA-6C40-4074-ABCA-1260FD66F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CDCBE88-5ED2-44BF-BB61-BE832B868971}"/>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1337089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1225CF-892E-45D3-B8FB-32A468D27877}"/>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3" name="Footer Placeholder 2">
            <a:extLst>
              <a:ext uri="{FF2B5EF4-FFF2-40B4-BE49-F238E27FC236}">
                <a16:creationId xmlns:a16="http://schemas.microsoft.com/office/drawing/2014/main" id="{C5E93F8D-A4F4-4641-89EC-0AF59629D6F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B901AE4-320E-4A21-823E-49BE4F4BAB6D}"/>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3873402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2A788-5624-46E4-B96B-12F6FC392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08063F0-CE81-4984-BFFA-B4659EECE0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DEA0D62-DCC8-408C-9B5F-1FA91F5686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526B8B-74E1-490E-B88D-6014CC05953C}"/>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6" name="Footer Placeholder 5">
            <a:extLst>
              <a:ext uri="{FF2B5EF4-FFF2-40B4-BE49-F238E27FC236}">
                <a16:creationId xmlns:a16="http://schemas.microsoft.com/office/drawing/2014/main" id="{E72E2D6D-9B7D-4EC3-BCBE-BA6E605321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D26DBC-0F8F-4652-8370-CC1F56618DAD}"/>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3183776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82F02-4087-4960-A7F1-8F24157214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BA9F06C-4F53-4A8F-A056-833F390F65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85500E1-1090-4AF0-A0C8-133C65BF2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31E3AE-4B5B-4954-8A60-3574CFF999DA}"/>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6" name="Footer Placeholder 5">
            <a:extLst>
              <a:ext uri="{FF2B5EF4-FFF2-40B4-BE49-F238E27FC236}">
                <a16:creationId xmlns:a16="http://schemas.microsoft.com/office/drawing/2014/main" id="{D0174CBA-9DA0-4332-94FE-3D357175A6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F9BBF0-1411-4FE4-91CD-921394D02EE6}"/>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126756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F5C479-0086-402C-989E-88476E2207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36833-40BB-422A-A35B-DF381025D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66B0C2-671F-4C6A-B936-BAE6719E70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FC1744A1-56F2-4F64-8725-432B647E47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1D3BF39-931B-4FE5-B40A-9E9109DEAC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41BE3C-3326-4FDB-B172-FB245E612210}" type="slidenum">
              <a:rPr lang="en-GB" smtClean="0"/>
              <a:t>‹#›</a:t>
            </a:fld>
            <a:endParaRPr lang="en-GB"/>
          </a:p>
        </p:txBody>
      </p:sp>
    </p:spTree>
    <p:extLst>
      <p:ext uri="{BB962C8B-B14F-4D97-AF65-F5344CB8AC3E}">
        <p14:creationId xmlns:p14="http://schemas.microsoft.com/office/powerpoint/2010/main" val="620498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7F10E-A1C5-4480-AB16-A6E05E63002E}"/>
              </a:ext>
            </a:extLst>
          </p:cNvPr>
          <p:cNvSpPr>
            <a:spLocks noGrp="1"/>
          </p:cNvSpPr>
          <p:nvPr>
            <p:ph type="ctrTitle"/>
          </p:nvPr>
        </p:nvSpPr>
        <p:spPr/>
        <p:txBody>
          <a:bodyPr>
            <a:normAutofit fontScale="90000"/>
          </a:bodyPr>
          <a:lstStyle/>
          <a:p>
            <a:r>
              <a:rPr lang="en-GB" dirty="0"/>
              <a:t>NSAC: resolution of open issues</a:t>
            </a:r>
            <a:br>
              <a:rPr lang="en-GB" dirty="0"/>
            </a:br>
            <a:br>
              <a:rPr lang="en-GB" dirty="0"/>
            </a:br>
            <a:r>
              <a:rPr lang="en-GB" dirty="0"/>
              <a:t>NOKIA</a:t>
            </a:r>
          </a:p>
        </p:txBody>
      </p:sp>
    </p:spTree>
    <p:extLst>
      <p:ext uri="{BB962C8B-B14F-4D97-AF65-F5344CB8AC3E}">
        <p14:creationId xmlns:p14="http://schemas.microsoft.com/office/powerpoint/2010/main" val="2569549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397DD-38AD-4E06-9A64-1F81660AC322}"/>
              </a:ext>
            </a:extLst>
          </p:cNvPr>
          <p:cNvSpPr>
            <a:spLocks noGrp="1"/>
          </p:cNvSpPr>
          <p:nvPr>
            <p:ph type="title"/>
          </p:nvPr>
        </p:nvSpPr>
        <p:spPr>
          <a:xfrm>
            <a:off x="323850" y="365125"/>
            <a:ext cx="5429250" cy="1325563"/>
          </a:xfrm>
        </p:spPr>
        <p:txBody>
          <a:bodyPr>
            <a:normAutofit fontScale="90000"/>
          </a:bodyPr>
          <a:lstStyle/>
          <a:p>
            <a:r>
              <a:rPr lang="en-GB" b="1" dirty="0"/>
              <a:t>Configuration of S-NSSAIs subject to NSAC vs subscription data</a:t>
            </a:r>
          </a:p>
        </p:txBody>
      </p:sp>
      <p:sp>
        <p:nvSpPr>
          <p:cNvPr id="3" name="Content Placeholder 2">
            <a:extLst>
              <a:ext uri="{FF2B5EF4-FFF2-40B4-BE49-F238E27FC236}">
                <a16:creationId xmlns:a16="http://schemas.microsoft.com/office/drawing/2014/main" id="{3E4BD37E-E530-4CEB-9319-AE078D84E8D7}"/>
              </a:ext>
            </a:extLst>
          </p:cNvPr>
          <p:cNvSpPr>
            <a:spLocks noGrp="1"/>
          </p:cNvSpPr>
          <p:nvPr>
            <p:ph idx="1"/>
          </p:nvPr>
        </p:nvSpPr>
        <p:spPr>
          <a:xfrm>
            <a:off x="438150" y="2141537"/>
            <a:ext cx="5762625" cy="4351338"/>
          </a:xfrm>
        </p:spPr>
        <p:txBody>
          <a:bodyPr/>
          <a:lstStyle/>
          <a:p>
            <a:r>
              <a:rPr lang="en-GB" dirty="0"/>
              <a:t>While NSAC is a property per S-NSSAI and not per UE, we have examples of features that apply per S-NSSAI or even DNN or (S-NSSAI, DNN) that are subject to subscription information</a:t>
            </a:r>
          </a:p>
          <a:p>
            <a:r>
              <a:rPr lang="en-GB" dirty="0"/>
              <a:t>The benefits are clear: </a:t>
            </a:r>
          </a:p>
          <a:p>
            <a:pPr lvl="1"/>
            <a:r>
              <a:rPr lang="en-GB" sz="2000" dirty="0"/>
              <a:t>avoid global configuration of AMFs/NSSFs</a:t>
            </a:r>
          </a:p>
          <a:p>
            <a:pPr lvl="1"/>
            <a:r>
              <a:rPr lang="en-GB" sz="2000" dirty="0"/>
              <a:t>Fast commissioning and decommissioning</a:t>
            </a:r>
          </a:p>
          <a:p>
            <a:pPr lvl="2"/>
            <a:r>
              <a:rPr lang="en-GB" sz="1600" dirty="0"/>
              <a:t>Change based on update of subscription data</a:t>
            </a:r>
          </a:p>
        </p:txBody>
      </p:sp>
      <p:graphicFrame>
        <p:nvGraphicFramePr>
          <p:cNvPr id="6" name="Table 5">
            <a:extLst>
              <a:ext uri="{FF2B5EF4-FFF2-40B4-BE49-F238E27FC236}">
                <a16:creationId xmlns:a16="http://schemas.microsoft.com/office/drawing/2014/main" id="{0205AF80-C095-4DBE-B283-1D4AC7898766}"/>
              </a:ext>
            </a:extLst>
          </p:cNvPr>
          <p:cNvGraphicFramePr>
            <a:graphicFrameLocks noGrp="1"/>
          </p:cNvGraphicFramePr>
          <p:nvPr>
            <p:extLst>
              <p:ext uri="{D42A27DB-BD31-4B8C-83A1-F6EECF244321}">
                <p14:modId xmlns:p14="http://schemas.microsoft.com/office/powerpoint/2010/main" val="144645731"/>
              </p:ext>
            </p:extLst>
          </p:nvPr>
        </p:nvGraphicFramePr>
        <p:xfrm>
          <a:off x="6348413" y="599520"/>
          <a:ext cx="5725160" cy="1783080"/>
        </p:xfrm>
        <a:graphic>
          <a:graphicData uri="http://schemas.openxmlformats.org/drawingml/2006/table">
            <a:tbl>
              <a:tblPr firstRow="1" firstCol="1" lastRow="1" lastCol="1" bandRow="1" bandCol="1"/>
              <a:tblGrid>
                <a:gridCol w="1257300">
                  <a:extLst>
                    <a:ext uri="{9D8B030D-6E8A-4147-A177-3AD203B41FA5}">
                      <a16:colId xmlns:a16="http://schemas.microsoft.com/office/drawing/2014/main" val="2478490229"/>
                    </a:ext>
                  </a:extLst>
                </a:gridCol>
                <a:gridCol w="1784985">
                  <a:extLst>
                    <a:ext uri="{9D8B030D-6E8A-4147-A177-3AD203B41FA5}">
                      <a16:colId xmlns:a16="http://schemas.microsoft.com/office/drawing/2014/main" val="76014140"/>
                    </a:ext>
                  </a:extLst>
                </a:gridCol>
                <a:gridCol w="2682875">
                  <a:extLst>
                    <a:ext uri="{9D8B030D-6E8A-4147-A177-3AD203B41FA5}">
                      <a16:colId xmlns:a16="http://schemas.microsoft.com/office/drawing/2014/main" val="2813008664"/>
                    </a:ext>
                  </a:extLst>
                </a:gridCol>
              </a:tblGrid>
              <a:tr h="0">
                <a:tc>
                  <a:txBody>
                    <a:bodyPr/>
                    <a:lstStyle/>
                    <a:p>
                      <a:r>
                        <a:rPr lang="en-GB" sz="900" dirty="0">
                          <a:effectLst/>
                          <a:latin typeface="Arial" panose="020B0604020202020204" pitchFamily="34" charset="0"/>
                          <a:ea typeface="SimSun" panose="02010600030101010101" pitchFamily="2" charset="-122"/>
                          <a:cs typeface="Times New Roman" panose="02020603050405020304" pitchFamily="18" charset="0"/>
                        </a:rPr>
                        <a:t>Slice Selection Subscription data (data needed for </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Subscribed S-NSSAIs</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The Network Slices that the UE subscribes to. In roaming case, it indicates the subscribed network slices applicable to the serving PLMN (NOTE 11).</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7844414"/>
                  </a:ext>
                </a:extLst>
              </a:tr>
              <a:tr h="0">
                <a:tc>
                  <a:txBody>
                    <a:bodyPr/>
                    <a:lstStyle/>
                    <a:p>
                      <a:r>
                        <a:rPr lang="en-GB" sz="900">
                          <a:effectLst/>
                          <a:latin typeface="Arial" panose="020B0604020202020204" pitchFamily="34" charset="0"/>
                          <a:ea typeface="SimSun" panose="02010600030101010101" pitchFamily="2" charset="-122"/>
                          <a:cs typeface="Times New Roman" panose="02020603050405020304" pitchFamily="18" charset="0"/>
                        </a:rPr>
                        <a:t>Slice Selection as described in clause 4.2.2.2.3 and</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Default S-NSSAIs</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The Subscribed S-NSSAIs marked as default S-NSSAI. In the roaming case, only those applicable to the Serving PLMN (NOTE 12).</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5188022"/>
                  </a:ext>
                </a:extLst>
              </a:tr>
              <a:tr h="0">
                <a:tc>
                  <a:txBody>
                    <a:bodyPr/>
                    <a:lstStyle/>
                    <a:p>
                      <a:r>
                        <a:rPr lang="en-GB" sz="900">
                          <a:effectLst/>
                          <a:latin typeface="Arial" panose="020B0604020202020204" pitchFamily="34" charset="0"/>
                          <a:ea typeface="SimSun" panose="02010600030101010101" pitchFamily="2" charset="-122"/>
                          <a:cs typeface="Times New Roman" panose="02020603050405020304" pitchFamily="18" charset="0"/>
                        </a:rPr>
                        <a:t>in clause 4.11.0a.5)</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S-NSSAIs subject to Network Slice-Specific Authentication and Authorization</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The Subscribed S-NSSAIs marked as subject to NSSAA.</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931788019"/>
                  </a:ext>
                </a:extLst>
              </a:tr>
              <a:tr h="0">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 </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Network Slice Simultaneous Registration Group (NSSRG) Information</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Optionally, for each S-NSSAI in the Subscribed S-NSSAIs, the one or more value of Network Slice Simultaneous Registration Group(s) (NOTE 11) associated with the S-NSSAI.</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8798913"/>
                  </a:ext>
                </a:extLst>
              </a:tr>
            </a:tbl>
          </a:graphicData>
        </a:graphic>
      </p:graphicFrame>
      <p:sp>
        <p:nvSpPr>
          <p:cNvPr id="8" name="TextBox 7">
            <a:extLst>
              <a:ext uri="{FF2B5EF4-FFF2-40B4-BE49-F238E27FC236}">
                <a16:creationId xmlns:a16="http://schemas.microsoft.com/office/drawing/2014/main" id="{36811C99-8AE6-45D8-8860-9B26E5D857E1}"/>
              </a:ext>
            </a:extLst>
          </p:cNvPr>
          <p:cNvSpPr txBox="1"/>
          <p:nvPr/>
        </p:nvSpPr>
        <p:spPr>
          <a:xfrm>
            <a:off x="7286625" y="230188"/>
            <a:ext cx="6096000" cy="369332"/>
          </a:xfrm>
          <a:prstGeom prst="rect">
            <a:avLst/>
          </a:prstGeom>
          <a:noFill/>
        </p:spPr>
        <p:txBody>
          <a:bodyPr wrap="square">
            <a:spAutoFit/>
          </a:bodyPr>
          <a:lstStyle/>
          <a:p>
            <a:r>
              <a:rPr lang="en-GB" dirty="0"/>
              <a:t>Table 5.2.3.3.1-1: UE Subscription data types</a:t>
            </a:r>
          </a:p>
        </p:txBody>
      </p:sp>
      <p:graphicFrame>
        <p:nvGraphicFramePr>
          <p:cNvPr id="9" name="Table 8">
            <a:extLst>
              <a:ext uri="{FF2B5EF4-FFF2-40B4-BE49-F238E27FC236}">
                <a16:creationId xmlns:a16="http://schemas.microsoft.com/office/drawing/2014/main" id="{5C970A47-DED9-496E-B63C-1B7183963BFC}"/>
              </a:ext>
            </a:extLst>
          </p:cNvPr>
          <p:cNvGraphicFramePr>
            <a:graphicFrameLocks noGrp="1"/>
          </p:cNvGraphicFramePr>
          <p:nvPr>
            <p:extLst>
              <p:ext uri="{D42A27DB-BD31-4B8C-83A1-F6EECF244321}">
                <p14:modId xmlns:p14="http://schemas.microsoft.com/office/powerpoint/2010/main" val="4077313130"/>
              </p:ext>
            </p:extLst>
          </p:nvPr>
        </p:nvGraphicFramePr>
        <p:xfrm>
          <a:off x="6348413" y="2458522"/>
          <a:ext cx="5725160" cy="3429000"/>
        </p:xfrm>
        <a:graphic>
          <a:graphicData uri="http://schemas.openxmlformats.org/drawingml/2006/table">
            <a:tbl>
              <a:tblPr firstRow="1" firstCol="1" lastRow="1" lastCol="1" bandRow="1" bandCol="1"/>
              <a:tblGrid>
                <a:gridCol w="1257300">
                  <a:extLst>
                    <a:ext uri="{9D8B030D-6E8A-4147-A177-3AD203B41FA5}">
                      <a16:colId xmlns:a16="http://schemas.microsoft.com/office/drawing/2014/main" val="4058119845"/>
                    </a:ext>
                  </a:extLst>
                </a:gridCol>
                <a:gridCol w="1784985">
                  <a:extLst>
                    <a:ext uri="{9D8B030D-6E8A-4147-A177-3AD203B41FA5}">
                      <a16:colId xmlns:a16="http://schemas.microsoft.com/office/drawing/2014/main" val="4257076249"/>
                    </a:ext>
                  </a:extLst>
                </a:gridCol>
                <a:gridCol w="2682875">
                  <a:extLst>
                    <a:ext uri="{9D8B030D-6E8A-4147-A177-3AD203B41FA5}">
                      <a16:colId xmlns:a16="http://schemas.microsoft.com/office/drawing/2014/main" val="2454891143"/>
                    </a:ext>
                  </a:extLst>
                </a:gridCol>
              </a:tblGrid>
              <a:tr h="0">
                <a:tc>
                  <a:txBody>
                    <a:bodyPr/>
                    <a:lstStyle/>
                    <a:p>
                      <a:r>
                        <a:rPr lang="en-GB" sz="900">
                          <a:effectLst/>
                          <a:latin typeface="Arial" panose="020B0604020202020204" pitchFamily="34" charset="0"/>
                          <a:ea typeface="SimSun" panose="02010600030101010101" pitchFamily="2" charset="-122"/>
                          <a:cs typeface="Times New Roman" panose="02020603050405020304" pitchFamily="18" charset="0"/>
                        </a:rPr>
                        <a:t>SMF Selection</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SUPI</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Key</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0819649"/>
                  </a:ext>
                </a:extLst>
              </a:tr>
              <a:tr h="0">
                <a:tc>
                  <a:txBody>
                    <a:bodyPr/>
                    <a:lstStyle/>
                    <a:p>
                      <a:r>
                        <a:rPr lang="en-GB" sz="900">
                          <a:effectLst/>
                          <a:latin typeface="Arial" panose="020B0604020202020204" pitchFamily="34" charset="0"/>
                          <a:ea typeface="SimSun" panose="02010600030101010101" pitchFamily="2" charset="-122"/>
                          <a:cs typeface="Times New Roman" panose="02020603050405020304" pitchFamily="18" charset="0"/>
                        </a:rPr>
                        <a:t>Subscription data (data needed for SMF</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r>
                        <a:rPr lang="en-GB" sz="900" b="1">
                          <a:effectLst/>
                          <a:latin typeface="Arial" panose="020B0604020202020204" pitchFamily="34" charset="0"/>
                          <a:ea typeface="Malgun Gothic" panose="020B0503020000020004" pitchFamily="34" charset="-127"/>
                          <a:cs typeface="Times New Roman" panose="02020603050405020304" pitchFamily="18" charset="0"/>
                        </a:rPr>
                        <a:t>SMF Selection Subscription data contains one or more S-NSSAI level subscription data:</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522159324"/>
                  </a:ext>
                </a:extLst>
              </a:tr>
              <a:tr h="0">
                <a:tc>
                  <a:txBody>
                    <a:bodyPr/>
                    <a:lstStyle/>
                    <a:p>
                      <a:r>
                        <a:rPr lang="en-GB" sz="900">
                          <a:effectLst/>
                          <a:latin typeface="Arial" panose="020B0604020202020204" pitchFamily="34" charset="0"/>
                          <a:ea typeface="SimSun" panose="02010600030101010101" pitchFamily="2" charset="-122"/>
                          <a:cs typeface="Times New Roman" panose="02020603050405020304" pitchFamily="18" charset="0"/>
                        </a:rPr>
                        <a:t>Selection as described</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S-NSSAI</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Indicates the value of the S-NSSAI.</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2956852"/>
                  </a:ext>
                </a:extLst>
              </a:tr>
              <a:tr h="0">
                <a:tc>
                  <a:txBody>
                    <a:bodyPr/>
                    <a:lstStyle/>
                    <a:p>
                      <a:r>
                        <a:rPr lang="en-GB" sz="900">
                          <a:effectLst/>
                          <a:latin typeface="Arial" panose="020B0604020202020204" pitchFamily="34" charset="0"/>
                          <a:ea typeface="SimSun" panose="02010600030101010101" pitchFamily="2" charset="-122"/>
                          <a:cs typeface="Times New Roman" panose="02020603050405020304" pitchFamily="18" charset="0"/>
                        </a:rPr>
                        <a:t>in clause 6.3.2 of</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Subscribed DNN list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List of the subscribed DNNs for the UE (NOTE 1).</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0803621"/>
                  </a:ext>
                </a:extLst>
              </a:tr>
              <a:tr h="0">
                <a:tc>
                  <a:txBody>
                    <a:bodyPr/>
                    <a:lstStyle/>
                    <a:p>
                      <a:r>
                        <a:rPr lang="en-GB" sz="900">
                          <a:effectLst/>
                          <a:latin typeface="Arial" panose="020B0604020202020204" pitchFamily="34" charset="0"/>
                          <a:ea typeface="SimSun" panose="02010600030101010101" pitchFamily="2" charset="-122"/>
                          <a:cs typeface="Times New Roman" panose="02020603050405020304" pitchFamily="18" charset="0"/>
                        </a:rPr>
                        <a:t>TS 23.501 [2])</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Default DNN</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The default DNN if the UE does not provide a DNN (NOTE 2).</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0786437"/>
                  </a:ext>
                </a:extLst>
              </a:tr>
              <a:tr h="0">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DNN(s) subject to aerial services</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List of DNNs that are used for aerial services (e.g. UAS operations or C2, etc.) as described in TS 23.256 [80]. (see NOTE 13).</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203834852"/>
                  </a:ext>
                </a:extLst>
              </a:tr>
              <a:tr h="0">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LBO Roaming Information</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Indicates whether LBO roaming is allowed per DNN, or per (S-NSSAI, subscribed DNN).</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814772523"/>
                  </a:ext>
                </a:extLst>
              </a:tr>
              <a:tr h="0">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Interworking with EPS indication list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Indicates whether EPS interworking is supported per (S-NSSAI, subscribed DNN).</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232924891"/>
                  </a:ext>
                </a:extLst>
              </a:tr>
              <a:tr h="25598">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Same SMF for Multiple PDU Sessions to the same DNN and S-NSSAI</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Indication whether the same SMF for multiple PDU Sessions to the same DNN and S-NSSAI is required.</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4138463"/>
                  </a:ext>
                </a:extLst>
              </a:tr>
              <a:tr h="0">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Invoke NEF indication</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When present, indicates, per S-NSSAI and per DNN, that NEF based infrequent small data transfer shall be used for the PDU Session (see NOTE 8).</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7998459"/>
                  </a:ext>
                </a:extLst>
              </a:tr>
              <a:tr h="0">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r>
                        <a:rPr lang="en-GB" sz="900">
                          <a:effectLst/>
                          <a:latin typeface="Arial" panose="020B0604020202020204" pitchFamily="34" charset="0"/>
                          <a:ea typeface="Malgun Gothic" panose="020B0503020000020004" pitchFamily="34" charset="-127"/>
                          <a:cs typeface="Times New Roman" panose="02020603050405020304" pitchFamily="18" charset="0"/>
                        </a:rPr>
                        <a:t>SMF information for static IP address/prefix</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900" dirty="0">
                          <a:effectLst/>
                          <a:latin typeface="Arial" panose="020B0604020202020204" pitchFamily="34" charset="0"/>
                          <a:ea typeface="Malgun Gothic" panose="020B0503020000020004" pitchFamily="34" charset="-127"/>
                          <a:cs typeface="Times New Roman" panose="02020603050405020304" pitchFamily="18" charset="0"/>
                        </a:rPr>
                        <a:t>When static IP address/prefix is used, this may be used to indicate the associated SMF information per (S-NSSAI, DNN).</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8617503"/>
                  </a:ext>
                </a:extLst>
              </a:tr>
            </a:tbl>
          </a:graphicData>
        </a:graphic>
      </p:graphicFrame>
      <p:sp>
        <p:nvSpPr>
          <p:cNvPr id="10" name="Rectangle 9">
            <a:extLst>
              <a:ext uri="{FF2B5EF4-FFF2-40B4-BE49-F238E27FC236}">
                <a16:creationId xmlns:a16="http://schemas.microsoft.com/office/drawing/2014/main" id="{CDA82C38-5833-4EB3-985C-2E6C34C7C3CD}"/>
              </a:ext>
            </a:extLst>
          </p:cNvPr>
          <p:cNvSpPr/>
          <p:nvPr/>
        </p:nvSpPr>
        <p:spPr>
          <a:xfrm>
            <a:off x="438150" y="6096000"/>
            <a:ext cx="11249025" cy="5318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Having NSAC requirements for S-NSSAIs part of subscription information is a necessary condition for ease of deployment: proposed way forward is to make NSAC and EPS Counting requirement part of subscription data.</a:t>
            </a:r>
          </a:p>
        </p:txBody>
      </p:sp>
    </p:spTree>
    <p:extLst>
      <p:ext uri="{BB962C8B-B14F-4D97-AF65-F5344CB8AC3E}">
        <p14:creationId xmlns:p14="http://schemas.microsoft.com/office/powerpoint/2010/main" val="1164632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6395-BB32-4449-85E6-C45EC9CBB08F}"/>
              </a:ext>
            </a:extLst>
          </p:cNvPr>
          <p:cNvSpPr>
            <a:spLocks noGrp="1"/>
          </p:cNvSpPr>
          <p:nvPr>
            <p:ph type="title"/>
          </p:nvPr>
        </p:nvSpPr>
        <p:spPr/>
        <p:txBody>
          <a:bodyPr/>
          <a:lstStyle/>
          <a:p>
            <a:r>
              <a:rPr lang="en-GB" dirty="0"/>
              <a:t>EPS Counting support</a:t>
            </a:r>
          </a:p>
        </p:txBody>
      </p:sp>
      <p:sp>
        <p:nvSpPr>
          <p:cNvPr id="3" name="Content Placeholder 2">
            <a:extLst>
              <a:ext uri="{FF2B5EF4-FFF2-40B4-BE49-F238E27FC236}">
                <a16:creationId xmlns:a16="http://schemas.microsoft.com/office/drawing/2014/main" id="{54C22A7F-C925-4945-8862-EB8125E5C898}"/>
              </a:ext>
            </a:extLst>
          </p:cNvPr>
          <p:cNvSpPr>
            <a:spLocks noGrp="1"/>
          </p:cNvSpPr>
          <p:nvPr>
            <p:ph idx="1"/>
          </p:nvPr>
        </p:nvSpPr>
        <p:spPr>
          <a:xfrm>
            <a:off x="804862" y="1349375"/>
            <a:ext cx="10515600" cy="4351338"/>
          </a:xfrm>
        </p:spPr>
        <p:txBody>
          <a:bodyPr>
            <a:normAutofit fontScale="92500" lnSpcReduction="20000"/>
          </a:bodyPr>
          <a:lstStyle/>
          <a:p>
            <a:r>
              <a:rPr lang="en-GB" dirty="0"/>
              <a:t>Support of EPS counting is required by GSMA and is based on the number of PDN sessions in EPS and number of UEs with at least one PDN connection in EPS</a:t>
            </a:r>
          </a:p>
          <a:p>
            <a:pPr lvl="1"/>
            <a:r>
              <a:rPr lang="en-GB" dirty="0"/>
              <a:t>Benefits include</a:t>
            </a:r>
          </a:p>
          <a:p>
            <a:pPr marL="914400" lvl="1" indent="-457200">
              <a:buFont typeface="+mj-lt"/>
              <a:buAutoNum type="arabicPeriod"/>
            </a:pPr>
            <a:r>
              <a:rPr lang="en-GB" dirty="0"/>
              <a:t>Uniform constraints irrespective of the access technology/system</a:t>
            </a:r>
          </a:p>
          <a:p>
            <a:pPr marL="914400" lvl="1" indent="-457200">
              <a:buFont typeface="+mj-lt"/>
              <a:buAutoNum type="arabicPeriod"/>
            </a:pPr>
            <a:r>
              <a:rPr lang="en-GB" dirty="0"/>
              <a:t>Ability to ensure continuity of service in the face of Intersystem mobility.</a:t>
            </a:r>
          </a:p>
          <a:p>
            <a:r>
              <a:rPr lang="en-GB" dirty="0"/>
              <a:t>Problem: do we still benefit from UE counting triggered by AMF in slices for which EPS counting is active?</a:t>
            </a:r>
          </a:p>
          <a:p>
            <a:pPr lvl="1"/>
            <a:r>
              <a:rPr lang="en-GB" dirty="0"/>
              <a:t>It seems to create non uniform experience and also the potential for dropped sessions in 5GS when UEs without  sessions in 5GS cause UEs with sessions to not be able to use the 5GS</a:t>
            </a:r>
          </a:p>
          <a:p>
            <a:pPr lvl="1"/>
            <a:r>
              <a:rPr lang="en-GB" dirty="0"/>
              <a:t>It causes the need to have separate counting interactions (per UE and per PDU/PDN session) at the SMF+PGW-c.</a:t>
            </a:r>
          </a:p>
          <a:p>
            <a:pPr lvl="2"/>
            <a:r>
              <a:rPr lang="en-GB" dirty="0"/>
              <a:t>This in turn causes the need of additional signalling to keep coherent counters when the result of UE NSAC and PDU sessions NSAC are not aligned (see NEC CRs at last meeting)</a:t>
            </a:r>
          </a:p>
          <a:p>
            <a:pPr marL="914400" lvl="2" indent="0">
              <a:buNone/>
            </a:pPr>
            <a:endParaRPr lang="en-GB" dirty="0"/>
          </a:p>
          <a:p>
            <a:endParaRPr lang="en-GB" dirty="0"/>
          </a:p>
        </p:txBody>
      </p:sp>
      <p:sp>
        <p:nvSpPr>
          <p:cNvPr id="4" name="Rectangle 3">
            <a:extLst>
              <a:ext uri="{FF2B5EF4-FFF2-40B4-BE49-F238E27FC236}">
                <a16:creationId xmlns:a16="http://schemas.microsoft.com/office/drawing/2014/main" id="{A3F5315B-BBB4-424C-B1BE-5EDDF12F1F1E}"/>
              </a:ext>
            </a:extLst>
          </p:cNvPr>
          <p:cNvSpPr/>
          <p:nvPr/>
        </p:nvSpPr>
        <p:spPr>
          <a:xfrm>
            <a:off x="381000" y="5600701"/>
            <a:ext cx="11306175" cy="1027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Having both SMF+PGW-c and AMF engaged in Counting of UEs is not productive and actually severely complicates the system while bringing mostly downsides: Proposal: AMF-triggered counting not needed and the </a:t>
            </a:r>
            <a:r>
              <a:rPr lang="en-GB" dirty="0" err="1"/>
              <a:t>SMF+PGWc</a:t>
            </a:r>
            <a:r>
              <a:rPr lang="en-GB" dirty="0"/>
              <a:t> should only update the #of PDU sessions/PDN connections towards the NSACF per UE-ID and then the same NSACF perform both UE and PDU sessions/PDN connections NSAC</a:t>
            </a:r>
          </a:p>
        </p:txBody>
      </p:sp>
    </p:spTree>
    <p:extLst>
      <p:ext uri="{BB962C8B-B14F-4D97-AF65-F5344CB8AC3E}">
        <p14:creationId xmlns:p14="http://schemas.microsoft.com/office/powerpoint/2010/main" val="463872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6395-BB32-4449-85E6-C45EC9CBB08F}"/>
              </a:ext>
            </a:extLst>
          </p:cNvPr>
          <p:cNvSpPr>
            <a:spLocks noGrp="1"/>
          </p:cNvSpPr>
          <p:nvPr>
            <p:ph type="title"/>
          </p:nvPr>
        </p:nvSpPr>
        <p:spPr/>
        <p:txBody>
          <a:bodyPr/>
          <a:lstStyle/>
          <a:p>
            <a:r>
              <a:rPr lang="en-GB" b="1" dirty="0"/>
              <a:t>Home-based control in roaming</a:t>
            </a:r>
          </a:p>
        </p:txBody>
      </p:sp>
      <p:sp>
        <p:nvSpPr>
          <p:cNvPr id="3" name="Content Placeholder 2">
            <a:extLst>
              <a:ext uri="{FF2B5EF4-FFF2-40B4-BE49-F238E27FC236}">
                <a16:creationId xmlns:a16="http://schemas.microsoft.com/office/drawing/2014/main" id="{54C22A7F-C925-4945-8862-EB8125E5C898}"/>
              </a:ext>
            </a:extLst>
          </p:cNvPr>
          <p:cNvSpPr>
            <a:spLocks noGrp="1"/>
          </p:cNvSpPr>
          <p:nvPr>
            <p:ph idx="1"/>
          </p:nvPr>
        </p:nvSpPr>
        <p:spPr>
          <a:xfrm>
            <a:off x="838200" y="1463675"/>
            <a:ext cx="10515600" cy="4351338"/>
          </a:xfrm>
        </p:spPr>
        <p:txBody>
          <a:bodyPr/>
          <a:lstStyle/>
          <a:p>
            <a:r>
              <a:rPr lang="en-GB" dirty="0"/>
              <a:t>This is needed for two reasons:</a:t>
            </a:r>
          </a:p>
          <a:p>
            <a:pPr marL="514350" indent="-514350">
              <a:buFont typeface="+mj-lt"/>
              <a:buAutoNum type="arabicPeriod"/>
            </a:pPr>
            <a:r>
              <a:rPr lang="en-GB" dirty="0"/>
              <a:t>A Slice is allowed to have a mix of LBO and non LBO sessions, so this is the only way to make it possible to enforce one quota for PDU sessions per slice.</a:t>
            </a:r>
          </a:p>
          <a:p>
            <a:pPr marL="514350" indent="-514350">
              <a:buFont typeface="+mj-lt"/>
              <a:buAutoNum type="arabicPeriod"/>
            </a:pPr>
            <a:r>
              <a:rPr lang="en-GB" dirty="0"/>
              <a:t>A slice can be used in roaming and non roaming at the same time, so this is the only way for the HPLMN to be able to report instantaneously to its customer the number of UEs per Slice in which PLMN, and also to enforce a single quota of UEs in the slice (also, GSMA does not define a quota per VPLMN as part of NG.116, so the scenario of single global quota needs support).</a:t>
            </a:r>
          </a:p>
        </p:txBody>
      </p:sp>
      <p:sp>
        <p:nvSpPr>
          <p:cNvPr id="4" name="Rectangle 3">
            <a:extLst>
              <a:ext uri="{FF2B5EF4-FFF2-40B4-BE49-F238E27FC236}">
                <a16:creationId xmlns:a16="http://schemas.microsoft.com/office/drawing/2014/main" id="{A3F5315B-BBB4-424C-B1BE-5EDDF12F1F1E}"/>
              </a:ext>
            </a:extLst>
          </p:cNvPr>
          <p:cNvSpPr/>
          <p:nvPr/>
        </p:nvSpPr>
        <p:spPr>
          <a:xfrm>
            <a:off x="438150" y="5815013"/>
            <a:ext cx="11249025" cy="812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Having Home control of quota enforcement is necessary condition to meet basic requirements: proposed way forward is to make it possible for V-NSACF and H-NSACF to interact (V-NSACF proxying to H-NSACF)</a:t>
            </a:r>
          </a:p>
        </p:txBody>
      </p:sp>
    </p:spTree>
    <p:extLst>
      <p:ext uri="{BB962C8B-B14F-4D97-AF65-F5344CB8AC3E}">
        <p14:creationId xmlns:p14="http://schemas.microsoft.com/office/powerpoint/2010/main" val="2061442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FA052-44AF-4CDC-8561-8B5AFB957DE0}"/>
              </a:ext>
            </a:extLst>
          </p:cNvPr>
          <p:cNvSpPr>
            <a:spLocks noGrp="1"/>
          </p:cNvSpPr>
          <p:nvPr>
            <p:ph type="title"/>
          </p:nvPr>
        </p:nvSpPr>
        <p:spPr/>
        <p:txBody>
          <a:bodyPr/>
          <a:lstStyle/>
          <a:p>
            <a:r>
              <a:rPr lang="en-GB" dirty="0"/>
              <a:t>Coexistence of home control and Service area</a:t>
            </a:r>
          </a:p>
        </p:txBody>
      </p:sp>
      <p:sp>
        <p:nvSpPr>
          <p:cNvPr id="3" name="Content Placeholder 2">
            <a:extLst>
              <a:ext uri="{FF2B5EF4-FFF2-40B4-BE49-F238E27FC236}">
                <a16:creationId xmlns:a16="http://schemas.microsoft.com/office/drawing/2014/main" id="{E83640AB-8B26-421F-80D2-BEB025954D6C}"/>
              </a:ext>
            </a:extLst>
          </p:cNvPr>
          <p:cNvSpPr>
            <a:spLocks noGrp="1"/>
          </p:cNvSpPr>
          <p:nvPr>
            <p:ph idx="1"/>
          </p:nvPr>
        </p:nvSpPr>
        <p:spPr/>
        <p:txBody>
          <a:bodyPr/>
          <a:lstStyle/>
          <a:p>
            <a:r>
              <a:rPr lang="en-GB" dirty="0"/>
              <a:t>The NSACF for a service area may be simply proxy for centralized decision in a central NSACF</a:t>
            </a:r>
          </a:p>
          <a:p>
            <a:r>
              <a:rPr lang="en-GB" dirty="0"/>
              <a:t>This can both work in roaming and non roaming cases</a:t>
            </a:r>
          </a:p>
        </p:txBody>
      </p:sp>
      <p:sp>
        <p:nvSpPr>
          <p:cNvPr id="4" name="Rectangle 3">
            <a:extLst>
              <a:ext uri="{FF2B5EF4-FFF2-40B4-BE49-F238E27FC236}">
                <a16:creationId xmlns:a16="http://schemas.microsoft.com/office/drawing/2014/main" id="{727D8D1F-632F-46D3-AC2F-FDA50A29B7D3}"/>
              </a:ext>
            </a:extLst>
          </p:cNvPr>
          <p:cNvSpPr/>
          <p:nvPr/>
        </p:nvSpPr>
        <p:spPr>
          <a:xfrm>
            <a:off x="381000" y="5600701"/>
            <a:ext cx="11306175" cy="1027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Having a proxying mechanism also permits easy handling of different NSACFs per service area and allows the possibility to have a consistently updated centralized counter. Proposal: proxying allows resolving the issue of service continuity also inside a PLMN with Service Areas concept by having a single quota across SAs, if so desired.</a:t>
            </a:r>
          </a:p>
        </p:txBody>
      </p:sp>
    </p:spTree>
    <p:extLst>
      <p:ext uri="{BB962C8B-B14F-4D97-AF65-F5344CB8AC3E}">
        <p14:creationId xmlns:p14="http://schemas.microsoft.com/office/powerpoint/2010/main" val="1939725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1007</Words>
  <Application>Microsoft Office PowerPoint</Application>
  <PresentationFormat>Widescreen</PresentationFormat>
  <Paragraphs>72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NSAC: resolution of open issues  NOKIA</vt:lpstr>
      <vt:lpstr>Configuration of S-NSSAIs subject to NSAC vs subscription data</vt:lpstr>
      <vt:lpstr>EPS Counting support</vt:lpstr>
      <vt:lpstr>Home-based control in roaming</vt:lpstr>
      <vt:lpstr>Coexistence of home control and Service area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NSAC: resolution of open issues</dc:title>
  <dc:creator>Nokia </dc:creator>
  <cp:lastModifiedBy>Nokia </cp:lastModifiedBy>
  <cp:revision>6</cp:revision>
  <dcterms:created xsi:type="dcterms:W3CDTF">2021-10-27T11:16:21Z</dcterms:created>
  <dcterms:modified xsi:type="dcterms:W3CDTF">2021-11-01T16:40:43Z</dcterms:modified>
</cp:coreProperties>
</file>