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8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7BA16DE4-A490-4E8C-B5A3-C60C95BE6B89}"/>
    <pc:docChg chg="custSel modSld">
      <pc:chgData name="Casati, Alessio (Nokia - GB)" userId="6f050b0a-bf61-49f1-93be-076af52cf2e7" providerId="ADAL" clId="{7BA16DE4-A490-4E8C-B5A3-C60C95BE6B89}" dt="2021-11-01T16:40:56.234" v="6" actId="20577"/>
      <pc:docMkLst>
        <pc:docMk/>
      </pc:docMkLst>
      <pc:sldChg chg="modSp mod">
        <pc:chgData name="Casati, Alessio (Nokia - GB)" userId="6f050b0a-bf61-49f1-93be-076af52cf2e7" providerId="ADAL" clId="{7BA16DE4-A490-4E8C-B5A3-C60C95BE6B89}" dt="2021-11-01T16:40:56.234" v="6" actId="20577"/>
        <pc:sldMkLst>
          <pc:docMk/>
          <pc:sldMk cId="2569549672" sldId="256"/>
        </pc:sldMkLst>
        <pc:spChg chg="mod">
          <ac:chgData name="Casati, Alessio (Nokia - GB)" userId="6f050b0a-bf61-49f1-93be-076af52cf2e7" providerId="ADAL" clId="{7BA16DE4-A490-4E8C-B5A3-C60C95BE6B89}" dt="2021-11-01T16:40:56.234" v="6" actId="20577"/>
          <ac:spMkLst>
            <pc:docMk/>
            <pc:sldMk cId="2569549672" sldId="256"/>
            <ac:spMk id="2" creationId="{C657F10E-A1C5-4480-AB16-A6E05E63002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4584C-5AFA-4B18-B09A-49FBC17627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9DE19D-698E-47E8-9166-923CCE11E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760EC4E-F825-4097-B54D-17FD21148603}"/>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6195372B-E96C-440B-AEE2-2E61353500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7DCF45-DB97-4219-93DB-76E285E7D106}"/>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419363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B404-4F0F-42A6-8262-3CBEF13C0A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824732-0B15-4D43-8979-753255A822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806F21-08DC-45F2-8683-D23555BA2558}"/>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48A7868E-D037-488A-A416-DD877B19CE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FEE237-66DB-43A1-8993-20C3EC206832}"/>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467585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C24B48-7711-40CA-93A6-707E2EC1DC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1458CD-17E7-45D3-95F7-007E3A5DF0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98263C-5D6E-4A25-94E8-3F45B60FCECC}"/>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B17FD80D-5E9D-4210-B785-6C36B728F6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838E98-90CA-4BB5-9418-E874675169E9}"/>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229068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B2A9-EF9D-43A8-AF8D-9F3488EB5A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B7FA70-5826-4AC1-B10E-5A19FF75ED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524458-D81C-47F0-BD44-9D6F1D417C00}"/>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B3F74324-A61B-4086-A85B-9D466DB818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F067C7-FB73-4CAC-AA2C-9AB49C1F8ECB}"/>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406180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FF23-2657-4212-B7BB-3355571EF9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8C03A4-C237-4B62-9176-CA4213185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D6FC2E-3108-47A4-8DAE-4A77C2D36A2F}"/>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4F9DE318-6A9D-4D06-91E5-82BE0819DE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1040EA-FB79-4902-A483-238442AC613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59118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EFEF8-AC6B-4790-997F-EEEA603A9F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984188-ACEE-4E7E-B61F-089930184C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E589B04-BDE9-481C-B6E4-3FD107C949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9ECDB7-8A95-4FDE-BDCD-B4CE99FD5B84}"/>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272E0D67-F38F-488A-AC21-5AF57579F8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682C7F-E9A7-488D-B5C6-D9122BCF383F}"/>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62378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485C-D43F-438B-A3C5-038C3BBEFD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8CF937-5882-4C17-A5C4-06ED82C94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B7F1B7-56B6-4203-90A7-A280B5FA95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C44E20-D59A-40DB-9764-888410D295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D063B3-A0E6-47F5-885A-30EC53B227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1A7A77-7B87-4E54-9E89-00AB474D2CA3}"/>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8" name="Footer Placeholder 7">
            <a:extLst>
              <a:ext uri="{FF2B5EF4-FFF2-40B4-BE49-F238E27FC236}">
                <a16:creationId xmlns:a16="http://schemas.microsoft.com/office/drawing/2014/main" id="{5C1A3A9B-37FE-4FA3-811B-F498E0EA191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5FD286-B34E-4BF4-9B10-5DD7CEFE51CE}"/>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82304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5A8FD-110E-4913-A3CA-474A393E3A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100062-77DB-45DB-8AAD-E0B64BFC0864}"/>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4" name="Footer Placeholder 3">
            <a:extLst>
              <a:ext uri="{FF2B5EF4-FFF2-40B4-BE49-F238E27FC236}">
                <a16:creationId xmlns:a16="http://schemas.microsoft.com/office/drawing/2014/main" id="{E97AD8FA-6C40-4074-ABCA-1260FD66F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CDCBE88-5ED2-44BF-BB61-BE832B868971}"/>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33708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1225CF-892E-45D3-B8FB-32A468D27877}"/>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3" name="Footer Placeholder 2">
            <a:extLst>
              <a:ext uri="{FF2B5EF4-FFF2-40B4-BE49-F238E27FC236}">
                <a16:creationId xmlns:a16="http://schemas.microsoft.com/office/drawing/2014/main" id="{C5E93F8D-A4F4-4641-89EC-0AF59629D6F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901AE4-320E-4A21-823E-49BE4F4BAB6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87340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A788-5624-46E4-B96B-12F6FC392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08063F0-CE81-4984-BFFA-B4659EECE0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EA0D62-DCC8-408C-9B5F-1FA91F568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526B8B-74E1-490E-B88D-6014CC05953C}"/>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E72E2D6D-9B7D-4EC3-BCBE-BA6E605321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D26DBC-0F8F-4652-8370-CC1F56618DAD}"/>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3183776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2F02-4087-4960-A7F1-8F24157214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A9F06C-4F53-4A8F-A056-833F390F65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5500E1-1090-4AF0-A0C8-133C65BF2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31E3AE-4B5B-4954-8A60-3574CFF999DA}"/>
              </a:ext>
            </a:extLst>
          </p:cNvPr>
          <p:cNvSpPr>
            <a:spLocks noGrp="1"/>
          </p:cNvSpPr>
          <p:nvPr>
            <p:ph type="dt" sz="half" idx="10"/>
          </p:nvPr>
        </p:nvSpPr>
        <p:spPr/>
        <p:txBody>
          <a:bodyPr/>
          <a:lstStyle/>
          <a:p>
            <a:fld id="{80793230-522C-416E-A2C4-696ED6883EAC}" type="datetimeFigureOut">
              <a:rPr lang="en-GB" smtClean="0"/>
              <a:t>01/11/2021</a:t>
            </a:fld>
            <a:endParaRPr lang="en-GB"/>
          </a:p>
        </p:txBody>
      </p:sp>
      <p:sp>
        <p:nvSpPr>
          <p:cNvPr id="6" name="Footer Placeholder 5">
            <a:extLst>
              <a:ext uri="{FF2B5EF4-FFF2-40B4-BE49-F238E27FC236}">
                <a16:creationId xmlns:a16="http://schemas.microsoft.com/office/drawing/2014/main" id="{D0174CBA-9DA0-4332-94FE-3D357175A6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F9BBF0-1411-4FE4-91CD-921394D02EE6}"/>
              </a:ext>
            </a:extLst>
          </p:cNvPr>
          <p:cNvSpPr>
            <a:spLocks noGrp="1"/>
          </p:cNvSpPr>
          <p:nvPr>
            <p:ph type="sldNum" sz="quarter" idx="12"/>
          </p:nvPr>
        </p:nvSpPr>
        <p:spPr/>
        <p:txBody>
          <a:bodyPr/>
          <a:lstStyle/>
          <a:p>
            <a:fld id="{0241BE3C-3326-4FDB-B172-FB245E612210}" type="slidenum">
              <a:rPr lang="en-GB" smtClean="0"/>
              <a:t>‹#›</a:t>
            </a:fld>
            <a:endParaRPr lang="en-GB"/>
          </a:p>
        </p:txBody>
      </p:sp>
    </p:spTree>
    <p:extLst>
      <p:ext uri="{BB962C8B-B14F-4D97-AF65-F5344CB8AC3E}">
        <p14:creationId xmlns:p14="http://schemas.microsoft.com/office/powerpoint/2010/main" val="126756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F5C479-0086-402C-989E-88476E2207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36833-40BB-422A-A35B-DF381025D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66B0C2-671F-4C6A-B936-BAE6719E70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93230-522C-416E-A2C4-696ED6883EAC}" type="datetimeFigureOut">
              <a:rPr lang="en-GB" smtClean="0"/>
              <a:t>01/11/2021</a:t>
            </a:fld>
            <a:endParaRPr lang="en-GB"/>
          </a:p>
        </p:txBody>
      </p:sp>
      <p:sp>
        <p:nvSpPr>
          <p:cNvPr id="5" name="Footer Placeholder 4">
            <a:extLst>
              <a:ext uri="{FF2B5EF4-FFF2-40B4-BE49-F238E27FC236}">
                <a16:creationId xmlns:a16="http://schemas.microsoft.com/office/drawing/2014/main" id="{FC1744A1-56F2-4F64-8725-432B647E47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1D3BF39-931B-4FE5-B40A-9E9109DEAC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1BE3C-3326-4FDB-B172-FB245E612210}" type="slidenum">
              <a:rPr lang="en-GB" smtClean="0"/>
              <a:t>‹#›</a:t>
            </a:fld>
            <a:endParaRPr lang="en-GB"/>
          </a:p>
        </p:txBody>
      </p:sp>
    </p:spTree>
    <p:extLst>
      <p:ext uri="{BB962C8B-B14F-4D97-AF65-F5344CB8AC3E}">
        <p14:creationId xmlns:p14="http://schemas.microsoft.com/office/powerpoint/2010/main" val="620498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F10E-A1C5-4480-AB16-A6E05E63002E}"/>
              </a:ext>
            </a:extLst>
          </p:cNvPr>
          <p:cNvSpPr>
            <a:spLocks noGrp="1"/>
          </p:cNvSpPr>
          <p:nvPr>
            <p:ph type="ctrTitle"/>
          </p:nvPr>
        </p:nvSpPr>
        <p:spPr/>
        <p:txBody>
          <a:bodyPr>
            <a:normAutofit fontScale="90000"/>
          </a:bodyPr>
          <a:lstStyle/>
          <a:p>
            <a:r>
              <a:rPr lang="en-GB" dirty="0"/>
              <a:t>discussion on providing Configured NSSAI to RAN</a:t>
            </a:r>
            <a:br>
              <a:rPr lang="en-GB" dirty="0"/>
            </a:br>
            <a:r>
              <a:rPr lang="en-GB" dirty="0"/>
              <a:t>NOKIA</a:t>
            </a:r>
          </a:p>
        </p:txBody>
      </p:sp>
    </p:spTree>
    <p:extLst>
      <p:ext uri="{BB962C8B-B14F-4D97-AF65-F5344CB8AC3E}">
        <p14:creationId xmlns:p14="http://schemas.microsoft.com/office/powerpoint/2010/main" val="256954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D8B6-A07E-4F22-B457-98AF51DCBA71}"/>
              </a:ext>
            </a:extLst>
          </p:cNvPr>
          <p:cNvSpPr>
            <a:spLocks noGrp="1"/>
          </p:cNvSpPr>
          <p:nvPr>
            <p:ph type="title"/>
          </p:nvPr>
        </p:nvSpPr>
        <p:spPr/>
        <p:txBody>
          <a:bodyPr/>
          <a:lstStyle/>
          <a:p>
            <a:r>
              <a:rPr lang="en-GB" b="1" dirty="0"/>
              <a:t>How is the RFSP Index sent to RAN with the Allowed NSSAI calculated?</a:t>
            </a:r>
          </a:p>
        </p:txBody>
      </p:sp>
      <p:sp>
        <p:nvSpPr>
          <p:cNvPr id="3" name="Content Placeholder 2">
            <a:extLst>
              <a:ext uri="{FF2B5EF4-FFF2-40B4-BE49-F238E27FC236}">
                <a16:creationId xmlns:a16="http://schemas.microsoft.com/office/drawing/2014/main" id="{FBC5E443-B566-4B99-A652-84C471333D98}"/>
              </a:ext>
            </a:extLst>
          </p:cNvPr>
          <p:cNvSpPr>
            <a:spLocks noGrp="1"/>
          </p:cNvSpPr>
          <p:nvPr>
            <p:ph idx="1"/>
          </p:nvPr>
        </p:nvSpPr>
        <p:spPr/>
        <p:txBody>
          <a:bodyPr>
            <a:normAutofit lnSpcReduction="10000"/>
          </a:bodyPr>
          <a:lstStyle/>
          <a:p>
            <a:r>
              <a:rPr lang="en-GB" dirty="0"/>
              <a:t>Today, the RAN can determine the UE-specific </a:t>
            </a:r>
            <a:r>
              <a:rPr lang="en-GB" dirty="0" err="1"/>
              <a:t>CellReselectionPriorites</a:t>
            </a:r>
            <a:r>
              <a:rPr lang="en-GB" dirty="0"/>
              <a:t> it sends to the UE in the RRC Connection Release message based on the RFSP and the Allowed NSSAI of the UE.</a:t>
            </a:r>
          </a:p>
          <a:p>
            <a:r>
              <a:rPr lang="en-GB" dirty="0"/>
              <a:t>RFSP in use is determined by AMF e.g. by using the PCF Npcf_AMPolicyControl_Create service operation by taking as input the Subscribed RFSP (which the HPLMN UDM sends to the AMF) and the Allowed NSSAI.</a:t>
            </a:r>
          </a:p>
          <a:p>
            <a:pPr marL="0" indent="0">
              <a:buNone/>
            </a:pPr>
            <a:r>
              <a:rPr lang="en-GB" dirty="0"/>
              <a:t>RFSP Index = </a:t>
            </a:r>
            <a:r>
              <a:rPr lang="en-GB" i="1" dirty="0"/>
              <a:t>f</a:t>
            </a:r>
            <a:r>
              <a:rPr lang="en-GB" dirty="0"/>
              <a:t>(RFSP Index</a:t>
            </a:r>
            <a:r>
              <a:rPr lang="en-GB" baseline="-25000" dirty="0"/>
              <a:t> subscribed </a:t>
            </a:r>
            <a:r>
              <a:rPr lang="en-GB" dirty="0"/>
              <a:t>, Allowed NSSAI)</a:t>
            </a:r>
          </a:p>
          <a:p>
            <a:r>
              <a:rPr lang="en-GB" dirty="0"/>
              <a:t>subscribed RFSP Index, the Allowed NSSAI are optional inputs of Npcf_AMPolicyControl_Create service operation which has output as in following slide</a:t>
            </a:r>
          </a:p>
        </p:txBody>
      </p:sp>
    </p:spTree>
    <p:extLst>
      <p:ext uri="{BB962C8B-B14F-4D97-AF65-F5344CB8AC3E}">
        <p14:creationId xmlns:p14="http://schemas.microsoft.com/office/powerpoint/2010/main" val="131163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D8B6-A07E-4F22-B457-98AF51DCBA71}"/>
              </a:ext>
            </a:extLst>
          </p:cNvPr>
          <p:cNvSpPr>
            <a:spLocks noGrp="1"/>
          </p:cNvSpPr>
          <p:nvPr>
            <p:ph type="title"/>
          </p:nvPr>
        </p:nvSpPr>
        <p:spPr>
          <a:xfrm>
            <a:off x="352424" y="42863"/>
            <a:ext cx="10515600" cy="1325563"/>
          </a:xfrm>
        </p:spPr>
        <p:txBody>
          <a:bodyPr/>
          <a:lstStyle/>
          <a:p>
            <a:r>
              <a:rPr lang="en-GB" dirty="0"/>
              <a:t>How is the RFSP Index sent to RAN with the Allowed NSSAI calculated?</a:t>
            </a:r>
          </a:p>
        </p:txBody>
      </p:sp>
      <p:graphicFrame>
        <p:nvGraphicFramePr>
          <p:cNvPr id="9" name="Table 8">
            <a:extLst>
              <a:ext uri="{FF2B5EF4-FFF2-40B4-BE49-F238E27FC236}">
                <a16:creationId xmlns:a16="http://schemas.microsoft.com/office/drawing/2014/main" id="{A55BCAFB-7E34-4E63-AC33-47DE7B2CDDE7}"/>
              </a:ext>
            </a:extLst>
          </p:cNvPr>
          <p:cNvGraphicFramePr>
            <a:graphicFrameLocks noGrp="1"/>
          </p:cNvGraphicFramePr>
          <p:nvPr>
            <p:extLst>
              <p:ext uri="{D42A27DB-BD31-4B8C-83A1-F6EECF244321}">
                <p14:modId xmlns:p14="http://schemas.microsoft.com/office/powerpoint/2010/main" val="3743772736"/>
              </p:ext>
            </p:extLst>
          </p:nvPr>
        </p:nvGraphicFramePr>
        <p:xfrm>
          <a:off x="772161" y="1804829"/>
          <a:ext cx="5104127" cy="4754880"/>
        </p:xfrm>
        <a:graphic>
          <a:graphicData uri="http://schemas.openxmlformats.org/drawingml/2006/table">
            <a:tbl>
              <a:tblPr firstRow="1" firstCol="1" lastRow="1" lastCol="1" bandRow="1" bandCol="1"/>
              <a:tblGrid>
                <a:gridCol w="811635">
                  <a:extLst>
                    <a:ext uri="{9D8B030D-6E8A-4147-A177-3AD203B41FA5}">
                      <a16:colId xmlns:a16="http://schemas.microsoft.com/office/drawing/2014/main" val="2391865755"/>
                    </a:ext>
                  </a:extLst>
                </a:gridCol>
                <a:gridCol w="1538448">
                  <a:extLst>
                    <a:ext uri="{9D8B030D-6E8A-4147-A177-3AD203B41FA5}">
                      <a16:colId xmlns:a16="http://schemas.microsoft.com/office/drawing/2014/main" val="552906624"/>
                    </a:ext>
                  </a:extLst>
                </a:gridCol>
                <a:gridCol w="932505">
                  <a:extLst>
                    <a:ext uri="{9D8B030D-6E8A-4147-A177-3AD203B41FA5}">
                      <a16:colId xmlns:a16="http://schemas.microsoft.com/office/drawing/2014/main" val="1078859538"/>
                    </a:ext>
                  </a:extLst>
                </a:gridCol>
                <a:gridCol w="953180">
                  <a:extLst>
                    <a:ext uri="{9D8B030D-6E8A-4147-A177-3AD203B41FA5}">
                      <a16:colId xmlns:a16="http://schemas.microsoft.com/office/drawing/2014/main" val="2685538308"/>
                    </a:ext>
                  </a:extLst>
                </a:gridCol>
                <a:gridCol w="868359">
                  <a:extLst>
                    <a:ext uri="{9D8B030D-6E8A-4147-A177-3AD203B41FA5}">
                      <a16:colId xmlns:a16="http://schemas.microsoft.com/office/drawing/2014/main" val="2682194779"/>
                    </a:ext>
                  </a:extLst>
                </a:gridCol>
              </a:tblGrid>
              <a:tr h="458036">
                <a:tc>
                  <a:txBody>
                    <a:bodyPr/>
                    <a:lstStyle/>
                    <a:p>
                      <a:pPr algn="ctr"/>
                      <a:r>
                        <a:rPr lang="en-GB" sz="800" b="1" dirty="0">
                          <a:effectLst/>
                          <a:latin typeface="Arial" panose="020B0604020202020204" pitchFamily="34" charset="0"/>
                          <a:ea typeface="Times New Roman" panose="02020603050405020304" pitchFamily="18" charset="0"/>
                          <a:cs typeface="Times New Roman" panose="02020603050405020304" pitchFamily="18" charset="0"/>
                        </a:rPr>
                        <a:t>Information name</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800" b="1">
                          <a:effectLst/>
                          <a:latin typeface="Arial" panose="020B0604020202020204" pitchFamily="34" charset="0"/>
                          <a:ea typeface="Times New Roman" panose="02020603050405020304" pitchFamily="18" charset="0"/>
                          <a:cs typeface="Times New Roman" panose="02020603050405020304" pitchFamily="18" charset="0"/>
                        </a:rPr>
                        <a:t>Description</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800" b="1">
                          <a:effectLst/>
                          <a:latin typeface="Arial" panose="020B0604020202020204" pitchFamily="34" charset="0"/>
                          <a:ea typeface="Times New Roman" panose="02020603050405020304" pitchFamily="18" charset="0"/>
                          <a:cs typeface="Times New Roman" panose="02020603050405020304" pitchFamily="18" charset="0"/>
                        </a:rPr>
                        <a:t>Category</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800" b="1">
                          <a:effectLst/>
                          <a:latin typeface="Arial" panose="020B0604020202020204" pitchFamily="34" charset="0"/>
                          <a:ea typeface="Times New Roman" panose="02020603050405020304" pitchFamily="18" charset="0"/>
                          <a:cs typeface="Times New Roman" panose="02020603050405020304" pitchFamily="18" charset="0"/>
                        </a:rPr>
                        <a:t>PCF permitted to modify in a UE context in the AMF</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800" b="1">
                          <a:effectLst/>
                          <a:latin typeface="Arial" panose="020B0604020202020204" pitchFamily="34" charset="0"/>
                          <a:ea typeface="Times New Roman" panose="02020603050405020304" pitchFamily="18" charset="0"/>
                          <a:cs typeface="Times New Roman" panose="02020603050405020304" pitchFamily="18" charset="0"/>
                        </a:rPr>
                        <a:t>Scope</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826011"/>
                  </a:ext>
                </a:extLst>
              </a:tr>
              <a:tr h="229018">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UE-AMBR</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This defines the UE-AMBR value that applies for a UE</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5)</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23707"/>
                  </a:ext>
                </a:extLst>
              </a:tr>
              <a:tr h="229018">
                <a:tc>
                  <a:txBody>
                    <a:bodyPr/>
                    <a:lstStyle/>
                    <a:p>
                      <a:r>
                        <a:rPr lang="en-GB" sz="800" b="1">
                          <a:effectLst/>
                          <a:latin typeface="Arial" panose="020B0604020202020204" pitchFamily="34" charset="0"/>
                          <a:ea typeface="Times New Roman" panose="02020603050405020304" pitchFamily="18" charset="0"/>
                          <a:cs typeface="Times New Roman" panose="02020603050405020304" pitchFamily="18" charset="0"/>
                        </a:rPr>
                        <a:t>Service Area Restrictions </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i="1">
                          <a:effectLst/>
                          <a:latin typeface="Arial" panose="020B0604020202020204" pitchFamily="34" charset="0"/>
                          <a:ea typeface="Times New Roman" panose="02020603050405020304" pitchFamily="18" charset="0"/>
                          <a:cs typeface="Times New Roman" panose="02020603050405020304" pitchFamily="18" charset="0"/>
                        </a:rPr>
                        <a:t>This part defines the </a:t>
                      </a:r>
                      <a:r>
                        <a:rPr lang="en-US" sz="800" i="1">
                          <a:effectLst/>
                          <a:latin typeface="Arial" panose="020B0604020202020204" pitchFamily="34" charset="0"/>
                          <a:ea typeface="Times New Roman" panose="02020603050405020304" pitchFamily="18" charset="0"/>
                          <a:cs typeface="Times New Roman" panose="02020603050405020304" pitchFamily="18" charset="0"/>
                        </a:rPr>
                        <a:t>service area restrictions</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7384685"/>
                  </a:ext>
                </a:extLst>
              </a:tr>
              <a:tr h="229018">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List of allowed TAIs.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List of allowed TA</a:t>
                      </a:r>
                      <a:r>
                        <a:rPr lang="en-US" sz="800">
                          <a:effectLst/>
                          <a:latin typeface="Arial" panose="020B0604020202020204" pitchFamily="34" charset="0"/>
                          <a:ea typeface="Times New Roman" panose="02020603050405020304" pitchFamily="18" charset="0"/>
                          <a:cs typeface="Times New Roman" panose="02020603050405020304" pitchFamily="18" charset="0"/>
                        </a:rPr>
                        <a:t>I</a:t>
                      </a:r>
                      <a:r>
                        <a:rPr lang="en-GB" sz="800">
                          <a:effectLst/>
                          <a:latin typeface="Arial" panose="020B0604020202020204" pitchFamily="34" charset="0"/>
                          <a:ea typeface="Times New Roman" panose="02020603050405020304" pitchFamily="18" charset="0"/>
                          <a:cs typeface="Times New Roman" panose="02020603050405020304" pitchFamily="18" charset="0"/>
                        </a:rPr>
                        <a:t>s</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3) (NOTE 4)</a:t>
                      </a:r>
                      <a:r>
                        <a:rPr lang="en-US" sz="800">
                          <a:effectLst/>
                          <a:latin typeface="Arial" panose="020B0604020202020204" pitchFamily="34" charset="0"/>
                          <a:ea typeface="Times New Roman" panose="02020603050405020304" pitchFamily="18" charset="0"/>
                          <a:cs typeface="Times New Roman" panose="02020603050405020304" pitchFamily="18" charset="0"/>
                        </a:rPr>
                        <a:t>.</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s-ES_tradnl" sz="800">
                          <a:effectLst/>
                          <a:latin typeface="Arial" panose="020B0604020202020204" pitchFamily="34" charset="0"/>
                          <a:ea typeface="Times New Roman" panose="02020603050405020304" pitchFamily="18" charset="0"/>
                          <a:cs typeface="Times New Roman" panose="02020603050405020304" pitchFamily="18" charset="0"/>
                        </a:rPr>
                        <a:t>(NOTE 1)</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2769427"/>
                  </a:ext>
                </a:extLst>
              </a:tr>
              <a:tr h="229018">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List of non-allowed TAIs.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List of non-allowed TA</a:t>
                      </a:r>
                      <a:r>
                        <a:rPr lang="en-US" sz="800">
                          <a:effectLst/>
                          <a:latin typeface="Arial" panose="020B0604020202020204" pitchFamily="34" charset="0"/>
                          <a:ea typeface="Times New Roman" panose="02020603050405020304" pitchFamily="18" charset="0"/>
                          <a:cs typeface="Times New Roman" panose="02020603050405020304" pitchFamily="18" charset="0"/>
                        </a:rPr>
                        <a:t>I</a:t>
                      </a:r>
                      <a:r>
                        <a:rPr lang="en-GB" sz="800">
                          <a:effectLst/>
                          <a:latin typeface="Arial" panose="020B0604020202020204" pitchFamily="34" charset="0"/>
                          <a:ea typeface="Times New Roman" panose="02020603050405020304" pitchFamily="18" charset="0"/>
                          <a:cs typeface="Times New Roman" panose="02020603050405020304" pitchFamily="18" charset="0"/>
                        </a:rPr>
                        <a:t>s</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 (NOTE 3)</a:t>
                      </a:r>
                      <a:r>
                        <a:rPr lang="en-US" sz="800">
                          <a:effectLst/>
                          <a:latin typeface="Arial" panose="020B0604020202020204" pitchFamily="34" charset="0"/>
                          <a:ea typeface="Times New Roman" panose="02020603050405020304" pitchFamily="18" charset="0"/>
                          <a:cs typeface="Times New Roman" panose="02020603050405020304" pitchFamily="18" charset="0"/>
                        </a:rPr>
                        <a:t>.</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s-ES_tradnl" sz="800">
                          <a:effectLst/>
                          <a:latin typeface="Arial" panose="020B0604020202020204" pitchFamily="34" charset="0"/>
                          <a:ea typeface="Times New Roman" panose="02020603050405020304" pitchFamily="18" charset="0"/>
                          <a:cs typeface="Times New Roman" panose="02020603050405020304" pitchFamily="18" charset="0"/>
                        </a:rPr>
                        <a:t>(NOTE 1)</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0351385"/>
                  </a:ext>
                </a:extLst>
              </a:tr>
              <a:tr h="343527">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Maximum number of allowed TA</a:t>
                      </a:r>
                      <a:r>
                        <a:rPr lang="en-US" sz="800">
                          <a:effectLst/>
                          <a:latin typeface="Arial" panose="020B0604020202020204" pitchFamily="34" charset="0"/>
                          <a:ea typeface="Times New Roman" panose="02020603050405020304" pitchFamily="18" charset="0"/>
                          <a:cs typeface="Times New Roman" panose="02020603050405020304" pitchFamily="18" charset="0"/>
                        </a:rPr>
                        <a:t>I</a:t>
                      </a:r>
                      <a:r>
                        <a:rPr lang="en-GB" sz="800">
                          <a:effectLst/>
                          <a:latin typeface="Arial" panose="020B0604020202020204" pitchFamily="34" charset="0"/>
                          <a:ea typeface="Times New Roman" panose="02020603050405020304" pitchFamily="18" charset="0"/>
                          <a:cs typeface="Times New Roman" panose="02020603050405020304" pitchFamily="18" charset="0"/>
                        </a:rPr>
                        <a:t>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The maximum number of allowed TA</a:t>
                      </a:r>
                      <a:r>
                        <a:rPr lang="en-US" sz="800">
                          <a:effectLst/>
                          <a:latin typeface="Arial" panose="020B0604020202020204" pitchFamily="34" charset="0"/>
                          <a:ea typeface="Times New Roman" panose="02020603050405020304" pitchFamily="18" charset="0"/>
                          <a:cs typeface="Times New Roman" panose="02020603050405020304" pitchFamily="18" charset="0"/>
                        </a:rPr>
                        <a:t>I</a:t>
                      </a:r>
                      <a:r>
                        <a:rPr lang="en-GB" sz="800">
                          <a:effectLst/>
                          <a:latin typeface="Arial" panose="020B0604020202020204" pitchFamily="34" charset="0"/>
                          <a:ea typeface="Times New Roman" panose="02020603050405020304" pitchFamily="18" charset="0"/>
                          <a:cs typeface="Times New Roman" panose="02020603050405020304" pitchFamily="18" charset="0"/>
                        </a:rPr>
                        <a:t>s.</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4)</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s-ES_tradnl" sz="800">
                          <a:effectLst/>
                          <a:latin typeface="Arial" panose="020B0604020202020204" pitchFamily="34" charset="0"/>
                          <a:ea typeface="Times New Roman" panose="02020603050405020304" pitchFamily="18" charset="0"/>
                          <a:cs typeface="Times New Roman" panose="02020603050405020304" pitchFamily="18" charset="0"/>
                        </a:rPr>
                        <a:t>(NOTE 1)</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0308077"/>
                  </a:ext>
                </a:extLst>
              </a:tr>
              <a:tr h="114509">
                <a:tc>
                  <a:txBody>
                    <a:bodyPr/>
                    <a:lstStyle/>
                    <a:p>
                      <a:r>
                        <a:rPr lang="en-GB" sz="800" b="1">
                          <a:effectLst/>
                          <a:latin typeface="Arial" panose="020B0604020202020204" pitchFamily="34" charset="0"/>
                          <a:ea typeface="Times New Roman" panose="02020603050405020304" pitchFamily="18" charset="0"/>
                          <a:cs typeface="Times New Roman" panose="02020603050405020304" pitchFamily="18" charset="0"/>
                        </a:rPr>
                        <a:t>RFSP Index</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i="1">
                          <a:effectLst/>
                          <a:latin typeface="Arial" panose="020B0604020202020204" pitchFamily="34" charset="0"/>
                          <a:ea typeface="Times New Roman" panose="02020603050405020304" pitchFamily="18" charset="0"/>
                          <a:cs typeface="Times New Roman" panose="02020603050405020304" pitchFamily="18" charset="0"/>
                        </a:rPr>
                        <a:t>This part defines the RFSP index</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65039984"/>
                  </a:ext>
                </a:extLst>
              </a:tr>
              <a:tr h="229018">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RFSP Index</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dirty="0">
                          <a:effectLst/>
                          <a:latin typeface="Arial" panose="020B0604020202020204" pitchFamily="34" charset="0"/>
                          <a:ea typeface="Times New Roman" panose="02020603050405020304" pitchFamily="18" charset="0"/>
                          <a:cs typeface="Times New Roman" panose="02020603050405020304" pitchFamily="18" charset="0"/>
                        </a:rPr>
                        <a:t>Defines the RFSP Index that applies for a UE</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s-ES_tradnl" sz="800">
                          <a:effectLst/>
                          <a:latin typeface="Arial" panose="020B0604020202020204" pitchFamily="34" charset="0"/>
                          <a:ea typeface="Times New Roman" panose="02020603050405020304" pitchFamily="18" charset="0"/>
                          <a:cs typeface="Times New Roman" panose="02020603050405020304" pitchFamily="18" charset="0"/>
                        </a:rPr>
                        <a:t>(NOTE 2)</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dirty="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r>
                        <a:rPr lang="en-GB" sz="800" dirty="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20961881"/>
                  </a:ext>
                </a:extLst>
              </a:tr>
              <a:tr h="343527">
                <a:tc>
                  <a:txBody>
                    <a:bodyPr/>
                    <a:lstStyle/>
                    <a:p>
                      <a:r>
                        <a:rPr lang="en-GB" sz="800" b="1">
                          <a:effectLst/>
                          <a:latin typeface="Arial" panose="020B0604020202020204" pitchFamily="34" charset="0"/>
                          <a:ea typeface="Times New Roman" panose="02020603050405020304" pitchFamily="18" charset="0"/>
                          <a:cs typeface="Times New Roman" panose="02020603050405020304" pitchFamily="18" charset="0"/>
                        </a:rPr>
                        <a:t>SMF selection management</a:t>
                      </a:r>
                      <a:endParaRPr lang="en-GB" sz="800">
                        <a:effectLst/>
                        <a:latin typeface="Arial" panose="020B0604020202020204" pitchFamily="34" charset="0"/>
                        <a:ea typeface="Times New Roman" panose="02020603050405020304" pitchFamily="18" charset="0"/>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This part defines the SMF selection management instructions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 </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544225"/>
                  </a:ext>
                </a:extLst>
              </a:tr>
              <a:tr h="458036">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DNN replacement of unsupported DNNs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dirty="0">
                          <a:effectLst/>
                          <a:latin typeface="Arial" panose="020B0604020202020204" pitchFamily="34" charset="0"/>
                          <a:ea typeface="Times New Roman" panose="02020603050405020304" pitchFamily="18" charset="0"/>
                          <a:cs typeface="Times New Roman" panose="02020603050405020304" pitchFamily="18" charset="0"/>
                        </a:rPr>
                        <a:t>Defines if a UE requested unsupported DNN is requested for replacement by PCF</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6)</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82599"/>
                  </a:ext>
                </a:extLst>
              </a:tr>
              <a:tr h="343527">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List of S-NSSAIs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Defines the list of S-NSSAIs containing DNN candidates for replacement by PCF</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6)</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7)</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383627"/>
                  </a:ext>
                </a:extLst>
              </a:tr>
              <a:tr h="343527">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Per S-NSSAI: List of DNNs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Defines UE requested DNN candidates for replacement by PCF</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Conditional</a:t>
                      </a:r>
                    </a:p>
                    <a:p>
                      <a:r>
                        <a:rPr lang="en-GB" sz="800">
                          <a:effectLst/>
                          <a:latin typeface="Arial" panose="020B0604020202020204" pitchFamily="34" charset="0"/>
                          <a:ea typeface="Times New Roman" panose="02020603050405020304" pitchFamily="18" charset="0"/>
                          <a:cs typeface="Times New Roman" panose="02020603050405020304" pitchFamily="18" charset="0"/>
                        </a:rPr>
                        <a:t>(NOTE 6)</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Yes</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800">
                          <a:effectLst/>
                          <a:latin typeface="Arial" panose="020B0604020202020204" pitchFamily="34" charset="0"/>
                          <a:ea typeface="Times New Roman" panose="02020603050405020304" pitchFamily="18" charset="0"/>
                          <a:cs typeface="Times New Roman" panose="02020603050405020304" pitchFamily="18" charset="0"/>
                        </a:rPr>
                        <a:t>UE context</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09163"/>
                  </a:ext>
                </a:extLst>
              </a:tr>
              <a:tr h="801562">
                <a:tc gridSpan="5">
                  <a:txBody>
                    <a:bodyPr/>
                    <a:lstStyle/>
                    <a:p>
                      <a:pPr marL="540385" indent="-540385"/>
                      <a:r>
                        <a:rPr lang="en-US" sz="800" dirty="0">
                          <a:effectLst/>
                          <a:latin typeface="Arial" panose="020B0604020202020204" pitchFamily="34" charset="0"/>
                          <a:ea typeface="Times New Roman" panose="02020603050405020304" pitchFamily="18" charset="0"/>
                          <a:cs typeface="Times New Roman" panose="02020603050405020304" pitchFamily="18" charset="0"/>
                        </a:rPr>
                        <a:t>NOTE 1:	If service area restrictions is enabled.</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p>
                      <a:pPr marL="540385" indent="-540385"/>
                      <a:r>
                        <a:rPr lang="en-US" sz="800" dirty="0">
                          <a:effectLst/>
                          <a:latin typeface="Arial" panose="020B0604020202020204" pitchFamily="34" charset="0"/>
                          <a:ea typeface="Times New Roman" panose="02020603050405020304" pitchFamily="18" charset="0"/>
                          <a:cs typeface="Times New Roman" panose="02020603050405020304" pitchFamily="18" charset="0"/>
                        </a:rPr>
                        <a:t>NOTE 2:	If RFSP index is enabled.</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p>
                      <a:pPr marL="540385" indent="-540385"/>
                      <a:r>
                        <a:rPr lang="en-GB" sz="800" dirty="0">
                          <a:effectLst/>
                          <a:latin typeface="Arial" panose="020B0604020202020204" pitchFamily="34" charset="0"/>
                          <a:ea typeface="Times New Roman" panose="02020603050405020304" pitchFamily="18" charset="0"/>
                          <a:cs typeface="Times New Roman" panose="02020603050405020304" pitchFamily="18" charset="0"/>
                        </a:rPr>
                        <a:t>NOTE 3:	Either the list of allowed TAIs or the list of non-allowed TAIs are provided by the PCF.</a:t>
                      </a:r>
                    </a:p>
                    <a:p>
                      <a:pPr marL="540385" indent="-540385"/>
                      <a:r>
                        <a:rPr lang="en-GB" sz="800" dirty="0">
                          <a:effectLst/>
                          <a:latin typeface="Arial" panose="020B0604020202020204" pitchFamily="34" charset="0"/>
                          <a:ea typeface="Times New Roman" panose="02020603050405020304" pitchFamily="18" charset="0"/>
                          <a:cs typeface="Times New Roman" panose="02020603050405020304" pitchFamily="18" charset="0"/>
                        </a:rPr>
                        <a:t>NOTE 4:	Both the maximum number of allowed TAIs and the list of allowed TAIs may be sent by PCF.</a:t>
                      </a:r>
                    </a:p>
                    <a:p>
                      <a:pPr marL="540385" indent="-540385"/>
                      <a:r>
                        <a:rPr lang="en-GB" sz="800" dirty="0">
                          <a:effectLst/>
                          <a:latin typeface="Arial" panose="020B0604020202020204" pitchFamily="34" charset="0"/>
                          <a:ea typeface="Times New Roman" panose="02020603050405020304" pitchFamily="18" charset="0"/>
                          <a:cs typeface="Times New Roman" panose="02020603050405020304" pitchFamily="18" charset="0"/>
                        </a:rPr>
                        <a:t>NOTE 5:	If UE-AMBR is enabled. </a:t>
                      </a:r>
                    </a:p>
                    <a:p>
                      <a:pPr marL="540385" indent="-540385"/>
                      <a:r>
                        <a:rPr lang="en-GB" sz="800" dirty="0">
                          <a:effectLst/>
                          <a:latin typeface="Arial" panose="020B0604020202020204" pitchFamily="34" charset="0"/>
                          <a:ea typeface="Times New Roman" panose="02020603050405020304" pitchFamily="18" charset="0"/>
                          <a:cs typeface="Times New Roman" panose="02020603050405020304" pitchFamily="18" charset="0"/>
                        </a:rPr>
                        <a:t>NOTE 6:	If SMF selection management by PCF is enabled.</a:t>
                      </a:r>
                    </a:p>
                    <a:p>
                      <a:pPr marL="540385" indent="-540385"/>
                      <a:r>
                        <a:rPr lang="en-GB" sz="800" dirty="0">
                          <a:effectLst/>
                          <a:latin typeface="Arial" panose="020B0604020202020204" pitchFamily="34" charset="0"/>
                          <a:ea typeface="Times New Roman" panose="02020603050405020304" pitchFamily="18" charset="0"/>
                          <a:cs typeface="Times New Roman" panose="02020603050405020304" pitchFamily="18" charset="0"/>
                        </a:rPr>
                        <a:t>NOTE 7:	The List of S-NSSAIs contains S-NSSAIs, valid in the serving network, of the Allowed NSSAI.</a:t>
                      </a: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66744808"/>
                  </a:ext>
                </a:extLst>
              </a:tr>
            </a:tbl>
          </a:graphicData>
        </a:graphic>
      </p:graphicFrame>
      <p:sp>
        <p:nvSpPr>
          <p:cNvPr id="11" name="TextBox 10">
            <a:extLst>
              <a:ext uri="{FF2B5EF4-FFF2-40B4-BE49-F238E27FC236}">
                <a16:creationId xmlns:a16="http://schemas.microsoft.com/office/drawing/2014/main" id="{E7093CA2-04B4-4099-94B5-00BED58FA4AB}"/>
              </a:ext>
            </a:extLst>
          </p:cNvPr>
          <p:cNvSpPr txBox="1"/>
          <p:nvPr/>
        </p:nvSpPr>
        <p:spPr>
          <a:xfrm>
            <a:off x="133350" y="1368426"/>
            <a:ext cx="6572250" cy="307777"/>
          </a:xfrm>
          <a:prstGeom prst="rect">
            <a:avLst/>
          </a:prstGeom>
          <a:noFill/>
        </p:spPr>
        <p:txBody>
          <a:bodyPr wrap="square">
            <a:spAutoFit/>
          </a:bodyPr>
          <a:lstStyle/>
          <a:p>
            <a:pPr algn="ctr">
              <a:spcBef>
                <a:spcPts val="300"/>
              </a:spcBef>
              <a:spcAft>
                <a:spcPts val="900"/>
              </a:spcAft>
            </a:pPr>
            <a:r>
              <a:rPr lang="en-GB" sz="1400" b="1" dirty="0">
                <a:effectLst/>
                <a:latin typeface="Arial" panose="020B0604020202020204" pitchFamily="34" charset="0"/>
                <a:ea typeface="DengXian" panose="02010600030101010101" pitchFamily="2" charset="-122"/>
                <a:cs typeface="Times New Roman" panose="02020603050405020304" pitchFamily="18" charset="0"/>
              </a:rPr>
              <a:t>23.503 Table 6.5-1: </a:t>
            </a:r>
            <a:r>
              <a:rPr lang="en-GB" sz="1400" b="1" dirty="0">
                <a:effectLst/>
                <a:latin typeface="Arial" panose="020B0604020202020204" pitchFamily="34" charset="0"/>
                <a:ea typeface="Times New Roman" panose="02020603050405020304" pitchFamily="18" charset="0"/>
                <a:cs typeface="Times New Roman" panose="02020603050405020304" pitchFamily="18" charset="0"/>
              </a:rPr>
              <a:t>Access and mobility related policy control information</a:t>
            </a:r>
          </a:p>
        </p:txBody>
      </p:sp>
      <p:sp>
        <p:nvSpPr>
          <p:cNvPr id="13" name="TextBox 12">
            <a:extLst>
              <a:ext uri="{FF2B5EF4-FFF2-40B4-BE49-F238E27FC236}">
                <a16:creationId xmlns:a16="http://schemas.microsoft.com/office/drawing/2014/main" id="{56C32B32-2848-464F-A744-D33161BEE9F2}"/>
              </a:ext>
            </a:extLst>
          </p:cNvPr>
          <p:cNvSpPr txBox="1"/>
          <p:nvPr/>
        </p:nvSpPr>
        <p:spPr>
          <a:xfrm>
            <a:off x="6096000" y="3258235"/>
            <a:ext cx="6096000" cy="2862322"/>
          </a:xfrm>
          <a:prstGeom prst="rect">
            <a:avLst/>
          </a:prstGeom>
          <a:noFill/>
        </p:spPr>
        <p:txBody>
          <a:bodyPr wrap="square">
            <a:spAutoFit/>
          </a:bodyPr>
          <a:lstStyle/>
          <a:p>
            <a:r>
              <a:rPr lang="en-GB" dirty="0"/>
              <a:t>The RFSP Index defines the RFSP Index for radio resource management functionality.</a:t>
            </a:r>
          </a:p>
          <a:p>
            <a:endParaRPr lang="en-GB" dirty="0"/>
          </a:p>
          <a:p>
            <a:r>
              <a:rPr lang="en-GB" dirty="0"/>
              <a:t>This index points to connected and idle mode policies in the RAN.</a:t>
            </a:r>
          </a:p>
          <a:p>
            <a:endParaRPr lang="en-GB" dirty="0"/>
          </a:p>
          <a:p>
            <a:r>
              <a:rPr lang="en-GB" dirty="0"/>
              <a:t>However this is based on Allowed NSSAI + Subscribed RFSP and in general cannot be also consider, for Idle mode camping policies, the set of slices the UE could potentially use (the Configured S-NSSAIs).</a:t>
            </a:r>
          </a:p>
        </p:txBody>
      </p:sp>
    </p:spTree>
    <p:extLst>
      <p:ext uri="{BB962C8B-B14F-4D97-AF65-F5344CB8AC3E}">
        <p14:creationId xmlns:p14="http://schemas.microsoft.com/office/powerpoint/2010/main" val="25491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D8B6-A07E-4F22-B457-98AF51DCBA71}"/>
              </a:ext>
            </a:extLst>
          </p:cNvPr>
          <p:cNvSpPr>
            <a:spLocks noGrp="1"/>
          </p:cNvSpPr>
          <p:nvPr>
            <p:ph type="title"/>
          </p:nvPr>
        </p:nvSpPr>
        <p:spPr/>
        <p:txBody>
          <a:bodyPr/>
          <a:lstStyle/>
          <a:p>
            <a:r>
              <a:rPr lang="en-GB" dirty="0"/>
              <a:t>Why is the current RFSP Index sent to RAN not sufficient?</a:t>
            </a:r>
          </a:p>
        </p:txBody>
      </p:sp>
      <p:sp>
        <p:nvSpPr>
          <p:cNvPr id="3" name="Content Placeholder 2">
            <a:extLst>
              <a:ext uri="{FF2B5EF4-FFF2-40B4-BE49-F238E27FC236}">
                <a16:creationId xmlns:a16="http://schemas.microsoft.com/office/drawing/2014/main" id="{FBC5E443-B566-4B99-A652-84C471333D98}"/>
              </a:ext>
            </a:extLst>
          </p:cNvPr>
          <p:cNvSpPr>
            <a:spLocks noGrp="1"/>
          </p:cNvSpPr>
          <p:nvPr>
            <p:ph idx="1"/>
          </p:nvPr>
        </p:nvSpPr>
        <p:spPr>
          <a:xfrm>
            <a:off x="838200" y="1690688"/>
            <a:ext cx="10515600" cy="4351338"/>
          </a:xfrm>
        </p:spPr>
        <p:txBody>
          <a:bodyPr>
            <a:normAutofit fontScale="55000" lnSpcReduction="20000"/>
          </a:bodyPr>
          <a:lstStyle/>
          <a:p>
            <a:pPr marL="0" indent="0">
              <a:buNone/>
            </a:pPr>
            <a:r>
              <a:rPr lang="en-GB" dirty="0"/>
              <a:t>The RAN can decide UE-specific Idle mode camping policies based on the pair (Allowed NSSAI, RFSP Index)</a:t>
            </a:r>
          </a:p>
          <a:p>
            <a:pPr marL="0" indent="0">
              <a:buNone/>
            </a:pPr>
            <a:r>
              <a:rPr lang="en-GB" dirty="0"/>
              <a:t>However, RFSP Index = </a:t>
            </a:r>
            <a:r>
              <a:rPr lang="en-GB" i="1" dirty="0"/>
              <a:t>f</a:t>
            </a:r>
            <a:r>
              <a:rPr lang="en-GB" dirty="0"/>
              <a:t>(RFSP Index</a:t>
            </a:r>
            <a:r>
              <a:rPr lang="en-GB" baseline="-25000" dirty="0"/>
              <a:t> subscribed </a:t>
            </a:r>
            <a:r>
              <a:rPr lang="en-GB" dirty="0"/>
              <a:t>, Allowed NSSAI)</a:t>
            </a:r>
          </a:p>
          <a:p>
            <a:pPr marL="0" indent="0">
              <a:buNone/>
            </a:pPr>
            <a:r>
              <a:rPr lang="en-GB" dirty="0"/>
              <a:t>So, the RFSP-Index is conditioned to optimally serve the Allowed NSSAI based on the above. The RAN has no information on what slices the UE could potentially use (the Configured NSSAI) nor an RFSP Index based on the Configured NSSAI.</a:t>
            </a:r>
          </a:p>
          <a:p>
            <a:pPr marL="0" indent="0">
              <a:buNone/>
            </a:pPr>
            <a:r>
              <a:rPr lang="en-GB" dirty="0"/>
              <a:t>For us, the RAN should be optionally able to receive information to provide the UE with  Camping policies that can also take into account the slices the UE can potentially use.</a:t>
            </a:r>
          </a:p>
          <a:p>
            <a:pPr marL="0" indent="0">
              <a:buNone/>
            </a:pPr>
            <a:r>
              <a:rPr lang="en-GB" dirty="0"/>
              <a:t>The RFSP Index as defined today cannot convey the same benefit as otherwise we should have that the RFSP Index is related to the Configured NSSAI and not the Allowed NSSAI. </a:t>
            </a:r>
          </a:p>
          <a:p>
            <a:pPr lvl="1"/>
            <a:r>
              <a:rPr lang="en-GB" dirty="0"/>
              <a:t>That would mean that, irrespective of the Allowed NSSAI provided to the PCF, the PCF outputs the same RFSP Index that is related to the configured NSSAI, which also means that the Allowed NSSAI is not a meaningful parameter to be sent to the PCF to derive the RFSP Index.</a:t>
            </a:r>
          </a:p>
          <a:p>
            <a:pPr marL="0" indent="0">
              <a:buNone/>
            </a:pPr>
            <a:r>
              <a:rPr lang="en-GB" dirty="0"/>
              <a:t>If however for some values of Allowed NSSAI a different RFSP Index exists and in particular for some value of the Allowed NSSAI we have </a:t>
            </a:r>
          </a:p>
          <a:p>
            <a:pPr marL="914400" lvl="2" indent="0" algn="ctr">
              <a:buNone/>
            </a:pPr>
            <a:r>
              <a:rPr lang="en-GB" i="1" dirty="0"/>
              <a:t>f</a:t>
            </a:r>
            <a:r>
              <a:rPr lang="en-GB" dirty="0"/>
              <a:t>(RFSP Index </a:t>
            </a:r>
            <a:r>
              <a:rPr lang="en-GB" baseline="-25000" dirty="0"/>
              <a:t>subscribed</a:t>
            </a:r>
            <a:r>
              <a:rPr lang="en-GB" dirty="0"/>
              <a:t> , Allowed NSSAI) != </a:t>
            </a:r>
            <a:r>
              <a:rPr lang="en-GB" i="1" dirty="0"/>
              <a:t>f</a:t>
            </a:r>
            <a:r>
              <a:rPr lang="en-GB" dirty="0"/>
              <a:t>(RFSP Index</a:t>
            </a:r>
            <a:r>
              <a:rPr lang="en-GB" baseline="-25000" dirty="0"/>
              <a:t> subscribed </a:t>
            </a:r>
            <a:r>
              <a:rPr lang="en-GB" dirty="0"/>
              <a:t>, Configured NSSAI) </a:t>
            </a:r>
          </a:p>
          <a:p>
            <a:pPr marL="0" indent="0">
              <a:buNone/>
            </a:pPr>
            <a:r>
              <a:rPr lang="en-GB" dirty="0"/>
              <a:t>then there is benefit for the RAN to consider the additional information as the RAN may decide it is better to let the UE camp on the bands of the Configured NSSAI than a more specific band for the Allowed NSSAI only (taking into account many factors including RAN status, cells neighbouring with the current cell, and other policies the RAN implements which cannot be exported to the CN).</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a:p>
            <a:endParaRPr lang="en-GB" dirty="0"/>
          </a:p>
        </p:txBody>
      </p:sp>
      <p:sp>
        <p:nvSpPr>
          <p:cNvPr id="4" name="Rectangle 3">
            <a:extLst>
              <a:ext uri="{FF2B5EF4-FFF2-40B4-BE49-F238E27FC236}">
                <a16:creationId xmlns:a16="http://schemas.microsoft.com/office/drawing/2014/main" id="{4DF25C69-8B9C-445F-9E88-577ADE6268B5}"/>
              </a:ext>
            </a:extLst>
          </p:cNvPr>
          <p:cNvSpPr/>
          <p:nvPr/>
        </p:nvSpPr>
        <p:spPr>
          <a:xfrm>
            <a:off x="419100" y="5332411"/>
            <a:ext cx="11496675" cy="1325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It has to be decided whether the RFSP Index and camping policies are the same whichever the Allowed NSSAI, for a Given Configured NSSAI for a UE (in which case the Allowed NSSAI has no value as input to the PCF for RFSP Index decision), or whether RFSP Index and camping policies can be different for the Allowed NSSAI and Configured NSSAI for a UE. If they can be different, it is proposed it is beneficial to provide the Configured NSSAI and related RFSP index to the RAN as ADDITIONAL information for RRM</a:t>
            </a:r>
          </a:p>
        </p:txBody>
      </p:sp>
    </p:spTree>
    <p:extLst>
      <p:ext uri="{BB962C8B-B14F-4D97-AF65-F5344CB8AC3E}">
        <p14:creationId xmlns:p14="http://schemas.microsoft.com/office/powerpoint/2010/main" val="357707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D8B6-A07E-4F22-B457-98AF51DCBA71}"/>
              </a:ext>
            </a:extLst>
          </p:cNvPr>
          <p:cNvSpPr>
            <a:spLocks noGrp="1"/>
          </p:cNvSpPr>
          <p:nvPr>
            <p:ph type="title"/>
          </p:nvPr>
        </p:nvSpPr>
        <p:spPr/>
        <p:txBody>
          <a:bodyPr>
            <a:normAutofit fontScale="90000"/>
          </a:bodyPr>
          <a:lstStyle/>
          <a:p>
            <a:r>
              <a:rPr lang="en-GB" dirty="0"/>
              <a:t>Why is it beneficial to send configured NSSAI also for UE impacting solutions RAN2 is discussing?</a:t>
            </a:r>
          </a:p>
        </p:txBody>
      </p:sp>
      <p:sp>
        <p:nvSpPr>
          <p:cNvPr id="3" name="Content Placeholder 2">
            <a:extLst>
              <a:ext uri="{FF2B5EF4-FFF2-40B4-BE49-F238E27FC236}">
                <a16:creationId xmlns:a16="http://schemas.microsoft.com/office/drawing/2014/main" id="{FBC5E443-B566-4B99-A652-84C471333D98}"/>
              </a:ext>
            </a:extLst>
          </p:cNvPr>
          <p:cNvSpPr>
            <a:spLocks noGrp="1"/>
          </p:cNvSpPr>
          <p:nvPr>
            <p:ph idx="1"/>
          </p:nvPr>
        </p:nvSpPr>
        <p:spPr>
          <a:xfrm>
            <a:off x="838200" y="1690688"/>
            <a:ext cx="10515600" cy="4351338"/>
          </a:xfrm>
        </p:spPr>
        <p:txBody>
          <a:bodyPr>
            <a:normAutofit/>
          </a:bodyPr>
          <a:lstStyle/>
          <a:p>
            <a:r>
              <a:rPr lang="en-GB" dirty="0"/>
              <a:t>The RAN can provide the UE with slice specific Camping policies/priorities in RRC connection release.</a:t>
            </a:r>
          </a:p>
          <a:p>
            <a:r>
              <a:rPr lang="en-GB" dirty="0"/>
              <a:t>By knowing the Configured NSSAI, the RAN can provide all the information the UE needs to perform any reselection within the bands set valid for Configured Slices </a:t>
            </a:r>
          </a:p>
          <a:p>
            <a:pPr lvl="1"/>
            <a:r>
              <a:rPr lang="en-GB" dirty="0"/>
              <a:t>there is no use to provide the UE with all the information on all bands available, and it too is restrictive to just provide the Allowed NSSAI bands as then the UE would not be able to camp on the bands of Intended slices and so the result is that we have like for pre-Rel-17 UEs the same need to use Target NSSAI (so what is the benefit of impacting the UE?)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a:p>
            <a:endParaRPr lang="en-GB" dirty="0"/>
          </a:p>
        </p:txBody>
      </p:sp>
      <p:sp>
        <p:nvSpPr>
          <p:cNvPr id="4" name="Rectangle 3">
            <a:extLst>
              <a:ext uri="{FF2B5EF4-FFF2-40B4-BE49-F238E27FC236}">
                <a16:creationId xmlns:a16="http://schemas.microsoft.com/office/drawing/2014/main" id="{4DF25C69-8B9C-445F-9E88-577ADE6268B5}"/>
              </a:ext>
            </a:extLst>
          </p:cNvPr>
          <p:cNvSpPr/>
          <p:nvPr/>
        </p:nvSpPr>
        <p:spPr>
          <a:xfrm>
            <a:off x="419100" y="5972175"/>
            <a:ext cx="11496675" cy="685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It is beneficial to provide the Configured NSSAI and its related RFSP Index to the RAN also for rel-17 UE impacting solutions</a:t>
            </a:r>
          </a:p>
        </p:txBody>
      </p:sp>
    </p:spTree>
    <p:extLst>
      <p:ext uri="{BB962C8B-B14F-4D97-AF65-F5344CB8AC3E}">
        <p14:creationId xmlns:p14="http://schemas.microsoft.com/office/powerpoint/2010/main" val="430453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1169</Words>
  <Application>Microsoft Office PowerPoint</Application>
  <PresentationFormat>Widescreen</PresentationFormat>
  <Paragraphs>122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discussion on providing Configured NSSAI to RAN NOKIA</vt:lpstr>
      <vt:lpstr>How is the RFSP Index sent to RAN with the Allowed NSSAI calculated?</vt:lpstr>
      <vt:lpstr>How is the RFSP Index sent to RAN with the Allowed NSSAI calculated?</vt:lpstr>
      <vt:lpstr>Why is the current RFSP Index sent to RAN not sufficient?</vt:lpstr>
      <vt:lpstr>Why is it beneficial to send configured NSSAI also for UE impacting solutions RAN2 is discussing?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NSAC: resolution of open issues</dc:title>
  <dc:creator>Nokia </dc:creator>
  <cp:lastModifiedBy>Nokia </cp:lastModifiedBy>
  <cp:revision>15</cp:revision>
  <dcterms:created xsi:type="dcterms:W3CDTF">2021-10-27T11:16:21Z</dcterms:created>
  <dcterms:modified xsi:type="dcterms:W3CDTF">2021-11-01T16:41:23Z</dcterms:modified>
</cp:coreProperties>
</file>