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067" r:id="rId1"/>
  </p:sldMasterIdLst>
  <p:notesMasterIdLst>
    <p:notesMasterId r:id="rId16"/>
  </p:notesMasterIdLst>
  <p:handoutMasterIdLst>
    <p:handoutMasterId r:id="rId17"/>
  </p:handoutMasterIdLst>
  <p:sldIdLst>
    <p:sldId id="1526" r:id="rId2"/>
    <p:sldId id="2001" r:id="rId3"/>
    <p:sldId id="2061" r:id="rId4"/>
    <p:sldId id="2071" r:id="rId5"/>
    <p:sldId id="2070" r:id="rId6"/>
    <p:sldId id="2066" r:id="rId7"/>
    <p:sldId id="2062" r:id="rId8"/>
    <p:sldId id="2069" r:id="rId9"/>
    <p:sldId id="2067" r:id="rId10"/>
    <p:sldId id="2016" r:id="rId11"/>
    <p:sldId id="2065" r:id="rId12"/>
    <p:sldId id="2058" r:id="rId13"/>
    <p:sldId id="2060" r:id="rId14"/>
    <p:sldId id="2050" r:id="rId15"/>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469F"/>
    <a:srgbClr val="00CC00"/>
    <a:srgbClr val="E76965"/>
    <a:srgbClr val="1B59A9"/>
    <a:srgbClr val="DC4B41"/>
    <a:srgbClr val="DB4A41"/>
    <a:srgbClr val="DF3E38"/>
    <a:srgbClr val="FA716D"/>
    <a:srgbClr val="93AE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27" autoAdjust="0"/>
    <p:restoredTop sz="92913" autoAdjust="0"/>
  </p:normalViewPr>
  <p:slideViewPr>
    <p:cSldViewPr>
      <p:cViewPr varScale="1">
        <p:scale>
          <a:sx n="112" d="100"/>
          <a:sy n="112" d="100"/>
        </p:scale>
        <p:origin x="270" y="120"/>
      </p:cViewPr>
      <p:guideLst>
        <p:guide orient="horz" pos="2160"/>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2021/10/11</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2021/10/11</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1</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99992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750194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3505835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A4E6DC38-1315-47C6-99C5-D9FBF8A378C3}" type="slidenum">
              <a:rPr lang="zh-CN" altLang="en-US" smtClean="0"/>
              <a:pPr>
                <a:defRPr/>
              </a:pPr>
              <a:t>14</a:t>
            </a:fld>
            <a:endParaRPr lang="zh-CN" altLang="en-US"/>
          </a:p>
        </p:txBody>
      </p:sp>
    </p:spTree>
    <p:extLst>
      <p:ext uri="{BB962C8B-B14F-4D97-AF65-F5344CB8AC3E}">
        <p14:creationId xmlns:p14="http://schemas.microsoft.com/office/powerpoint/2010/main" val="2827888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86775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86775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852365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183122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636958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4942659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78215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1552939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矩形 1"/>
          <p:cNvSpPr/>
          <p:nvPr userDrawn="1"/>
        </p:nvSpPr>
        <p:spPr bwMode="auto">
          <a:xfrm>
            <a:off x="0" y="0"/>
            <a:ext cx="9144000" cy="5143500"/>
          </a:xfrm>
          <a:prstGeom prst="rect">
            <a:avLst/>
          </a:prstGeom>
          <a:solidFill>
            <a:schemeClr val="bg1"/>
          </a:solidFill>
          <a:ln w="1270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zh-CN" altLang="en-US" sz="1400" b="0" i="0" u="none" strike="noStrike" cap="none" normalizeH="0" baseline="0">
              <a:ln>
                <a:noFill/>
              </a:ln>
              <a:solidFill>
                <a:schemeClr val="tx1"/>
              </a:solidFill>
              <a:effectLst/>
              <a:latin typeface="Arial" charset="0"/>
            </a:endParaRPr>
          </a:p>
        </p:txBody>
      </p:sp>
      <p:sp>
        <p:nvSpPr>
          <p:cNvPr id="3" name="矩形 2"/>
          <p:cNvSpPr/>
          <p:nvPr userDrawn="1"/>
        </p:nvSpPr>
        <p:spPr bwMode="auto">
          <a:xfrm>
            <a:off x="0" y="0"/>
            <a:ext cx="9144000" cy="838200"/>
          </a:xfrm>
          <a:prstGeom prst="rect">
            <a:avLst/>
          </a:prstGeom>
          <a:solidFill>
            <a:srgbClr val="0070C0"/>
          </a:solidFill>
          <a:ln w="9525" algn="ctr">
            <a:noFill/>
            <a:miter lim="800000"/>
            <a:headEnd/>
            <a:tailEnd/>
          </a:ln>
          <a:effectLst/>
        </p:spPr>
        <p:txBody>
          <a:bodyPr wrap="none" lIns="0" tIns="0" rIns="0" bIns="0" anchor="t" anchorCtr="0"/>
          <a:lstStyle/>
          <a:p>
            <a:pPr algn="ctr"/>
            <a:endParaRPr lang="zh-CN" altLang="en-US">
              <a:solidFill>
                <a:schemeClr val="bg1"/>
              </a:solidFill>
              <a:latin typeface="Arial"/>
              <a:ea typeface="华文中宋"/>
            </a:endParaRPr>
          </a:p>
        </p:txBody>
      </p:sp>
      <p:sp>
        <p:nvSpPr>
          <p:cNvPr id="4" name="Slide Number Placeholder 2"/>
          <p:cNvSpPr>
            <a:spLocks noGrp="1"/>
          </p:cNvSpPr>
          <p:nvPr>
            <p:ph type="sldNum" sz="quarter" idx="10"/>
          </p:nvPr>
        </p:nvSpPr>
        <p:spPr>
          <a:xfrm>
            <a:off x="6457950" y="4767264"/>
            <a:ext cx="2057400" cy="273844"/>
          </a:xfrm>
          <a:prstGeom prst="rect">
            <a:avLst/>
          </a:prstGeom>
        </p:spPr>
        <p:txBody>
          <a:bodyPr/>
          <a:lstStyle/>
          <a:p>
            <a:fld id="{2EB00EA8-B249-469C-A44C-A159550CACEB}" type="slidenum">
              <a:rPr lang="en-US" smtClean="0">
                <a:solidFill>
                  <a:srgbClr val="787878"/>
                </a:solidFill>
              </a:rPr>
              <a:pPr/>
              <a:t>‹#›</a:t>
            </a:fld>
            <a:endParaRPr lang="en-US">
              <a:solidFill>
                <a:srgbClr val="787878"/>
              </a:solidFill>
            </a:endParaRPr>
          </a:p>
        </p:txBody>
      </p:sp>
      <p:pic>
        <p:nvPicPr>
          <p:cNvPr id="6" name="Picture 2" descr="D:\1 A 工作文件\宣传推广室\公司VI\2018 5g、全网通规范\5G渠道宣传物料\5G 最终版\8.8新改5GLOGO\JPG\5G彩色JPG.jpg"/>
          <p:cNvPicPr>
            <a:picLocks noChangeAspect="1" noChangeArrowheads="1"/>
          </p:cNvPicPr>
          <p:nvPr userDrawn="1"/>
        </p:nvPicPr>
        <p:blipFill>
          <a:blip r:embed="rId2" cstate="print"/>
          <a:srcRect/>
          <a:stretch>
            <a:fillRect/>
          </a:stretch>
        </p:blipFill>
        <p:spPr bwMode="auto">
          <a:xfrm>
            <a:off x="8091874" y="160592"/>
            <a:ext cx="950526" cy="472390"/>
          </a:xfrm>
          <a:prstGeom prst="rect">
            <a:avLst/>
          </a:prstGeom>
          <a:noFill/>
        </p:spPr>
      </p:pic>
    </p:spTree>
    <p:extLst>
      <p:ext uri="{BB962C8B-B14F-4D97-AF65-F5344CB8AC3E}">
        <p14:creationId xmlns:p14="http://schemas.microsoft.com/office/powerpoint/2010/main" val="1604797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457201" y="4767264"/>
            <a:ext cx="2133600" cy="274637"/>
          </a:xfrm>
          <a:prstGeom prst="rect">
            <a:avLst/>
          </a:prstGeom>
        </p:spPr>
        <p:txBody>
          <a:bodyPr/>
          <a:lstStyle>
            <a:lvl1pPr>
              <a:defRPr/>
            </a:lvl1pPr>
          </a:lstStyle>
          <a:p>
            <a:pPr>
              <a:defRPr/>
            </a:pPr>
            <a:endParaRPr lang="zh-CN" altLang="en-US"/>
          </a:p>
        </p:txBody>
      </p:sp>
      <p:sp>
        <p:nvSpPr>
          <p:cNvPr id="7" name="页脚占位符 3"/>
          <p:cNvSpPr>
            <a:spLocks noGrp="1"/>
          </p:cNvSpPr>
          <p:nvPr>
            <p:ph type="ftr" sz="quarter" idx="11"/>
          </p:nvPr>
        </p:nvSpPr>
        <p:spPr>
          <a:xfrm>
            <a:off x="3124200" y="4767264"/>
            <a:ext cx="2895600" cy="274637"/>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6553201" y="4767264"/>
            <a:ext cx="2133600" cy="273844"/>
          </a:xfrm>
          <a:prstGeom prst="rect">
            <a:avLst/>
          </a:prstGeom>
        </p:spPr>
        <p:txBody>
          <a:bodyPr/>
          <a:lstStyle>
            <a:lvl1pPr>
              <a:defRPr/>
            </a:lvl1pPr>
          </a:lstStyle>
          <a:p>
            <a:pPr>
              <a:defRPr/>
            </a:pPr>
            <a:fld id="{C14A6F88-39AC-442E-B372-2FEBDC340D1D}" type="slidenum">
              <a:rPr lang="zh-CN" altLang="en-US"/>
              <a:pPr>
                <a:defRPr/>
              </a:pPr>
              <a:t>‹#›</a:t>
            </a:fld>
            <a:endParaRPr lang="zh-CN" altLang="en-US"/>
          </a:p>
        </p:txBody>
      </p:sp>
      <p:cxnSp>
        <p:nvCxnSpPr>
          <p:cNvPr id="10" name="Straight Connector 20"/>
          <p:cNvCxnSpPr/>
          <p:nvPr userDrawn="1"/>
        </p:nvCxnSpPr>
        <p:spPr bwMode="auto">
          <a:xfrm>
            <a:off x="368309" y="614363"/>
            <a:ext cx="8394699" cy="0"/>
          </a:xfrm>
          <a:prstGeom prst="line">
            <a:avLst/>
          </a:prstGeom>
          <a:ln>
            <a:solidFill>
              <a:srgbClr val="C00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215304445"/>
      </p:ext>
    </p:extLst>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 id="2147484075" r:id="rId6"/>
    <p:sldLayoutId id="2147484076" r:id="rId7"/>
  </p:sldLayoutIdLst>
  <p:hf hdr="0" ftr="0" dt="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itu.int/md/T17-SG13-210716-TD-WP3-0614"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63688" y="1419622"/>
            <a:ext cx="5616624" cy="914400"/>
          </a:xfrm>
          <a:prstGeom prst="rect">
            <a:avLst/>
          </a:prstGeom>
          <a:noFill/>
        </p:spPr>
        <p:txBody>
          <a:bodyPr wrap="none" rtlCol="0">
            <a:noAutofit/>
          </a:bodyPr>
          <a:lstStyle/>
          <a:p>
            <a:pPr algn="ctr" eaLnBrk="0" hangingPunct="0">
              <a:spcBef>
                <a:spcPct val="20000"/>
              </a:spcBef>
            </a:pPr>
            <a:r>
              <a:rPr kumimoji="1" lang="en-US" altLang="zh-CN" sz="2400" spc="100" dirty="0">
                <a:solidFill>
                  <a:srgbClr val="00469D"/>
                </a:solidFill>
                <a:latin typeface="+mn-lt"/>
                <a:ea typeface="+mn-ea"/>
                <a:cs typeface="微软雅黑" charset="0"/>
                <a:sym typeface="Calibri" pitchFamily="34" charset="0"/>
              </a:rPr>
              <a:t>Discussion paper on Network &amp; Computing </a:t>
            </a:r>
          </a:p>
          <a:p>
            <a:pPr algn="ctr" eaLnBrk="0" hangingPunct="0">
              <a:spcBef>
                <a:spcPct val="20000"/>
              </a:spcBef>
            </a:pPr>
            <a:r>
              <a:rPr kumimoji="1" lang="en-US" altLang="zh-CN" sz="2400" spc="100" dirty="0">
                <a:solidFill>
                  <a:srgbClr val="00469D"/>
                </a:solidFill>
                <a:latin typeface="+mn-lt"/>
                <a:ea typeface="+mn-ea"/>
                <a:cs typeface="微软雅黑" charset="0"/>
                <a:sym typeface="Calibri" pitchFamily="34" charset="0"/>
              </a:rPr>
              <a:t> Power integration</a:t>
            </a:r>
            <a:endParaRPr kumimoji="1" lang="zh-CN" altLang="en-US" sz="2400" spc="100" dirty="0">
              <a:solidFill>
                <a:srgbClr val="00469D"/>
              </a:solidFill>
              <a:latin typeface="+mn-lt"/>
              <a:ea typeface="+mn-ea"/>
              <a:cs typeface="微软雅黑" charset="0"/>
              <a:sym typeface="Calibri" pitchFamily="34" charset="0"/>
            </a:endParaRPr>
          </a:p>
        </p:txBody>
      </p:sp>
      <p:sp>
        <p:nvSpPr>
          <p:cNvPr id="8" name="文本框 7"/>
          <p:cNvSpPr txBox="1"/>
          <p:nvPr/>
        </p:nvSpPr>
        <p:spPr>
          <a:xfrm>
            <a:off x="1547664" y="2643758"/>
            <a:ext cx="6048672" cy="568052"/>
          </a:xfrm>
          <a:prstGeom prst="rect">
            <a:avLst/>
          </a:prstGeom>
          <a:noFill/>
        </p:spPr>
        <p:txBody>
          <a:bodyPr wrap="none" rtlCol="0">
            <a:noAutofit/>
          </a:bodyPr>
          <a:lstStyle/>
          <a:p>
            <a:pPr marR="0" algn="ctr" defTabSz="914400" rtl="0" eaLnBrk="0" fontAlgn="base" latinLnBrk="0" hangingPunct="0">
              <a:lnSpc>
                <a:spcPct val="150000"/>
              </a:lnSpc>
              <a:spcBef>
                <a:spcPct val="20000"/>
              </a:spcBef>
              <a:spcAft>
                <a:spcPct val="0"/>
              </a:spcAft>
              <a:buClrTx/>
              <a:buSzTx/>
              <a:tabLst/>
            </a:pPr>
            <a:r>
              <a:rPr kumimoji="1" lang="en-US" altLang="zh-CN" spc="100" dirty="0">
                <a:solidFill>
                  <a:srgbClr val="DE433F">
                    <a:alpha val="90000"/>
                  </a:srgbClr>
                </a:solidFill>
                <a:latin typeface="+mn-lt"/>
                <a:ea typeface="+mn-ea"/>
                <a:cs typeface="微软雅黑" charset="0"/>
                <a:sym typeface="Calibri" pitchFamily="34" charset="0"/>
              </a:rPr>
              <a:t>China Telecom</a:t>
            </a:r>
          </a:p>
        </p:txBody>
      </p:sp>
    </p:spTree>
    <p:extLst>
      <p:ext uri="{BB962C8B-B14F-4D97-AF65-F5344CB8AC3E}">
        <p14:creationId xmlns:p14="http://schemas.microsoft.com/office/powerpoint/2010/main" val="8369247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484202" y="122332"/>
            <a:ext cx="6406752" cy="57721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a:lnSpc>
                <a:spcPct val="90000"/>
              </a:lnSpc>
              <a:defRPr/>
            </a:pPr>
            <a:r>
              <a:rPr kumimoji="1" lang="en-US" altLang="zh-CN" sz="2000" dirty="0">
                <a:solidFill>
                  <a:srgbClr val="00469E"/>
                </a:solidFill>
                <a:latin typeface="+mn-lt"/>
                <a:ea typeface="+mn-ea"/>
                <a:sym typeface="Arial" panose="020B0604020202020204" pitchFamily="34" charset="0"/>
              </a:rPr>
              <a:t>Potential enhancements for the integration of EC and computing power in rel18:</a:t>
            </a:r>
          </a:p>
        </p:txBody>
      </p:sp>
      <p:sp>
        <p:nvSpPr>
          <p:cNvPr id="6" name="内容占位符 2">
            <a:extLst>
              <a:ext uri="{FF2B5EF4-FFF2-40B4-BE49-F238E27FC236}">
                <a16:creationId xmlns:a16="http://schemas.microsoft.com/office/drawing/2014/main" id="{70D7394C-FDB4-49BF-9B18-9855BA4191DB}"/>
              </a:ext>
            </a:extLst>
          </p:cNvPr>
          <p:cNvSpPr txBox="1">
            <a:spLocks/>
          </p:cNvSpPr>
          <p:nvPr/>
        </p:nvSpPr>
        <p:spPr>
          <a:xfrm>
            <a:off x="539552" y="731250"/>
            <a:ext cx="8064896" cy="4182582"/>
          </a:xfrm>
          <a:prstGeom prst="rect">
            <a:avLst/>
          </a:prstGeom>
        </p:spPr>
        <p:txBody>
          <a:bodyPr vert="horz" lIns="91430" tIns="71992" rIns="91430" bIns="71992" rtlCol="0">
            <a:noAutofit/>
          </a:bodyPr>
          <a:lstStyle/>
          <a:p>
            <a:pPr marL="342861" indent="-342861" defTabSz="914296" fontAlgn="auto">
              <a:spcBef>
                <a:spcPct val="20000"/>
              </a:spcBef>
              <a:spcAft>
                <a:spcPts val="600"/>
              </a:spcAft>
              <a:buFont typeface="Arial" pitchFamily="34" charset="0"/>
              <a:buChar char="•"/>
              <a:defRPr/>
            </a:pPr>
            <a:r>
              <a:rPr lang="en-US" altLang="zh-CN" sz="1400" dirty="0">
                <a:highlight>
                  <a:srgbClr val="FFFFFF"/>
                </a:highlight>
                <a:latin typeface="Arial" panose="020B0604020202020204" pitchFamily="34" charset="0"/>
                <a:ea typeface="+mn-ea"/>
                <a:cs typeface="Arial" panose="020B0604020202020204" pitchFamily="34" charset="0"/>
              </a:rPr>
              <a:t>Rel17 status of EC</a:t>
            </a:r>
            <a:r>
              <a:rPr lang="zh-CN" altLang="en-US" sz="1400" dirty="0">
                <a:highlight>
                  <a:srgbClr val="FFFFFF"/>
                </a:highlight>
                <a:latin typeface="Arial" panose="020B0604020202020204" pitchFamily="34" charset="0"/>
                <a:ea typeface="+mn-ea"/>
                <a:cs typeface="Arial" panose="020B0604020202020204" pitchFamily="34" charset="0"/>
              </a:rPr>
              <a:t>：</a:t>
            </a:r>
            <a:endParaRPr lang="en-US" altLang="zh-CN" sz="1400" dirty="0">
              <a:highlight>
                <a:srgbClr val="FFFFFF"/>
              </a:highlight>
              <a:latin typeface="Arial" panose="020B0604020202020204" pitchFamily="34" charset="0"/>
              <a:ea typeface="+mn-ea"/>
              <a:cs typeface="Arial" panose="020B0604020202020204" pitchFamily="34" charset="0"/>
            </a:endParaRPr>
          </a:p>
          <a:p>
            <a:pPr marL="800061" lvl="1" indent="-342861" defTabSz="914296" fontAlgn="auto">
              <a:spcBef>
                <a:spcPct val="20000"/>
              </a:spcBef>
              <a:spcAft>
                <a:spcPts val="600"/>
              </a:spcAft>
              <a:buFont typeface="Arial" pitchFamily="34" charset="0"/>
              <a:buChar char="•"/>
              <a:defRPr/>
            </a:pPr>
            <a:r>
              <a:rPr lang="en-US" altLang="zh-CN" sz="1400" dirty="0">
                <a:highlight>
                  <a:srgbClr val="FFFFFF"/>
                </a:highlight>
                <a:latin typeface="Arial" panose="020B0604020202020204" pitchFamily="34" charset="0"/>
                <a:ea typeface="+mn-ea"/>
                <a:cs typeface="Arial" panose="020B0604020202020204" pitchFamily="34" charset="0"/>
              </a:rPr>
              <a:t>EAS is owned or deployed by 3rd party, it is difficult to further improve the performance of service, such as the end-to-end delay or improve the </a:t>
            </a:r>
            <a:r>
              <a:rPr lang="en-US" altLang="zh-CN" sz="1400" dirty="0" err="1">
                <a:highlight>
                  <a:srgbClr val="FFFFFF"/>
                </a:highlight>
                <a:latin typeface="Arial" panose="020B0604020202020204" pitchFamily="34" charset="0"/>
                <a:ea typeface="+mn-ea"/>
                <a:cs typeface="Arial" panose="020B0604020202020204" pitchFamily="34" charset="0"/>
              </a:rPr>
              <a:t>QoE</a:t>
            </a:r>
            <a:r>
              <a:rPr lang="en-US" altLang="zh-CN" sz="1400" dirty="0">
                <a:highlight>
                  <a:srgbClr val="FFFFFF"/>
                </a:highlight>
                <a:latin typeface="Arial" panose="020B0604020202020204" pitchFamily="34" charset="0"/>
                <a:ea typeface="+mn-ea"/>
                <a:cs typeface="Arial" panose="020B0604020202020204" pitchFamily="34" charset="0"/>
              </a:rPr>
              <a:t>.</a:t>
            </a:r>
          </a:p>
          <a:p>
            <a:pPr marL="800061" lvl="1" indent="-342861" defTabSz="914296" fontAlgn="auto">
              <a:spcBef>
                <a:spcPct val="20000"/>
              </a:spcBef>
              <a:spcAft>
                <a:spcPts val="600"/>
              </a:spcAft>
              <a:buFont typeface="Arial" pitchFamily="34" charset="0"/>
              <a:buChar char="•"/>
              <a:defRPr/>
            </a:pPr>
            <a:r>
              <a:rPr lang="en-US" altLang="zh-CN" sz="1400" dirty="0">
                <a:highlight>
                  <a:srgbClr val="FFFFFF"/>
                </a:highlight>
                <a:latin typeface="Arial" panose="020B0604020202020204" pitchFamily="34" charset="0"/>
                <a:ea typeface="+mn-ea"/>
                <a:cs typeface="Arial" panose="020B0604020202020204" pitchFamily="34" charset="0"/>
              </a:rPr>
              <a:t>R17 Edge computing mainly focuses on how to select an EAS (edge application server) which is nearer to the UE in location</a:t>
            </a:r>
            <a:r>
              <a:rPr lang="zh-CN" altLang="en-US" sz="1400" dirty="0">
                <a:highlight>
                  <a:srgbClr val="FFFFFF"/>
                </a:highlight>
                <a:latin typeface="Arial" panose="020B0604020202020204" pitchFamily="34" charset="0"/>
                <a:ea typeface="+mn-ea"/>
                <a:cs typeface="Arial" panose="020B0604020202020204" pitchFamily="34" charset="0"/>
              </a:rPr>
              <a:t>；</a:t>
            </a:r>
            <a:endParaRPr lang="en-US" altLang="zh-CN" sz="1400" dirty="0">
              <a:highlight>
                <a:srgbClr val="FFFFFF"/>
              </a:highlight>
              <a:latin typeface="Arial" panose="020B0604020202020204" pitchFamily="34" charset="0"/>
              <a:ea typeface="+mn-ea"/>
              <a:cs typeface="Arial" panose="020B0604020202020204" pitchFamily="34" charset="0"/>
            </a:endParaRPr>
          </a:p>
          <a:p>
            <a:pPr marL="800061" lvl="1" indent="-342861" defTabSz="914296" fontAlgn="auto">
              <a:spcBef>
                <a:spcPct val="20000"/>
              </a:spcBef>
              <a:spcAft>
                <a:spcPts val="600"/>
              </a:spcAft>
              <a:buFont typeface="Arial" pitchFamily="34" charset="0"/>
              <a:buChar char="•"/>
              <a:defRPr/>
            </a:pPr>
            <a:r>
              <a:rPr lang="en-US" altLang="zh-CN" sz="1400" dirty="0">
                <a:highlight>
                  <a:srgbClr val="FFFFFF"/>
                </a:highlight>
                <a:latin typeface="Arial" panose="020B0604020202020204" pitchFamily="34" charset="0"/>
                <a:cs typeface="Arial" panose="020B0604020202020204" pitchFamily="34" charset="0"/>
              </a:rPr>
              <a:t>The EAS (owned by 3</a:t>
            </a:r>
            <a:r>
              <a:rPr lang="en-US" altLang="zh-CN" sz="1400" baseline="30000" dirty="0">
                <a:highlight>
                  <a:srgbClr val="FFFFFF"/>
                </a:highlight>
                <a:latin typeface="Arial" panose="020B0604020202020204" pitchFamily="34" charset="0"/>
                <a:cs typeface="Arial" panose="020B0604020202020204" pitchFamily="34" charset="0"/>
              </a:rPr>
              <a:t>rd</a:t>
            </a:r>
            <a:r>
              <a:rPr lang="en-US" altLang="zh-CN" sz="1400" dirty="0">
                <a:highlight>
                  <a:srgbClr val="FFFFFF"/>
                </a:highlight>
                <a:latin typeface="Arial" panose="020B0604020202020204" pitchFamily="34" charset="0"/>
                <a:cs typeface="Arial" panose="020B0604020202020204" pitchFamily="34" charset="0"/>
              </a:rPr>
              <a:t> party) discovery mechanism does not consider the computing power. </a:t>
            </a:r>
            <a:endParaRPr lang="en-US" altLang="zh-CN" sz="1400" dirty="0">
              <a:highlight>
                <a:srgbClr val="FFFFFF"/>
              </a:highlight>
              <a:latin typeface="Arial" panose="020B0604020202020204" pitchFamily="34" charset="0"/>
              <a:ea typeface="+mn-ea"/>
              <a:cs typeface="Arial" panose="020B0604020202020204" pitchFamily="34" charset="0"/>
            </a:endParaRPr>
          </a:p>
          <a:p>
            <a:pPr marL="342861" indent="-342861" defTabSz="914296" fontAlgn="auto">
              <a:spcBef>
                <a:spcPct val="20000"/>
              </a:spcBef>
              <a:spcAft>
                <a:spcPts val="600"/>
              </a:spcAft>
              <a:buFont typeface="Arial" pitchFamily="34" charset="0"/>
              <a:buChar char="•"/>
              <a:defRPr/>
            </a:pPr>
            <a:r>
              <a:rPr lang="en-US" altLang="zh-CN" sz="1400" dirty="0">
                <a:highlight>
                  <a:srgbClr val="FFFFFF"/>
                </a:highlight>
                <a:latin typeface="Arial" panose="020B0604020202020204" pitchFamily="34" charset="0"/>
                <a:ea typeface="+mn-ea"/>
                <a:cs typeface="Arial" panose="020B0604020202020204" pitchFamily="34" charset="0"/>
              </a:rPr>
              <a:t>In R18, </a:t>
            </a:r>
            <a:r>
              <a:rPr lang="en-US" altLang="zh-CN" sz="1400" dirty="0">
                <a:highlight>
                  <a:srgbClr val="FFFFFF"/>
                </a:highlight>
                <a:latin typeface="Arial" panose="020B0604020202020204" pitchFamily="34" charset="0"/>
                <a:ea typeface="+mn-ea"/>
                <a:cs typeface="Arial" panose="020B0604020202020204" pitchFamily="34" charset="0"/>
                <a:sym typeface="Arial" panose="020B0604020202020204" pitchFamily="34" charset="0"/>
              </a:rPr>
              <a:t>Potential enhancements for the integration of EC and computing power resources:</a:t>
            </a:r>
          </a:p>
          <a:p>
            <a:pPr marL="800061" lvl="1" indent="-342861" defTabSz="914296" fontAlgn="auto">
              <a:spcBef>
                <a:spcPct val="20000"/>
              </a:spcBef>
              <a:spcAft>
                <a:spcPts val="600"/>
              </a:spcAft>
              <a:buFont typeface="Arial" pitchFamily="34" charset="0"/>
              <a:buChar char="•"/>
              <a:defRPr/>
            </a:pPr>
            <a:r>
              <a:rPr lang="en-US" altLang="zh-CN" sz="1400" dirty="0">
                <a:highlight>
                  <a:srgbClr val="FFFFFF"/>
                </a:highlight>
                <a:latin typeface="Arial" panose="020B0604020202020204" pitchFamily="34" charset="0"/>
                <a:ea typeface="+mn-ea"/>
                <a:cs typeface="Arial" panose="020B0604020202020204" pitchFamily="34" charset="0"/>
              </a:rPr>
              <a:t>computing power resources from MNO could be fully leveraged;</a:t>
            </a:r>
          </a:p>
          <a:p>
            <a:pPr marL="800061" lvl="1" indent="-342861" defTabSz="914296" fontAlgn="auto">
              <a:spcBef>
                <a:spcPct val="20000"/>
              </a:spcBef>
              <a:spcAft>
                <a:spcPts val="600"/>
              </a:spcAft>
              <a:buFont typeface="Arial" pitchFamily="34" charset="0"/>
              <a:buChar char="•"/>
              <a:defRPr/>
            </a:pPr>
            <a:r>
              <a:rPr lang="en-US" altLang="zh-CN" sz="1400" dirty="0">
                <a:highlight>
                  <a:srgbClr val="FFFFFF"/>
                </a:highlight>
                <a:latin typeface="Arial" panose="020B0604020202020204" pitchFamily="34" charset="0"/>
                <a:ea typeface="+mn-ea"/>
                <a:cs typeface="Arial" panose="020B0604020202020204" pitchFamily="34" charset="0"/>
              </a:rPr>
              <a:t>Heterogeneous computation power  resources could be provided;</a:t>
            </a:r>
          </a:p>
          <a:p>
            <a:pPr marL="800061" lvl="1" indent="-342861" defTabSz="914296" fontAlgn="auto">
              <a:spcBef>
                <a:spcPct val="20000"/>
              </a:spcBef>
              <a:spcAft>
                <a:spcPts val="600"/>
              </a:spcAft>
              <a:buFont typeface="Arial" pitchFamily="34" charset="0"/>
              <a:buChar char="•"/>
              <a:defRPr/>
            </a:pPr>
            <a:r>
              <a:rPr lang="en-US" altLang="zh-CN" sz="1400" dirty="0">
                <a:highlight>
                  <a:srgbClr val="FFFFFF"/>
                </a:highlight>
                <a:latin typeface="Arial" panose="020B0604020202020204" pitchFamily="34" charset="0"/>
                <a:ea typeface="+mn-ea"/>
                <a:cs typeface="Arial" panose="020B0604020202020204" pitchFamily="34" charset="0"/>
              </a:rPr>
              <a:t>Jointly optimizing communication resource and computing power resources</a:t>
            </a:r>
          </a:p>
          <a:p>
            <a:pPr marL="1257261" lvl="2" indent="-342861" defTabSz="914296" fontAlgn="auto">
              <a:spcBef>
                <a:spcPct val="20000"/>
              </a:spcBef>
              <a:spcAft>
                <a:spcPts val="600"/>
              </a:spcAft>
              <a:buFont typeface="Arial" pitchFamily="34" charset="0"/>
              <a:buChar char="•"/>
              <a:defRPr/>
            </a:pPr>
            <a:r>
              <a:rPr lang="en-US" altLang="zh-CN" sz="1200" dirty="0">
                <a:highlight>
                  <a:srgbClr val="FFFFFF"/>
                </a:highlight>
                <a:latin typeface="Arial" panose="020B0604020202020204" pitchFamily="34" charset="0"/>
                <a:cs typeface="Arial" panose="020B0604020202020204" pitchFamily="34" charset="0"/>
              </a:rPr>
              <a:t>select an EAS </a:t>
            </a:r>
            <a:r>
              <a:rPr lang="en-US" altLang="zh-CN" sz="1200" dirty="0">
                <a:highlight>
                  <a:srgbClr val="FFFFFF"/>
                </a:highlight>
                <a:latin typeface="Arial" panose="020B0604020202020204" pitchFamily="34" charset="0"/>
                <a:ea typeface="+mn-ea"/>
                <a:cs typeface="Arial" panose="020B0604020202020204" pitchFamily="34" charset="0"/>
              </a:rPr>
              <a:t>controlled by MNO, considering both geographic locations and computing power;</a:t>
            </a:r>
          </a:p>
          <a:p>
            <a:pPr marL="1257261" lvl="2" indent="-342861" defTabSz="914296" fontAlgn="auto">
              <a:spcBef>
                <a:spcPct val="20000"/>
              </a:spcBef>
              <a:spcAft>
                <a:spcPts val="600"/>
              </a:spcAft>
              <a:buFont typeface="Arial" pitchFamily="34" charset="0"/>
              <a:buChar char="•"/>
              <a:defRPr/>
            </a:pPr>
            <a:r>
              <a:rPr lang="en-US" altLang="zh-CN" sz="1200" dirty="0">
                <a:highlight>
                  <a:srgbClr val="FFFFFF"/>
                </a:highlight>
                <a:latin typeface="Arial" panose="020B0604020202020204" pitchFamily="34" charset="0"/>
                <a:cs typeface="Arial" panose="020B0604020202020204" pitchFamily="34" charset="0"/>
              </a:rPr>
              <a:t>Overall QoS profile/QoS rule includes both communication QoS and computing QoS.</a:t>
            </a:r>
          </a:p>
          <a:p>
            <a:pPr marL="1257261" lvl="2" indent="-342861" defTabSz="914296" fontAlgn="auto">
              <a:spcBef>
                <a:spcPct val="20000"/>
              </a:spcBef>
              <a:spcAft>
                <a:spcPts val="600"/>
              </a:spcAft>
              <a:buFont typeface="Arial" pitchFamily="34" charset="0"/>
              <a:buChar char="•"/>
              <a:defRPr/>
            </a:pPr>
            <a:r>
              <a:rPr lang="en-US" altLang="zh-CN" sz="1200" dirty="0">
                <a:highlight>
                  <a:srgbClr val="FFFFFF"/>
                </a:highlight>
                <a:latin typeface="Arial" panose="020B0604020202020204" pitchFamily="34" charset="0"/>
                <a:cs typeface="Arial" panose="020B0604020202020204" pitchFamily="34" charset="0"/>
              </a:rPr>
              <a:t>End to end delay = communication delay + computing delay</a:t>
            </a:r>
          </a:p>
          <a:p>
            <a:pPr marL="342861" lvl="0" indent="-342861" defTabSz="914296" fontAlgn="auto">
              <a:spcBef>
                <a:spcPct val="20000"/>
              </a:spcBef>
              <a:spcAft>
                <a:spcPts val="600"/>
              </a:spcAft>
              <a:buFont typeface="Arial" pitchFamily="34" charset="0"/>
              <a:buChar char="•"/>
              <a:defRPr/>
            </a:pPr>
            <a:endParaRPr lang="en-US" altLang="zh-CN" sz="1400" dirty="0">
              <a:solidFill>
                <a:srgbClr val="000000"/>
              </a:solidFill>
              <a:highlight>
                <a:srgbClr val="FFFFFF"/>
              </a:highlight>
              <a:latin typeface="微软雅黑"/>
              <a:ea typeface="微软雅黑"/>
            </a:endParaRPr>
          </a:p>
          <a:p>
            <a:pPr marL="800061" lvl="1" indent="-342861" defTabSz="914296" fontAlgn="auto">
              <a:spcBef>
                <a:spcPct val="20000"/>
              </a:spcBef>
              <a:spcAft>
                <a:spcPts val="600"/>
              </a:spcAft>
              <a:buFont typeface="Arial" pitchFamily="34" charset="0"/>
              <a:buChar char="•"/>
              <a:defRPr/>
            </a:pPr>
            <a:endParaRPr lang="en-US" altLang="zh-CN" sz="1400" dirty="0">
              <a:highlight>
                <a:srgbClr val="FFFF00"/>
              </a:highlight>
              <a:latin typeface="+mn-ea"/>
              <a:ea typeface="+mn-ea"/>
            </a:endParaRPr>
          </a:p>
        </p:txBody>
      </p:sp>
    </p:spTree>
    <p:extLst>
      <p:ext uri="{BB962C8B-B14F-4D97-AF65-F5344CB8AC3E}">
        <p14:creationId xmlns:p14="http://schemas.microsoft.com/office/powerpoint/2010/main" val="853275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Computing </a:t>
            </a:r>
            <a:r>
              <a:rPr kumimoji="1" lang="en-US" altLang="zh-CN" sz="2000">
                <a:solidFill>
                  <a:srgbClr val="00469E"/>
                </a:solidFill>
                <a:latin typeface="+mn-lt"/>
                <a:ea typeface="+mn-ea"/>
                <a:cs typeface="微软雅黑" charset="0"/>
                <a:sym typeface="Arial" panose="020B0604020202020204" pitchFamily="34" charset="0"/>
              </a:rPr>
              <a:t>Power Architecture Example </a:t>
            </a:r>
            <a:r>
              <a:rPr kumimoji="1" lang="en-US" altLang="zh-CN" sz="2000" dirty="0">
                <a:solidFill>
                  <a:srgbClr val="00469E"/>
                </a:solidFill>
                <a:latin typeface="+mn-lt"/>
                <a:ea typeface="+mn-ea"/>
                <a:cs typeface="微软雅黑" charset="0"/>
                <a:sym typeface="Arial" panose="020B0604020202020204" pitchFamily="34" charset="0"/>
              </a:rPr>
              <a:t>in EC</a:t>
            </a:r>
          </a:p>
        </p:txBody>
      </p:sp>
      <p:sp>
        <p:nvSpPr>
          <p:cNvPr id="5" name="内容占位符 2">
            <a:extLst>
              <a:ext uri="{FF2B5EF4-FFF2-40B4-BE49-F238E27FC236}">
                <a16:creationId xmlns:a16="http://schemas.microsoft.com/office/drawing/2014/main" id="{1C7A1D57-9544-4DEA-BDC0-EAFA0605F361}"/>
              </a:ext>
            </a:extLst>
          </p:cNvPr>
          <p:cNvSpPr txBox="1">
            <a:spLocks/>
          </p:cNvSpPr>
          <p:nvPr/>
        </p:nvSpPr>
        <p:spPr>
          <a:xfrm>
            <a:off x="45360" y="987574"/>
            <a:ext cx="2735148" cy="2808312"/>
          </a:xfrm>
          <a:prstGeom prst="rect">
            <a:avLst/>
          </a:prstGeom>
        </p:spPr>
        <p:txBody>
          <a:bodyPr vert="horz" lIns="91430" tIns="71992" rIns="91430" bIns="71992" rtlCol="0">
            <a:normAutofit/>
          </a:bodyPr>
          <a:lstStyle/>
          <a:p>
            <a:pPr marL="34286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ea typeface="+mn-ea"/>
                <a:cs typeface="Arial" panose="020B0604020202020204" pitchFamily="34" charset="0"/>
              </a:rPr>
              <a:t>The EAS/AS (computing node) controlled by operator are deployed in the 5G network</a:t>
            </a:r>
          </a:p>
          <a:p>
            <a:pPr marL="34286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ea typeface="+mn-ea"/>
                <a:cs typeface="Arial" panose="020B0604020202020204" pitchFamily="34" charset="0"/>
              </a:rPr>
              <a:t>5GC perceives/manages computing node: </a:t>
            </a:r>
          </a:p>
          <a:p>
            <a:pPr marL="800061" lvl="1" indent="-342861" defTabSz="914296" fontAlgn="auto">
              <a:spcBef>
                <a:spcPct val="20000"/>
              </a:spcBef>
              <a:spcAft>
                <a:spcPts val="600"/>
              </a:spcAft>
              <a:buFont typeface="Arial" pitchFamily="34" charset="0"/>
              <a:buChar char="•"/>
              <a:defRPr/>
            </a:pPr>
            <a:r>
              <a:rPr lang="en-US" altLang="zh-CN" sz="1200" dirty="0">
                <a:latin typeface="Arial" panose="020B0604020202020204" pitchFamily="34" charset="0"/>
                <a:ea typeface="+mn-ea"/>
                <a:cs typeface="Arial" panose="020B0604020202020204" pitchFamily="34" charset="0"/>
              </a:rPr>
              <a:t>Registration, reporting status information and operator subscribes computing power resource</a:t>
            </a:r>
          </a:p>
        </p:txBody>
      </p:sp>
      <p:sp>
        <p:nvSpPr>
          <p:cNvPr id="6" name="内容占位符 2">
            <a:extLst>
              <a:ext uri="{FF2B5EF4-FFF2-40B4-BE49-F238E27FC236}">
                <a16:creationId xmlns:a16="http://schemas.microsoft.com/office/drawing/2014/main" id="{DEA59C34-8B99-4ACA-8EB5-813ED5E89F55}"/>
              </a:ext>
            </a:extLst>
          </p:cNvPr>
          <p:cNvSpPr txBox="1">
            <a:spLocks/>
          </p:cNvSpPr>
          <p:nvPr/>
        </p:nvSpPr>
        <p:spPr>
          <a:xfrm>
            <a:off x="45360" y="3795997"/>
            <a:ext cx="8496943" cy="1276840"/>
          </a:xfrm>
          <a:prstGeom prst="rect">
            <a:avLst/>
          </a:prstGeom>
        </p:spPr>
        <p:txBody>
          <a:bodyPr vert="horz" lIns="91430" tIns="71992" rIns="91430" bIns="71992" rtlCol="0">
            <a:normAutofit fontScale="92500"/>
          </a:bodyPr>
          <a:lstStyle/>
          <a:p>
            <a:pPr marL="342861" lvl="0" indent="-342861" defTabSz="914296" fontAlgn="auto">
              <a:spcBef>
                <a:spcPct val="20000"/>
              </a:spcBef>
              <a:spcAft>
                <a:spcPts val="600"/>
              </a:spcAft>
              <a:buFont typeface="Arial" pitchFamily="34" charset="0"/>
              <a:buChar char="•"/>
              <a:defRPr/>
            </a:pPr>
            <a:r>
              <a:rPr lang="en-US" altLang="zh-CN" sz="1500" dirty="0">
                <a:solidFill>
                  <a:srgbClr val="000000"/>
                </a:solidFill>
                <a:latin typeface="Arial" panose="020B0604020202020204" pitchFamily="34" charset="0"/>
                <a:ea typeface="微软雅黑"/>
                <a:cs typeface="Arial" panose="020B0604020202020204" pitchFamily="34" charset="0"/>
              </a:rPr>
              <a:t>Computing power resource negotiation and allocation:</a:t>
            </a:r>
          </a:p>
          <a:p>
            <a:pPr marL="800061" lvl="1" indent="-342861" defTabSz="914296" fontAlgn="auto">
              <a:spcBef>
                <a:spcPct val="20000"/>
              </a:spcBef>
              <a:spcAft>
                <a:spcPts val="600"/>
              </a:spcAft>
              <a:buFont typeface="Arial" pitchFamily="34" charset="0"/>
              <a:buChar char="•"/>
              <a:defRPr/>
            </a:pPr>
            <a:r>
              <a:rPr lang="en-US" altLang="zh-CN" sz="1300" dirty="0">
                <a:latin typeface="Arial" panose="020B0604020202020204" pitchFamily="34" charset="0"/>
                <a:cs typeface="Arial" panose="020B0604020202020204" pitchFamily="34" charset="0"/>
              </a:rPr>
              <a:t>Selection of (E)AS(application server) based on the negotiation of computing power requirement with UE</a:t>
            </a:r>
          </a:p>
          <a:p>
            <a:pPr marL="800061" lvl="1" indent="-342861" defTabSz="914296" fontAlgn="auto">
              <a:spcBef>
                <a:spcPct val="20000"/>
              </a:spcBef>
              <a:spcAft>
                <a:spcPts val="600"/>
              </a:spcAft>
              <a:buFont typeface="Arial" pitchFamily="34" charset="0"/>
              <a:buChar char="•"/>
              <a:defRPr/>
            </a:pPr>
            <a:r>
              <a:rPr lang="en-US" altLang="zh-CN" sz="1300" dirty="0">
                <a:solidFill>
                  <a:srgbClr val="000000"/>
                </a:solidFill>
                <a:latin typeface="Arial" panose="020B0604020202020204" pitchFamily="34" charset="0"/>
                <a:ea typeface="微软雅黑"/>
                <a:cs typeface="Arial" panose="020B0604020202020204" pitchFamily="34" charset="0"/>
              </a:rPr>
              <a:t>5GC allocates and reserves both communication and computing power resources. </a:t>
            </a:r>
          </a:p>
          <a:p>
            <a:pPr marL="800061" lvl="1" indent="-342861" defTabSz="914296" fontAlgn="auto">
              <a:spcBef>
                <a:spcPct val="20000"/>
              </a:spcBef>
              <a:spcAft>
                <a:spcPts val="600"/>
              </a:spcAft>
              <a:buFont typeface="Arial" pitchFamily="34" charset="0"/>
              <a:buChar char="•"/>
              <a:defRPr/>
            </a:pPr>
            <a:r>
              <a:rPr lang="en-US" altLang="zh-CN" sz="1300" dirty="0">
                <a:solidFill>
                  <a:srgbClr val="000000"/>
                </a:solidFill>
                <a:latin typeface="Arial" panose="020B0604020202020204" pitchFamily="34" charset="0"/>
                <a:ea typeface="微软雅黑"/>
                <a:cs typeface="Arial" panose="020B0604020202020204" pitchFamily="34" charset="0"/>
              </a:rPr>
              <a:t>5GC guarantees the low delay.</a:t>
            </a:r>
            <a:endParaRPr lang="en-US" altLang="zh-CN" sz="1200" dirty="0">
              <a:solidFill>
                <a:srgbClr val="000000"/>
              </a:solidFill>
              <a:latin typeface="Arial" panose="020B0604020202020204" pitchFamily="34" charset="0"/>
              <a:ea typeface="微软雅黑"/>
              <a:cs typeface="Arial" panose="020B0604020202020204" pitchFamily="34" charset="0"/>
            </a:endParaRPr>
          </a:p>
        </p:txBody>
      </p:sp>
      <p:pic>
        <p:nvPicPr>
          <p:cNvPr id="4" name="图片 3" descr="图示&#10;&#10;描述已自动生成">
            <a:extLst>
              <a:ext uri="{FF2B5EF4-FFF2-40B4-BE49-F238E27FC236}">
                <a16:creationId xmlns:a16="http://schemas.microsoft.com/office/drawing/2014/main" id="{9E7FCF7A-D319-490D-88B2-E193D48286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833" y="713877"/>
            <a:ext cx="6084168" cy="2611705"/>
          </a:xfrm>
          <a:prstGeom prst="rect">
            <a:avLst/>
          </a:prstGeom>
        </p:spPr>
      </p:pic>
      <p:sp>
        <p:nvSpPr>
          <p:cNvPr id="7" name="文本框 6">
            <a:extLst>
              <a:ext uri="{FF2B5EF4-FFF2-40B4-BE49-F238E27FC236}">
                <a16:creationId xmlns:a16="http://schemas.microsoft.com/office/drawing/2014/main" id="{ADF4BBB2-846B-495B-824E-885716F7FBB9}"/>
              </a:ext>
            </a:extLst>
          </p:cNvPr>
          <p:cNvSpPr txBox="1"/>
          <p:nvPr/>
        </p:nvSpPr>
        <p:spPr>
          <a:xfrm>
            <a:off x="2627784" y="2643814"/>
            <a:ext cx="2232248" cy="1152128"/>
          </a:xfrm>
          <a:prstGeom prst="rect">
            <a:avLst/>
          </a:prstGeom>
          <a:solidFill>
            <a:schemeClr val="accent1">
              <a:lumMod val="40000"/>
              <a:lumOff val="60000"/>
            </a:schemeClr>
          </a:solidFill>
        </p:spPr>
        <p:txBody>
          <a:bodyPr wrap="square" rtlCol="0">
            <a:normAutofit lnSpcReduction="10000"/>
          </a:bodyPr>
          <a:lstStyle/>
          <a:p>
            <a:pPr marL="228600" marR="0" indent="-228600" algn="l" defTabSz="914400" rtl="0" eaLnBrk="0" fontAlgn="base" latinLnBrk="0" hangingPunct="0">
              <a:lnSpc>
                <a:spcPct val="100000"/>
              </a:lnSpc>
              <a:spcBef>
                <a:spcPct val="20000"/>
              </a:spcBef>
              <a:spcAft>
                <a:spcPct val="0"/>
              </a:spcAft>
              <a:buClrTx/>
              <a:buSzTx/>
              <a:buAutoNum type="arabicPeriod"/>
              <a:tabLst/>
            </a:pPr>
            <a:r>
              <a:rPr kumimoji="1" lang="en-US" altLang="zh-CN" sz="900" dirty="0">
                <a:latin typeface="+mn-lt"/>
                <a:ea typeface="+mn-ea"/>
                <a:cs typeface="微软雅黑" charset="0"/>
                <a:sym typeface="Calibri" pitchFamily="34" charset="0"/>
              </a:rPr>
              <a:t>Computing resource registration, subscription and report</a:t>
            </a:r>
          </a:p>
          <a:p>
            <a:pPr marL="228600" marR="0" indent="-228600" algn="l" defTabSz="914400" rtl="0" eaLnBrk="0" fontAlgn="base" latinLnBrk="0" hangingPunct="0">
              <a:lnSpc>
                <a:spcPct val="100000"/>
              </a:lnSpc>
              <a:spcBef>
                <a:spcPct val="20000"/>
              </a:spcBef>
              <a:spcAft>
                <a:spcPct val="0"/>
              </a:spcAft>
              <a:buClrTx/>
              <a:buSzTx/>
              <a:buAutoNum type="arabicPeriod"/>
              <a:tabLst/>
            </a:pPr>
            <a:r>
              <a:rPr kumimoji="1" lang="en-US" altLang="zh-CN" sz="900" dirty="0">
                <a:latin typeface="+mn-lt"/>
                <a:ea typeface="+mn-ea"/>
                <a:cs typeface="微软雅黑" charset="0"/>
                <a:sym typeface="Calibri" pitchFamily="34" charset="0"/>
              </a:rPr>
              <a:t>AF sending computing request</a:t>
            </a:r>
          </a:p>
          <a:p>
            <a:pPr marL="228600" marR="0" indent="-228600" algn="l" defTabSz="914400" rtl="0" eaLnBrk="0" fontAlgn="base" latinLnBrk="0" hangingPunct="0">
              <a:lnSpc>
                <a:spcPct val="100000"/>
              </a:lnSpc>
              <a:spcBef>
                <a:spcPct val="20000"/>
              </a:spcBef>
              <a:spcAft>
                <a:spcPct val="0"/>
              </a:spcAft>
              <a:buClrTx/>
              <a:buSzTx/>
              <a:buAutoNum type="arabicPeriod"/>
              <a:tabLst/>
            </a:pPr>
            <a:r>
              <a:rPr kumimoji="1" lang="en-US" altLang="zh-CN" sz="900" dirty="0">
                <a:latin typeface="+mn-lt"/>
                <a:ea typeface="+mn-ea"/>
                <a:cs typeface="微软雅黑" charset="0"/>
                <a:sym typeface="Calibri" pitchFamily="34" charset="0"/>
              </a:rPr>
              <a:t>PCF  deciding policies</a:t>
            </a:r>
          </a:p>
          <a:p>
            <a:pPr marL="228600" marR="0" indent="-228600" algn="l" defTabSz="914400" rtl="0" eaLnBrk="0" fontAlgn="base" latinLnBrk="0" hangingPunct="0">
              <a:lnSpc>
                <a:spcPct val="100000"/>
              </a:lnSpc>
              <a:spcBef>
                <a:spcPct val="20000"/>
              </a:spcBef>
              <a:spcAft>
                <a:spcPct val="0"/>
              </a:spcAft>
              <a:buClrTx/>
              <a:buSzTx/>
              <a:buAutoNum type="arabicPeriod"/>
              <a:tabLst/>
            </a:pPr>
            <a:r>
              <a:rPr kumimoji="1" lang="en-US" altLang="zh-CN" sz="900" dirty="0">
                <a:latin typeface="+mn-lt"/>
                <a:ea typeface="+mn-ea"/>
                <a:cs typeface="微软雅黑" charset="0"/>
                <a:sym typeface="Calibri" pitchFamily="34" charset="0"/>
              </a:rPr>
              <a:t>SMF(CSCF) doing policies association</a:t>
            </a:r>
          </a:p>
          <a:p>
            <a:pPr marL="228600" marR="0" indent="-228600" algn="l" defTabSz="914400" rtl="0" eaLnBrk="0" fontAlgn="base" latinLnBrk="0" hangingPunct="0">
              <a:lnSpc>
                <a:spcPct val="100000"/>
              </a:lnSpc>
              <a:spcBef>
                <a:spcPct val="20000"/>
              </a:spcBef>
              <a:spcAft>
                <a:spcPct val="0"/>
              </a:spcAft>
              <a:buClrTx/>
              <a:buSzTx/>
              <a:buAutoNum type="arabicPeriod"/>
              <a:tabLst/>
            </a:pPr>
            <a:r>
              <a:rPr kumimoji="1" lang="en-US" altLang="zh-CN" sz="900" dirty="0">
                <a:latin typeface="+mn-lt"/>
                <a:ea typeface="+mn-ea"/>
                <a:cs typeface="微软雅黑" charset="0"/>
                <a:sym typeface="Calibri" pitchFamily="34" charset="0"/>
              </a:rPr>
              <a:t>SMF(CSCF) selecting EAS</a:t>
            </a:r>
          </a:p>
        </p:txBody>
      </p:sp>
    </p:spTree>
    <p:extLst>
      <p:ext uri="{BB962C8B-B14F-4D97-AF65-F5344CB8AC3E}">
        <p14:creationId xmlns:p14="http://schemas.microsoft.com/office/powerpoint/2010/main" val="259225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23528" y="195486"/>
            <a:ext cx="8686116" cy="363902"/>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Call Flow of</a:t>
            </a:r>
            <a:r>
              <a:rPr kumimoji="1" lang="zh-CN" altLang="en-US" sz="2000" dirty="0">
                <a:solidFill>
                  <a:srgbClr val="00469E"/>
                </a:solidFill>
                <a:latin typeface="+mn-lt"/>
                <a:ea typeface="+mn-ea"/>
                <a:cs typeface="微软雅黑" charset="0"/>
                <a:sym typeface="Arial" panose="020B0604020202020204" pitchFamily="34" charset="0"/>
              </a:rPr>
              <a:t> </a:t>
            </a:r>
            <a:r>
              <a:rPr kumimoji="1" lang="en-US" altLang="zh-CN" sz="2000" dirty="0">
                <a:solidFill>
                  <a:srgbClr val="00469E"/>
                </a:solidFill>
                <a:latin typeface="+mn-lt"/>
                <a:ea typeface="+mn-ea"/>
                <a:cs typeface="微软雅黑" charset="0"/>
                <a:sym typeface="Arial" panose="020B0604020202020204" pitchFamily="34" charset="0"/>
              </a:rPr>
              <a:t>MNO</a:t>
            </a:r>
            <a:r>
              <a:rPr kumimoji="1" lang="zh-CN" altLang="en-US" sz="2000" dirty="0">
                <a:solidFill>
                  <a:srgbClr val="00469E"/>
                </a:solidFill>
                <a:latin typeface="+mn-lt"/>
                <a:ea typeface="+mn-ea"/>
                <a:cs typeface="微软雅黑" charset="0"/>
                <a:sym typeface="Arial" panose="020B0604020202020204" pitchFamily="34" charset="0"/>
              </a:rPr>
              <a:t> </a:t>
            </a:r>
            <a:r>
              <a:rPr kumimoji="1" lang="en-US" altLang="zh-CN" sz="2000" dirty="0">
                <a:solidFill>
                  <a:srgbClr val="00469E"/>
                </a:solidFill>
                <a:latin typeface="+mn-lt"/>
                <a:ea typeface="+mn-ea"/>
                <a:cs typeface="微软雅黑" charset="0"/>
                <a:sym typeface="Arial" panose="020B0604020202020204" pitchFamily="34" charset="0"/>
              </a:rPr>
              <a:t>controlled</a:t>
            </a:r>
            <a:r>
              <a:rPr kumimoji="1" lang="zh-CN" altLang="en-US" sz="2000" dirty="0">
                <a:solidFill>
                  <a:srgbClr val="00469E"/>
                </a:solidFill>
                <a:latin typeface="+mn-lt"/>
                <a:ea typeface="+mn-ea"/>
                <a:cs typeface="微软雅黑" charset="0"/>
                <a:sym typeface="Arial" panose="020B0604020202020204" pitchFamily="34" charset="0"/>
              </a:rPr>
              <a:t> </a:t>
            </a:r>
            <a:r>
              <a:rPr kumimoji="1" lang="en-US" altLang="zh-CN" sz="2000" dirty="0">
                <a:solidFill>
                  <a:srgbClr val="00469E"/>
                </a:solidFill>
                <a:latin typeface="+mn-lt"/>
                <a:ea typeface="+mn-ea"/>
                <a:cs typeface="微软雅黑" charset="0"/>
                <a:sym typeface="Arial" panose="020B0604020202020204" pitchFamily="34" charset="0"/>
              </a:rPr>
              <a:t>computing network</a:t>
            </a:r>
          </a:p>
        </p:txBody>
      </p:sp>
      <p:pic>
        <p:nvPicPr>
          <p:cNvPr id="6" name="图片 5" descr="图示&#10;&#10;描述已自动生成">
            <a:extLst>
              <a:ext uri="{FF2B5EF4-FFF2-40B4-BE49-F238E27FC236}">
                <a16:creationId xmlns:a16="http://schemas.microsoft.com/office/drawing/2014/main" id="{6A48FD16-845E-4666-BB2A-7D0AE4AD82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3588" y="750587"/>
            <a:ext cx="7416824" cy="4371937"/>
          </a:xfrm>
          <a:prstGeom prst="rect">
            <a:avLst/>
          </a:prstGeom>
        </p:spPr>
      </p:pic>
    </p:spTree>
    <p:extLst>
      <p:ext uri="{BB962C8B-B14F-4D97-AF65-F5344CB8AC3E}">
        <p14:creationId xmlns:p14="http://schemas.microsoft.com/office/powerpoint/2010/main" val="4033782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Objectives of this SID</a:t>
            </a:r>
          </a:p>
        </p:txBody>
      </p:sp>
      <p:sp>
        <p:nvSpPr>
          <p:cNvPr id="10" name="内容占位符 2">
            <a:extLst>
              <a:ext uri="{FF2B5EF4-FFF2-40B4-BE49-F238E27FC236}">
                <a16:creationId xmlns:a16="http://schemas.microsoft.com/office/drawing/2014/main" id="{7778EEFC-14A6-4729-A2A0-FD5D495C3E75}"/>
              </a:ext>
            </a:extLst>
          </p:cNvPr>
          <p:cNvSpPr txBox="1">
            <a:spLocks/>
          </p:cNvSpPr>
          <p:nvPr/>
        </p:nvSpPr>
        <p:spPr>
          <a:xfrm>
            <a:off x="317884" y="771550"/>
            <a:ext cx="8508232" cy="3096345"/>
          </a:xfrm>
          <a:prstGeom prst="rect">
            <a:avLst/>
          </a:prstGeom>
        </p:spPr>
        <p:txBody>
          <a:bodyPr vert="horz" lIns="91430" tIns="71992" rIns="91430" bIns="71992" rtlCol="0">
            <a:normAutofit/>
          </a:bodyPr>
          <a:lstStyle/>
          <a:p>
            <a:pPr marL="0" lvl="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ea typeface="+mn-ea"/>
                <a:cs typeface="Arial" panose="020B0604020202020204" pitchFamily="34" charset="0"/>
              </a:rPr>
              <a:t>Objective 1: </a:t>
            </a:r>
            <a:r>
              <a:rPr lang="en-US" altLang="zh-CN" sz="1400" dirty="0">
                <a:highlight>
                  <a:srgbClr val="FFFFFF"/>
                </a:highlight>
                <a:latin typeface="Arial" panose="020B0604020202020204" pitchFamily="34" charset="0"/>
                <a:ea typeface="+mn-ea"/>
                <a:cs typeface="Arial" panose="020B0604020202020204" pitchFamily="34" charset="0"/>
              </a:rPr>
              <a:t>Identification and standardization computing power in 5G;</a:t>
            </a:r>
          </a:p>
          <a:p>
            <a:pPr marL="0" lvl="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ea typeface="+mn-ea"/>
                <a:cs typeface="Arial" panose="020B0604020202020204" pitchFamily="34" charset="0"/>
              </a:rPr>
              <a:t>Objective 2: Potential architecture enhancement in network architecture e.g. EC to coordinate with computing power;</a:t>
            </a:r>
          </a:p>
          <a:p>
            <a:pPr marL="0" lvl="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ea typeface="+mn-ea"/>
                <a:cs typeface="Arial" panose="020B0604020202020204" pitchFamily="34" charset="0"/>
              </a:rPr>
              <a:t>Objective 3: </a:t>
            </a:r>
            <a:r>
              <a:rPr lang="en-US" altLang="zh-CN" sz="1400" dirty="0">
                <a:latin typeface="Arial" panose="020B0604020202020204" pitchFamily="34" charset="0"/>
                <a:cs typeface="Arial" panose="020B0604020202020204" pitchFamily="34" charset="0"/>
              </a:rPr>
              <a:t>For operators controlled (Edge) Application Server(AS/EAS) , design the mechanism of EAS/AS (re-)discovery to satisfy the computing power resource requirement</a:t>
            </a:r>
            <a:r>
              <a:rPr lang="en-US" altLang="zh-CN" sz="1400" dirty="0">
                <a:latin typeface="Arial" panose="020B0604020202020204" pitchFamily="34" charset="0"/>
                <a:ea typeface="+mn-ea"/>
                <a:cs typeface="Arial" panose="020B0604020202020204" pitchFamily="34" charset="0"/>
              </a:rPr>
              <a:t>;</a:t>
            </a:r>
          </a:p>
          <a:p>
            <a:pPr marL="0" lvl="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ea typeface="+mn-ea"/>
                <a:cs typeface="Arial" panose="020B0604020202020204" pitchFamily="34" charset="0"/>
              </a:rPr>
              <a:t>Objective 4: </a:t>
            </a:r>
            <a:r>
              <a:rPr lang="en-US" altLang="zh-CN" sz="1400" dirty="0">
                <a:latin typeface="Arial" panose="020B0604020202020204" pitchFamily="34" charset="0"/>
                <a:cs typeface="Arial" panose="020B0604020202020204" pitchFamily="34" charset="0"/>
              </a:rPr>
              <a:t>Optimize the end-to-end delay for low delay service</a:t>
            </a:r>
            <a:r>
              <a:rPr lang="en-US" altLang="zh-CN" sz="1400" dirty="0">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487079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
        <p:nvSpPr>
          <p:cNvPr id="3" name="文本框 2"/>
          <p:cNvSpPr txBox="1"/>
          <p:nvPr/>
        </p:nvSpPr>
        <p:spPr>
          <a:xfrm>
            <a:off x="3563888" y="2449438"/>
            <a:ext cx="2086980" cy="914400"/>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zh-CN" altLang="en-US" sz="2100" dirty="0">
                <a:solidFill>
                  <a:srgbClr val="E76965"/>
                </a:solidFill>
                <a:latin typeface="+mn-ea"/>
                <a:ea typeface="+mn-ea"/>
                <a:cs typeface="Arial" charset="0"/>
                <a:sym typeface="Calibri" pitchFamily="34" charset="0"/>
              </a:rPr>
              <a:t>感  谢  聆  听</a:t>
            </a:r>
          </a:p>
        </p:txBody>
      </p:sp>
    </p:spTree>
    <p:extLst>
      <p:ext uri="{BB962C8B-B14F-4D97-AF65-F5344CB8AC3E}">
        <p14:creationId xmlns:p14="http://schemas.microsoft.com/office/powerpoint/2010/main" val="20652096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2480" y="1059582"/>
            <a:ext cx="1598244"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2400" dirty="0">
                <a:solidFill>
                  <a:srgbClr val="00469E"/>
                </a:solidFill>
                <a:latin typeface="+mn-lt"/>
                <a:ea typeface="+mn-ea"/>
                <a:cs typeface="微软雅黑" charset="0"/>
                <a:sym typeface="Calibri" pitchFamily="34" charset="0"/>
              </a:rPr>
              <a:t>Content</a:t>
            </a:r>
            <a:endParaRPr kumimoji="1" lang="zh-CN" altLang="en-US" sz="2400" dirty="0">
              <a:solidFill>
                <a:srgbClr val="00469E"/>
              </a:solidFill>
              <a:latin typeface="+mn-lt"/>
              <a:ea typeface="+mn-ea"/>
              <a:cs typeface="微软雅黑" charset="0"/>
              <a:sym typeface="Calibri" pitchFamily="34" charset="0"/>
            </a:endParaRPr>
          </a:p>
        </p:txBody>
      </p:sp>
      <p:sp>
        <p:nvSpPr>
          <p:cNvPr id="5" name="文本框 4"/>
          <p:cNvSpPr txBox="1"/>
          <p:nvPr/>
        </p:nvSpPr>
        <p:spPr>
          <a:xfrm>
            <a:off x="2889934" y="1059582"/>
            <a:ext cx="4677872" cy="446052"/>
          </a:xfrm>
          <a:prstGeom prst="rect">
            <a:avLst/>
          </a:prstGeom>
          <a:noFill/>
          <a:ln>
            <a:noFill/>
          </a:ln>
        </p:spPr>
        <p:txBody>
          <a:bodyPr wrap="none" rtlCol="0">
            <a:normAutofit/>
          </a:bodyPr>
          <a:lstStyle/>
          <a:p>
            <a:pPr eaLnBrk="0" hangingPunct="0">
              <a:spcBef>
                <a:spcPct val="20000"/>
              </a:spcBef>
            </a:pPr>
            <a:r>
              <a:rPr lang="en-US" altLang="zh-CN" dirty="0">
                <a:latin typeface="+mn-ea"/>
                <a:ea typeface="+mn-ea"/>
              </a:rPr>
              <a:t>Background</a:t>
            </a:r>
            <a:r>
              <a:rPr lang="zh-CN" altLang="en-US" dirty="0">
                <a:latin typeface="+mn-ea"/>
                <a:ea typeface="+mn-ea"/>
              </a:rPr>
              <a:t> </a:t>
            </a:r>
            <a:r>
              <a:rPr lang="en-US" altLang="zh-CN" dirty="0">
                <a:latin typeface="+mn-ea"/>
                <a:ea typeface="+mn-ea"/>
              </a:rPr>
              <a:t>and New Requirements</a:t>
            </a:r>
          </a:p>
        </p:txBody>
      </p:sp>
      <p:sp>
        <p:nvSpPr>
          <p:cNvPr id="6" name="文本框 5"/>
          <p:cNvSpPr txBox="1"/>
          <p:nvPr/>
        </p:nvSpPr>
        <p:spPr>
          <a:xfrm>
            <a:off x="2897243" y="1509403"/>
            <a:ext cx="4677872" cy="446052"/>
          </a:xfrm>
          <a:prstGeom prst="rect">
            <a:avLst/>
          </a:prstGeom>
          <a:noFill/>
          <a:ln>
            <a:noFill/>
          </a:ln>
        </p:spPr>
        <p:txBody>
          <a:bodyPr wrap="none" rtlCol="0">
            <a:normAutofit/>
          </a:bodyPr>
          <a:lstStyle/>
          <a:p>
            <a:pPr lvl="0">
              <a:lnSpc>
                <a:spcPct val="120000"/>
              </a:lnSpc>
            </a:pPr>
            <a:r>
              <a:rPr lang="en-US" altLang="zh-CN" dirty="0">
                <a:latin typeface="+mn-ea"/>
                <a:ea typeface="+mn-ea"/>
              </a:rPr>
              <a:t>Use cases</a:t>
            </a:r>
          </a:p>
        </p:txBody>
      </p:sp>
      <p:sp>
        <p:nvSpPr>
          <p:cNvPr id="7" name="文本框 6"/>
          <p:cNvSpPr txBox="1"/>
          <p:nvPr/>
        </p:nvSpPr>
        <p:spPr>
          <a:xfrm>
            <a:off x="2916886" y="2003084"/>
            <a:ext cx="4677872" cy="446052"/>
          </a:xfrm>
          <a:prstGeom prst="rect">
            <a:avLst/>
          </a:prstGeom>
          <a:noFill/>
          <a:ln>
            <a:noFill/>
          </a:ln>
        </p:spPr>
        <p:txBody>
          <a:bodyPr wrap="none" rtlCol="0">
            <a:normAutofit/>
          </a:bodyPr>
          <a:lstStyle/>
          <a:p>
            <a:pPr lvl="0">
              <a:lnSpc>
                <a:spcPct val="120000"/>
              </a:lnSpc>
            </a:pPr>
            <a:r>
              <a:rPr lang="en-US" altLang="zh-CN" dirty="0">
                <a:latin typeface="+mn-ea"/>
                <a:ea typeface="+mn-ea"/>
              </a:rPr>
              <a:t>Introduction of Computing network</a:t>
            </a:r>
          </a:p>
        </p:txBody>
      </p:sp>
      <p:sp>
        <p:nvSpPr>
          <p:cNvPr id="8" name="文本框 7"/>
          <p:cNvSpPr txBox="1"/>
          <p:nvPr/>
        </p:nvSpPr>
        <p:spPr>
          <a:xfrm>
            <a:off x="2916886" y="2475490"/>
            <a:ext cx="4677872" cy="446052"/>
          </a:xfrm>
          <a:prstGeom prst="rect">
            <a:avLst/>
          </a:prstGeom>
          <a:noFill/>
          <a:ln>
            <a:noFill/>
          </a:ln>
        </p:spPr>
        <p:txBody>
          <a:bodyPr wrap="none" rtlCol="0">
            <a:normAutofit/>
          </a:bodyPr>
          <a:lstStyle/>
          <a:p>
            <a:pPr lvl="0">
              <a:lnSpc>
                <a:spcPct val="120000"/>
              </a:lnSpc>
            </a:pPr>
            <a:r>
              <a:rPr lang="en-US" altLang="zh-CN" dirty="0">
                <a:latin typeface="+mn-ea"/>
                <a:ea typeface="+mn-ea"/>
              </a:rPr>
              <a:t>Objectives and procedure</a:t>
            </a:r>
          </a:p>
        </p:txBody>
      </p:sp>
      <p:sp>
        <p:nvSpPr>
          <p:cNvPr id="9" name="文本框 8"/>
          <p:cNvSpPr txBox="1"/>
          <p:nvPr/>
        </p:nvSpPr>
        <p:spPr>
          <a:xfrm>
            <a:off x="2916886" y="2932045"/>
            <a:ext cx="3531270" cy="446052"/>
          </a:xfrm>
          <a:prstGeom prst="rect">
            <a:avLst/>
          </a:prstGeom>
          <a:noFill/>
          <a:ln>
            <a:noFill/>
          </a:ln>
        </p:spPr>
        <p:txBody>
          <a:bodyPr wrap="none" rtlCol="0">
            <a:normAutofit/>
          </a:bodyPr>
          <a:lstStyle/>
          <a:p>
            <a:pPr lvl="0">
              <a:lnSpc>
                <a:spcPct val="120000"/>
              </a:lnSpc>
            </a:pPr>
            <a:endParaRPr lang="en-US" altLang="zh-CN" dirty="0">
              <a:latin typeface="+mn-ea"/>
              <a:ea typeface="+mn-ea"/>
            </a:endParaRPr>
          </a:p>
        </p:txBody>
      </p:sp>
      <p:sp>
        <p:nvSpPr>
          <p:cNvPr id="10" name="椭圆 9"/>
          <p:cNvSpPr/>
          <p:nvPr/>
        </p:nvSpPr>
        <p:spPr bwMode="auto">
          <a:xfrm>
            <a:off x="2495320" y="2062643"/>
            <a:ext cx="288000" cy="288000"/>
          </a:xfrm>
          <a:prstGeom prst="ellipse">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altLang="zh-CN" sz="2000" b="1" dirty="0">
                <a:gradFill>
                  <a:gsLst>
                    <a:gs pos="56000">
                      <a:srgbClr val="1B59A9"/>
                    </a:gs>
                    <a:gs pos="56000">
                      <a:srgbClr val="E76965"/>
                    </a:gs>
                  </a:gsLst>
                  <a:lin ang="7200000" scaled="0"/>
                </a:gradFill>
                <a:latin typeface="Arial" panose="020B0604020202020204" pitchFamily="34" charset="0"/>
                <a:ea typeface="宋体" panose="02010600030101010101" pitchFamily="2" charset="-122"/>
              </a:rPr>
              <a:t>3</a:t>
            </a:r>
            <a:endParaRPr lang="zh-CN" altLang="en-US" sz="2000" b="1" dirty="0">
              <a:gradFill>
                <a:gsLst>
                  <a:gs pos="56000">
                    <a:srgbClr val="1B59A9"/>
                  </a:gs>
                  <a:gs pos="56000">
                    <a:srgbClr val="E76965"/>
                  </a:gs>
                </a:gsLst>
                <a:lin ang="7200000" scaled="0"/>
              </a:gradFill>
              <a:latin typeface="Arial" panose="020B0604020202020204" pitchFamily="34" charset="0"/>
              <a:ea typeface="宋体" panose="02010600030101010101" pitchFamily="2" charset="-122"/>
            </a:endParaRPr>
          </a:p>
        </p:txBody>
      </p:sp>
      <p:sp>
        <p:nvSpPr>
          <p:cNvPr id="11" name="椭圆 10"/>
          <p:cNvSpPr/>
          <p:nvPr/>
        </p:nvSpPr>
        <p:spPr bwMode="auto">
          <a:xfrm>
            <a:off x="2495320" y="2536857"/>
            <a:ext cx="288000" cy="288000"/>
          </a:xfrm>
          <a:prstGeom prst="ellipse">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altLang="zh-CN" sz="2000" b="1" dirty="0">
                <a:gradFill>
                  <a:gsLst>
                    <a:gs pos="56000">
                      <a:srgbClr val="1B59A9"/>
                    </a:gs>
                    <a:gs pos="56000">
                      <a:srgbClr val="E76965"/>
                    </a:gs>
                  </a:gsLst>
                  <a:lin ang="7200000" scaled="0"/>
                </a:gradFill>
                <a:latin typeface="Arial" panose="020B0604020202020204" pitchFamily="34" charset="0"/>
                <a:ea typeface="宋体" panose="02010600030101010101" pitchFamily="2" charset="-122"/>
              </a:rPr>
              <a:t>4</a:t>
            </a:r>
            <a:endParaRPr lang="zh-CN" altLang="en-US" sz="2000" b="1" dirty="0">
              <a:gradFill>
                <a:gsLst>
                  <a:gs pos="56000">
                    <a:srgbClr val="1B59A9"/>
                  </a:gs>
                  <a:gs pos="56000">
                    <a:srgbClr val="E76965"/>
                  </a:gs>
                </a:gsLst>
                <a:lin ang="7200000" scaled="0"/>
              </a:gradFill>
              <a:latin typeface="Arial" panose="020B0604020202020204" pitchFamily="34" charset="0"/>
              <a:ea typeface="宋体" panose="02010600030101010101" pitchFamily="2" charset="-122"/>
            </a:endParaRPr>
          </a:p>
        </p:txBody>
      </p:sp>
      <p:sp>
        <p:nvSpPr>
          <p:cNvPr id="13" name="椭圆 12"/>
          <p:cNvSpPr/>
          <p:nvPr/>
        </p:nvSpPr>
        <p:spPr bwMode="auto">
          <a:xfrm>
            <a:off x="2495320" y="1588429"/>
            <a:ext cx="288000" cy="288000"/>
          </a:xfrm>
          <a:prstGeom prst="ellipse">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buFont typeface="Arial" panose="020B0604020202020204" pitchFamily="34" charset="0"/>
              <a:buNone/>
            </a:pPr>
            <a:r>
              <a:rPr lang="en-US" altLang="zh-CN" sz="2000" b="1" dirty="0">
                <a:gradFill>
                  <a:gsLst>
                    <a:gs pos="56000">
                      <a:srgbClr val="1B59A9"/>
                    </a:gs>
                    <a:gs pos="56000">
                      <a:srgbClr val="E76965"/>
                    </a:gs>
                  </a:gsLst>
                  <a:lin ang="7200000" scaled="0"/>
                </a:gradFill>
                <a:latin typeface="Arial" panose="020B0604020202020204" pitchFamily="34" charset="0"/>
                <a:ea typeface="宋体" panose="02010600030101010101" pitchFamily="2" charset="-122"/>
              </a:rPr>
              <a:t>2</a:t>
            </a:r>
            <a:endParaRPr lang="zh-CN" altLang="en-US" sz="2000" b="1" dirty="0">
              <a:gradFill>
                <a:gsLst>
                  <a:gs pos="56000">
                    <a:srgbClr val="1B59A9"/>
                  </a:gs>
                  <a:gs pos="56000">
                    <a:srgbClr val="E76965"/>
                  </a:gs>
                </a:gsLst>
                <a:lin ang="7200000" scaled="0"/>
              </a:gradFill>
              <a:latin typeface="Arial" panose="020B0604020202020204" pitchFamily="34" charset="0"/>
              <a:ea typeface="宋体" panose="02010600030101010101" pitchFamily="2" charset="-122"/>
            </a:endParaRPr>
          </a:p>
        </p:txBody>
      </p:sp>
      <p:sp>
        <p:nvSpPr>
          <p:cNvPr id="20" name="椭圆 19">
            <a:extLst>
              <a:ext uri="{FF2B5EF4-FFF2-40B4-BE49-F238E27FC236}">
                <a16:creationId xmlns:a16="http://schemas.microsoft.com/office/drawing/2014/main" id="{B84E0B32-69F6-4451-BB81-4DCFD5511F96}"/>
              </a:ext>
            </a:extLst>
          </p:cNvPr>
          <p:cNvSpPr/>
          <p:nvPr/>
        </p:nvSpPr>
        <p:spPr bwMode="auto">
          <a:xfrm>
            <a:off x="2488011" y="1114215"/>
            <a:ext cx="288000" cy="288000"/>
          </a:xfrm>
          <a:prstGeom prst="ellipse">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buFont typeface="Arial" panose="020B0604020202020204" pitchFamily="34" charset="0"/>
              <a:buNone/>
            </a:pPr>
            <a:r>
              <a:rPr lang="en-US" altLang="zh-CN" sz="2000" b="1" dirty="0">
                <a:gradFill>
                  <a:gsLst>
                    <a:gs pos="56000">
                      <a:srgbClr val="1B59A9"/>
                    </a:gs>
                    <a:gs pos="56000">
                      <a:srgbClr val="E76965"/>
                    </a:gs>
                  </a:gsLst>
                  <a:lin ang="7200000" scaled="0"/>
                </a:gradFill>
                <a:latin typeface="Arial" panose="020B0604020202020204" pitchFamily="34" charset="0"/>
                <a:ea typeface="宋体" panose="02010600030101010101" pitchFamily="2" charset="-122"/>
              </a:rPr>
              <a:t>1</a:t>
            </a:r>
            <a:endParaRPr lang="zh-CN" altLang="en-US" sz="2000" b="1" dirty="0">
              <a:gradFill>
                <a:gsLst>
                  <a:gs pos="56000">
                    <a:srgbClr val="1B59A9"/>
                  </a:gs>
                  <a:gs pos="56000">
                    <a:srgbClr val="E76965"/>
                  </a:gs>
                </a:gsLst>
                <a:lin ang="7200000" scaled="0"/>
              </a:gra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042570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Background: requirements on computing in ITU</a:t>
            </a:r>
          </a:p>
        </p:txBody>
      </p:sp>
      <p:sp>
        <p:nvSpPr>
          <p:cNvPr id="5" name="内容占位符 2">
            <a:extLst>
              <a:ext uri="{FF2B5EF4-FFF2-40B4-BE49-F238E27FC236}">
                <a16:creationId xmlns:a16="http://schemas.microsoft.com/office/drawing/2014/main" id="{1C7A1D57-9544-4DEA-BDC0-EAFA0605F361}"/>
              </a:ext>
            </a:extLst>
          </p:cNvPr>
          <p:cNvSpPr txBox="1">
            <a:spLocks/>
          </p:cNvSpPr>
          <p:nvPr/>
        </p:nvSpPr>
        <p:spPr>
          <a:xfrm>
            <a:off x="612112" y="771550"/>
            <a:ext cx="8256883" cy="3922188"/>
          </a:xfrm>
          <a:prstGeom prst="rect">
            <a:avLst/>
          </a:prstGeom>
        </p:spPr>
        <p:txBody>
          <a:bodyPr vert="horz" lIns="91430" tIns="71992" rIns="91430" bIns="71992" rtlCol="0">
            <a:normAutofit/>
          </a:bodyPr>
          <a:lstStyle/>
          <a:p>
            <a:pPr marL="400050" lvl="2" indent="-228600" defTabSz="914355" fontAlgn="auto">
              <a:lnSpc>
                <a:spcPct val="150000"/>
              </a:lnSpc>
              <a:spcBef>
                <a:spcPts val="1000"/>
              </a:spcBef>
              <a:spcAft>
                <a:spcPts val="0"/>
              </a:spcAft>
              <a:buFont typeface="Arial" panose="020B0604020202020204" pitchFamily="34" charset="0"/>
              <a:buChar char="•"/>
            </a:pPr>
            <a:r>
              <a:rPr lang="en-US" altLang="zh-CN" sz="1400" dirty="0">
                <a:solidFill>
                  <a:srgbClr val="000000"/>
                </a:solidFill>
                <a:ea typeface="方正兰亭黑简体" panose="02000000000000000000" pitchFamily="2" charset="-122"/>
              </a:rPr>
              <a:t>Draft new Recommendation ITU-T Y.CAN-</a:t>
            </a:r>
            <a:r>
              <a:rPr lang="en-US" altLang="zh-CN" sz="1400" dirty="0" err="1">
                <a:solidFill>
                  <a:srgbClr val="000000"/>
                </a:solidFill>
                <a:ea typeface="方正兰亭黑简体" panose="02000000000000000000" pitchFamily="2" charset="-122"/>
              </a:rPr>
              <a:t>reqts</a:t>
            </a:r>
            <a:r>
              <a:rPr lang="en-US" altLang="zh-CN" sz="1400" dirty="0">
                <a:solidFill>
                  <a:srgbClr val="000000"/>
                </a:solidFill>
                <a:ea typeface="方正兰亭黑简体" panose="02000000000000000000" pitchFamily="2" charset="-122"/>
              </a:rPr>
              <a:t>: “Functional requirements of computing-aware networking”</a:t>
            </a:r>
          </a:p>
          <a:p>
            <a:pPr marL="400050" lvl="2" indent="-228600" defTabSz="914355" fontAlgn="auto">
              <a:lnSpc>
                <a:spcPct val="150000"/>
              </a:lnSpc>
              <a:spcBef>
                <a:spcPts val="1000"/>
              </a:spcBef>
              <a:spcAft>
                <a:spcPts val="0"/>
              </a:spcAft>
              <a:buFont typeface="Arial" panose="020B0604020202020204" pitchFamily="34" charset="0"/>
              <a:buChar char="•"/>
            </a:pPr>
            <a:r>
              <a:rPr lang="en-US" altLang="zh-CN" sz="1400" dirty="0">
                <a:solidFill>
                  <a:srgbClr val="000000"/>
                </a:solidFill>
                <a:ea typeface="方正兰亭黑简体" panose="02000000000000000000" pitchFamily="2" charset="-122"/>
              </a:rPr>
              <a:t>With the development of 5G and cloud computing, the transmission, analysis and storage of massive data pose huge challenges to traditional network and cloud computing, finally driving computing to move down from the cloud to the edge near the data source, forming distributed computing resources in the network. </a:t>
            </a:r>
            <a:endParaRPr lang="en-US" altLang="zh-CN" sz="1400" b="1" dirty="0">
              <a:solidFill>
                <a:srgbClr val="000000"/>
              </a:solidFill>
              <a:ea typeface="方正兰亭黑简体" panose="02000000000000000000" pitchFamily="2" charset="-122"/>
            </a:endParaRPr>
          </a:p>
        </p:txBody>
      </p:sp>
    </p:spTree>
    <p:extLst>
      <p:ext uri="{BB962C8B-B14F-4D97-AF65-F5344CB8AC3E}">
        <p14:creationId xmlns:p14="http://schemas.microsoft.com/office/powerpoint/2010/main" val="609183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5536" y="123478"/>
            <a:ext cx="8686116" cy="550445"/>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marR="0" lvl="1" indent="0" algn="l" defTabSz="914400" rtl="0" eaLnBrk="1" fontAlgn="base" latinLnBrk="0" hangingPunct="1">
              <a:lnSpc>
                <a:spcPct val="90000"/>
              </a:lnSpc>
              <a:spcBef>
                <a:spcPct val="0"/>
              </a:spcBef>
              <a:spcAft>
                <a:spcPct val="0"/>
              </a:spcAft>
              <a:buClrTx/>
              <a:buSzTx/>
              <a:buFontTx/>
              <a:buNone/>
              <a:tabLst/>
              <a:defRPr/>
            </a:pPr>
            <a:r>
              <a:rPr kumimoji="1" lang="en-US" altLang="zh-CN" sz="2000" b="0" i="0" u="none" strike="noStrike" kern="1200" cap="none" spc="0" normalizeH="0" baseline="0" noProof="0" dirty="0">
                <a:ln>
                  <a:noFill/>
                </a:ln>
                <a:solidFill>
                  <a:srgbClr val="00469E"/>
                </a:solidFill>
                <a:effectLst/>
                <a:uLnTx/>
                <a:uFillTx/>
                <a:latin typeface="微软雅黑"/>
                <a:ea typeface="微软雅黑"/>
                <a:cs typeface="微软雅黑" charset="0"/>
                <a:sym typeface="Arial" panose="020B0604020202020204" pitchFamily="34" charset="0"/>
              </a:rPr>
              <a:t>Background: Computing Power Network architecture </a:t>
            </a:r>
          </a:p>
          <a:p>
            <a:pPr marL="0" marR="0" lvl="1" indent="0" algn="l" defTabSz="914400" rtl="0" eaLnBrk="1" fontAlgn="base" latinLnBrk="0" hangingPunct="1">
              <a:lnSpc>
                <a:spcPct val="90000"/>
              </a:lnSpc>
              <a:spcBef>
                <a:spcPct val="0"/>
              </a:spcBef>
              <a:spcAft>
                <a:spcPct val="0"/>
              </a:spcAft>
              <a:buClrTx/>
              <a:buSzTx/>
              <a:buFontTx/>
              <a:buNone/>
              <a:tabLst/>
              <a:defRPr/>
            </a:pPr>
            <a:r>
              <a:rPr kumimoji="1" lang="en-US" altLang="zh-CN" sz="2000" b="0" i="0" u="none" strike="noStrike" kern="1200" cap="none" spc="0" normalizeH="0" baseline="0" noProof="0" dirty="0">
                <a:ln>
                  <a:noFill/>
                </a:ln>
                <a:solidFill>
                  <a:srgbClr val="00469E"/>
                </a:solidFill>
                <a:effectLst/>
                <a:uLnTx/>
                <a:uFillTx/>
                <a:latin typeface="微软雅黑"/>
                <a:ea typeface="微软雅黑"/>
                <a:cs typeface="微软雅黑" charset="0"/>
                <a:sym typeface="Arial" panose="020B0604020202020204" pitchFamily="34" charset="0"/>
              </a:rPr>
              <a:t>in ITU</a:t>
            </a:r>
          </a:p>
        </p:txBody>
      </p:sp>
      <p:sp>
        <p:nvSpPr>
          <p:cNvPr id="5" name="内容占位符 2">
            <a:extLst>
              <a:ext uri="{FF2B5EF4-FFF2-40B4-BE49-F238E27FC236}">
                <a16:creationId xmlns:a16="http://schemas.microsoft.com/office/drawing/2014/main" id="{1C7A1D57-9544-4DEA-BDC0-EAFA0605F361}"/>
              </a:ext>
            </a:extLst>
          </p:cNvPr>
          <p:cNvSpPr txBox="1">
            <a:spLocks/>
          </p:cNvSpPr>
          <p:nvPr/>
        </p:nvSpPr>
        <p:spPr>
          <a:xfrm>
            <a:off x="707605" y="737794"/>
            <a:ext cx="8256883" cy="3922188"/>
          </a:xfrm>
          <a:prstGeom prst="rect">
            <a:avLst/>
          </a:prstGeom>
        </p:spPr>
        <p:txBody>
          <a:bodyPr vert="horz" lIns="91430" tIns="71992" rIns="91430" bIns="71992" rtlCol="0">
            <a:normAutofit/>
          </a:bodyPr>
          <a:lstStyle/>
          <a:p>
            <a:pPr marL="400050" marR="0" lvl="2"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altLang="zh-CN" sz="1600" b="0" i="0" u="none" strike="noStrike" kern="1200" cap="none" spc="0" normalizeH="0" baseline="0" noProof="0" dirty="0">
                <a:ln>
                  <a:noFill/>
                </a:ln>
                <a:solidFill>
                  <a:srgbClr val="000000"/>
                </a:solidFill>
                <a:effectLst/>
                <a:uLnTx/>
                <a:uFillTx/>
                <a:latin typeface="Arial" charset="0"/>
                <a:ea typeface="方正兰亭黑简体" panose="02000000000000000000" pitchFamily="2" charset="-122"/>
                <a:cs typeface="+mn-cs"/>
              </a:rPr>
              <a:t>Draft Recommendation ITU-T Y.2501 (formerly Y.CPN-arch): </a:t>
            </a:r>
            <a:r>
              <a:rPr kumimoji="0" lang="en-GB" altLang="zh-CN" sz="1600" b="0" i="0" u="none" strike="noStrike" kern="1200" cap="none" spc="0" normalizeH="0" baseline="0" noProof="0" dirty="0">
                <a:ln>
                  <a:noFill/>
                </a:ln>
                <a:solidFill>
                  <a:srgbClr val="000000"/>
                </a:solidFill>
                <a:effectLst/>
                <a:uLnTx/>
                <a:uFillTx/>
                <a:latin typeface="Arial" charset="0"/>
                <a:ea typeface="方正兰亭黑简体" panose="02000000000000000000" pitchFamily="2" charset="-122"/>
                <a:cs typeface="+mn-cs"/>
                <a:hlinkClick r:id="rId3">
                  <a:extLst>
                    <a:ext uri="{A12FA001-AC4F-418D-AE19-62706E023703}">
                      <ahyp:hlinkClr xmlns:ahyp="http://schemas.microsoft.com/office/drawing/2018/hyperlinkcolor" val="tx"/>
                    </a:ext>
                  </a:extLst>
                </a:hlinkClick>
              </a:rPr>
              <a:t>“Computing Power Network – framework and architecture</a:t>
            </a:r>
            <a:endParaRPr kumimoji="0" lang="en-GB" altLang="zh-CN" sz="1600" b="0" i="0" u="none" strike="noStrike" kern="1200" cap="none" spc="0" normalizeH="0" baseline="0" noProof="0" dirty="0">
              <a:ln>
                <a:noFill/>
              </a:ln>
              <a:solidFill>
                <a:srgbClr val="000000"/>
              </a:solidFill>
              <a:effectLst/>
              <a:highlight>
                <a:srgbClr val="FFFF00"/>
              </a:highlight>
              <a:uLnTx/>
              <a:uFillTx/>
              <a:latin typeface="Arial" charset="0"/>
              <a:ea typeface="方正兰亭黑简体" panose="02000000000000000000" pitchFamily="2" charset="-122"/>
              <a:cs typeface="+mn-cs"/>
            </a:endParaRPr>
          </a:p>
          <a:p>
            <a:pPr marL="400050" marR="0" lvl="2"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altLang="zh-CN" sz="1400" b="0" i="0" u="none" strike="noStrike" kern="1200" cap="none" spc="0" normalizeH="0" baseline="0" noProof="0" dirty="0">
                <a:ln>
                  <a:noFill/>
                </a:ln>
                <a:solidFill>
                  <a:srgbClr val="000000"/>
                </a:solidFill>
                <a:effectLst/>
                <a:uLnTx/>
                <a:uFillTx/>
                <a:latin typeface="Arial" charset="0"/>
                <a:ea typeface="方正兰亭黑简体" panose="02000000000000000000" pitchFamily="2" charset="-122"/>
                <a:cs typeface="+mn-cs"/>
              </a:rPr>
              <a:t>The objective of Recommendation ITU-T Y.2501 is to describe the framework and architecture of computing power network. It is a new type of network that realizes the optimized resource allocation, by distributing computing, storage, network and other resource information of service nodes through network control plane. It combines network context and user requirements to provide the optimal distribution, association, transaction and scheduling of computing, storage and network resources.</a:t>
            </a:r>
            <a:endParaRPr kumimoji="0" lang="en-US" altLang="zh-CN" sz="1400" b="1" i="0" u="none" strike="noStrike" kern="1200" cap="none" spc="0" normalizeH="0" baseline="0" noProof="0" dirty="0">
              <a:ln>
                <a:noFill/>
              </a:ln>
              <a:solidFill>
                <a:srgbClr val="000000"/>
              </a:solidFill>
              <a:effectLst/>
              <a:uLnTx/>
              <a:uFillTx/>
              <a:latin typeface="Arial" charset="0"/>
              <a:ea typeface="方正兰亭黑简体" panose="02000000000000000000" pitchFamily="2" charset="-122"/>
              <a:cs typeface="+mn-cs"/>
            </a:endParaRPr>
          </a:p>
        </p:txBody>
      </p:sp>
    </p:spTree>
    <p:extLst>
      <p:ext uri="{BB962C8B-B14F-4D97-AF65-F5344CB8AC3E}">
        <p14:creationId xmlns:p14="http://schemas.microsoft.com/office/powerpoint/2010/main" val="2950232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Background: requirements on computing in 6G</a:t>
            </a:r>
          </a:p>
        </p:txBody>
      </p:sp>
      <p:sp>
        <p:nvSpPr>
          <p:cNvPr id="5" name="内容占位符 2">
            <a:extLst>
              <a:ext uri="{FF2B5EF4-FFF2-40B4-BE49-F238E27FC236}">
                <a16:creationId xmlns:a16="http://schemas.microsoft.com/office/drawing/2014/main" id="{1C7A1D57-9544-4DEA-BDC0-EAFA0605F361}"/>
              </a:ext>
            </a:extLst>
          </p:cNvPr>
          <p:cNvSpPr txBox="1">
            <a:spLocks/>
          </p:cNvSpPr>
          <p:nvPr/>
        </p:nvSpPr>
        <p:spPr>
          <a:xfrm>
            <a:off x="707605" y="737794"/>
            <a:ext cx="8256883" cy="3922188"/>
          </a:xfrm>
          <a:prstGeom prst="rect">
            <a:avLst/>
          </a:prstGeom>
        </p:spPr>
        <p:txBody>
          <a:bodyPr vert="horz" lIns="91430" tIns="71992" rIns="91430" bIns="71992" rtlCol="0">
            <a:normAutofit/>
          </a:bodyPr>
          <a:lstStyle/>
          <a:p>
            <a:pPr marL="400050" lvl="2" indent="-228600" defTabSz="914355" fontAlgn="auto">
              <a:lnSpc>
                <a:spcPct val="150000"/>
              </a:lnSpc>
              <a:spcBef>
                <a:spcPts val="1000"/>
              </a:spcBef>
              <a:spcAft>
                <a:spcPts val="0"/>
              </a:spcAft>
              <a:buFont typeface="Arial" panose="020B0604020202020204" pitchFamily="34" charset="0"/>
              <a:buChar char="•"/>
            </a:pPr>
            <a:endParaRPr lang="en-US" altLang="zh-CN" sz="1400" b="1" dirty="0">
              <a:solidFill>
                <a:srgbClr val="000000"/>
              </a:solidFill>
              <a:ea typeface="方正兰亭黑简体" panose="02000000000000000000" pitchFamily="2" charset="-122"/>
            </a:endParaRPr>
          </a:p>
        </p:txBody>
      </p:sp>
      <p:sp>
        <p:nvSpPr>
          <p:cNvPr id="4" name="内容占位符 2">
            <a:extLst>
              <a:ext uri="{FF2B5EF4-FFF2-40B4-BE49-F238E27FC236}">
                <a16:creationId xmlns:a16="http://schemas.microsoft.com/office/drawing/2014/main" id="{7C11A2FB-BA38-4CFA-8940-AD245BC9B5A1}"/>
              </a:ext>
            </a:extLst>
          </p:cNvPr>
          <p:cNvSpPr txBox="1">
            <a:spLocks/>
          </p:cNvSpPr>
          <p:nvPr/>
        </p:nvSpPr>
        <p:spPr>
          <a:xfrm>
            <a:off x="397496" y="738960"/>
            <a:ext cx="8256883" cy="3922188"/>
          </a:xfrm>
          <a:prstGeom prst="rect">
            <a:avLst/>
          </a:prstGeom>
        </p:spPr>
        <p:txBody>
          <a:bodyPr vert="horz" lIns="91430" tIns="71992" rIns="91430" bIns="71992" rtlCol="0">
            <a:normAutofit/>
          </a:bodyPr>
          <a:lstStyle/>
          <a:p>
            <a:pPr marL="400050" lvl="2" indent="-228600" defTabSz="914355" fontAlgn="auto">
              <a:lnSpc>
                <a:spcPct val="150000"/>
              </a:lnSpc>
              <a:spcBef>
                <a:spcPts val="1000"/>
              </a:spcBef>
              <a:spcAft>
                <a:spcPts val="0"/>
              </a:spcAft>
              <a:buFont typeface="Arial" panose="020B0604020202020204" pitchFamily="34" charset="0"/>
              <a:buChar char="•"/>
            </a:pPr>
            <a:r>
              <a:rPr lang="en-US" altLang="zh-CN" sz="1400" dirty="0">
                <a:solidFill>
                  <a:srgbClr val="000000"/>
                </a:solidFill>
                <a:ea typeface="方正兰亭黑简体" panose="02000000000000000000" pitchFamily="2" charset="-122"/>
              </a:rPr>
              <a:t>IMT-2030 (6G) Promotion Group: White Paper on 6G Network Architecture Vision and Key Technologies</a:t>
            </a:r>
          </a:p>
          <a:p>
            <a:pPr marL="400050" lvl="2" indent="-228600" defTabSz="914355" fontAlgn="auto">
              <a:lnSpc>
                <a:spcPct val="150000"/>
              </a:lnSpc>
              <a:spcBef>
                <a:spcPts val="1000"/>
              </a:spcBef>
              <a:spcAft>
                <a:spcPts val="0"/>
              </a:spcAft>
              <a:buFont typeface="Arial" panose="020B0604020202020204" pitchFamily="34" charset="0"/>
              <a:buChar char="•"/>
            </a:pPr>
            <a:r>
              <a:rPr lang="en-US" altLang="zh-CN" sz="1400" dirty="0">
                <a:solidFill>
                  <a:srgbClr val="000000"/>
                </a:solidFill>
                <a:ea typeface="方正兰亭黑简体" panose="02000000000000000000" pitchFamily="2" charset="-122"/>
              </a:rPr>
              <a:t>Deep integration of network and computing power resources can achieve efficient coordination of Cloud, Edge, network and computing power. The network can be aware of and interwork with computing power resources to realize real-time computing power resources discovery, to dynamically schedule for computing power resources and services and to provide wide distribution of computing power and services. The integration of network and computing power can provide better user experience and higher utilization of network and computing power resources.</a:t>
            </a:r>
          </a:p>
        </p:txBody>
      </p:sp>
    </p:spTree>
    <p:extLst>
      <p:ext uri="{BB962C8B-B14F-4D97-AF65-F5344CB8AC3E}">
        <p14:creationId xmlns:p14="http://schemas.microsoft.com/office/powerpoint/2010/main" val="2378398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New Requirements in 5G</a:t>
            </a:r>
            <a:r>
              <a:rPr kumimoji="1" lang="zh-CN" altLang="en-US" sz="2000" dirty="0">
                <a:solidFill>
                  <a:srgbClr val="00469E"/>
                </a:solidFill>
                <a:latin typeface="+mn-lt"/>
                <a:ea typeface="+mn-ea"/>
                <a:cs typeface="微软雅黑" charset="0"/>
                <a:sym typeface="Arial" panose="020B0604020202020204" pitchFamily="34" charset="0"/>
              </a:rPr>
              <a:t>：</a:t>
            </a:r>
            <a:r>
              <a:rPr kumimoji="1" lang="en-US" altLang="zh-CN" sz="2000" dirty="0">
                <a:solidFill>
                  <a:srgbClr val="00469E"/>
                </a:solidFill>
                <a:latin typeface="+mn-lt"/>
                <a:ea typeface="+mn-ea"/>
                <a:cs typeface="微软雅黑" charset="0"/>
                <a:sym typeface="Arial" panose="020B0604020202020204" pitchFamily="34" charset="0"/>
              </a:rPr>
              <a:t>Computing Power</a:t>
            </a:r>
          </a:p>
        </p:txBody>
      </p:sp>
      <p:sp>
        <p:nvSpPr>
          <p:cNvPr id="5" name="内容占位符 2">
            <a:extLst>
              <a:ext uri="{FF2B5EF4-FFF2-40B4-BE49-F238E27FC236}">
                <a16:creationId xmlns:a16="http://schemas.microsoft.com/office/drawing/2014/main" id="{1C7A1D57-9544-4DEA-BDC0-EAFA0605F361}"/>
              </a:ext>
            </a:extLst>
          </p:cNvPr>
          <p:cNvSpPr txBox="1">
            <a:spLocks/>
          </p:cNvSpPr>
          <p:nvPr/>
        </p:nvSpPr>
        <p:spPr>
          <a:xfrm>
            <a:off x="539052" y="765860"/>
            <a:ext cx="8065895" cy="4184601"/>
          </a:xfrm>
          <a:prstGeom prst="rect">
            <a:avLst/>
          </a:prstGeom>
        </p:spPr>
        <p:txBody>
          <a:bodyPr vert="horz" lIns="91430" tIns="71992" rIns="91430" bIns="71992" rtlCol="0">
            <a:normAutofit/>
          </a:bodyPr>
          <a:lstStyle/>
          <a:p>
            <a:pPr marL="34286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ea typeface="+mn-ea"/>
                <a:cs typeface="Arial" panose="020B0604020202020204" pitchFamily="34" charset="0"/>
              </a:rPr>
              <a:t>In 5G network architecture, the computing power is not involved. Only the communication quality index are introduced;</a:t>
            </a:r>
          </a:p>
          <a:p>
            <a:pPr marL="34286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For some 5G scenarios XR and cloud gaming, there are potential requirements for computing power.  For example, the type of computing power resources (GPU, FPGA, </a:t>
            </a:r>
            <a:r>
              <a:rPr lang="en-US" altLang="zh-CN" sz="1400" dirty="0" err="1">
                <a:latin typeface="Arial" panose="020B0604020202020204" pitchFamily="34" charset="0"/>
                <a:cs typeface="Arial" panose="020B0604020202020204" pitchFamily="34" charset="0"/>
              </a:rPr>
              <a:t>etc</a:t>
            </a:r>
            <a:r>
              <a:rPr lang="en-US" altLang="zh-CN" sz="1400" dirty="0">
                <a:latin typeface="Arial" panose="020B0604020202020204" pitchFamily="34" charset="0"/>
                <a:cs typeface="Arial" panose="020B0604020202020204" pitchFamily="34" charset="0"/>
              </a:rPr>
              <a:t>) and the total amount of computing power resources.</a:t>
            </a:r>
          </a:p>
          <a:p>
            <a:pPr marL="800061" lvl="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Only non-computing aspects are considered for performance improvement, for example, 5QI enhancement, optimization based on I/P frame recognition, </a:t>
            </a:r>
            <a:r>
              <a:rPr lang="en-US" altLang="zh-CN" sz="1400" dirty="0" err="1">
                <a:latin typeface="Arial" panose="020B0604020202020204" pitchFamily="34" charset="0"/>
                <a:cs typeface="Arial" panose="020B0604020202020204" pitchFamily="34" charset="0"/>
              </a:rPr>
              <a:t>etc</a:t>
            </a:r>
            <a:r>
              <a:rPr lang="en-US" altLang="zh-CN" sz="1400" dirty="0">
                <a:latin typeface="Arial" panose="020B0604020202020204" pitchFamily="34" charset="0"/>
                <a:cs typeface="Arial" panose="020B0604020202020204" pitchFamily="34" charset="0"/>
              </a:rPr>
              <a:t>;</a:t>
            </a:r>
          </a:p>
          <a:p>
            <a:pPr marL="800061" lvl="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Computing aspects are not considered;</a:t>
            </a:r>
          </a:p>
          <a:p>
            <a:pPr marL="34286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Jointly optimizing communication and computing power can further improve better service quality and user experience for 5G user services. </a:t>
            </a:r>
            <a:r>
              <a:rPr lang="en-US" altLang="zh-CN" sz="1400" dirty="0">
                <a:solidFill>
                  <a:srgbClr val="000000"/>
                </a:solidFill>
                <a:latin typeface="Arial" panose="020B0604020202020204" pitchFamily="34" charset="0"/>
                <a:ea typeface="微软雅黑"/>
                <a:cs typeface="Arial" panose="020B0604020202020204" pitchFamily="34" charset="0"/>
              </a:rPr>
              <a:t>This requires the deep integration of network resources and computing power resources of operators</a:t>
            </a:r>
            <a:endParaRPr lang="en-US" altLang="zh-CN" sz="1400" dirty="0">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182561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Use case 1 - XR : features and bottlenecks</a:t>
            </a:r>
          </a:p>
        </p:txBody>
      </p:sp>
      <p:sp>
        <p:nvSpPr>
          <p:cNvPr id="2" name="矩形 1">
            <a:extLst>
              <a:ext uri="{FF2B5EF4-FFF2-40B4-BE49-F238E27FC236}">
                <a16:creationId xmlns:a16="http://schemas.microsoft.com/office/drawing/2014/main" id="{1DD00DE4-BFD5-4D19-ABFE-EDFD44BD5193}"/>
              </a:ext>
            </a:extLst>
          </p:cNvPr>
          <p:cNvSpPr/>
          <p:nvPr/>
        </p:nvSpPr>
        <p:spPr bwMode="auto">
          <a:xfrm>
            <a:off x="6275300" y="843558"/>
            <a:ext cx="2808312" cy="2517266"/>
          </a:xfrm>
          <a:prstGeom prst="rect">
            <a:avLst/>
          </a:prstGeom>
          <a:solidFill>
            <a:schemeClr val="lt1">
              <a:alpha val="52000"/>
            </a:schemeClr>
          </a:solidFill>
          <a:ln>
            <a:gradFill>
              <a:gsLst>
                <a:gs pos="100000">
                  <a:schemeClr val="accent1">
                    <a:lumMod val="5000"/>
                    <a:lumOff val="95000"/>
                  </a:schemeClr>
                </a:gs>
                <a:gs pos="35000">
                  <a:schemeClr val="accent1">
                    <a:lumMod val="45000"/>
                    <a:lumOff val="55000"/>
                  </a:schemeClr>
                </a:gs>
                <a:gs pos="59000">
                  <a:schemeClr val="accent1">
                    <a:lumMod val="45000"/>
                    <a:lumOff val="55000"/>
                  </a:schemeClr>
                </a:gs>
                <a:gs pos="0">
                  <a:schemeClr val="accent1">
                    <a:lumMod val="30000"/>
                    <a:lumOff val="70000"/>
                  </a:schemeClr>
                </a:gs>
              </a:gsLst>
              <a:lin ang="5400000" scaled="1"/>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 typeface="Arial" panose="020B0604020202020204" pitchFamily="34" charset="0"/>
              <a:buNone/>
              <a:tabLst/>
            </a:pPr>
            <a:r>
              <a:rPr lang="en-US" altLang="zh-CN" sz="1400" b="1" dirty="0">
                <a:solidFill>
                  <a:schemeClr val="tx1"/>
                </a:solidFill>
                <a:latin typeface="+mn-ea"/>
              </a:rPr>
              <a:t>Requirement 3</a:t>
            </a:r>
            <a:r>
              <a:rPr lang="zh-CN" altLang="en-US" sz="1400" b="1" dirty="0">
                <a:solidFill>
                  <a:schemeClr val="tx1"/>
                </a:solidFill>
                <a:latin typeface="+mn-ea"/>
              </a:rPr>
              <a:t>：</a:t>
            </a:r>
            <a:r>
              <a:rPr lang="en-US" altLang="zh-CN" sz="1400" b="1" dirty="0">
                <a:solidFill>
                  <a:schemeClr val="tx1"/>
                </a:solidFill>
                <a:latin typeface="+mn-ea"/>
              </a:rPr>
              <a:t>large computing power</a:t>
            </a: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lang="en-US" altLang="zh-CN" sz="1400" dirty="0">
              <a:solidFill>
                <a:schemeClr val="tx1"/>
              </a:solidFill>
              <a:latin typeface="Arial" panose="020B0604020202020204" pitchFamily="34" charset="0"/>
              <a:ea typeface="宋体" panose="02010600030101010101" pitchFamily="2" charset="-122"/>
            </a:endParaRPr>
          </a:p>
          <a:p>
            <a:r>
              <a:rPr lang="en-US" altLang="zh-CN" sz="1400" dirty="0">
                <a:solidFill>
                  <a:schemeClr val="tx1"/>
                </a:solidFill>
                <a:latin typeface="Arial" panose="020B0604020202020204" pitchFamily="34" charset="0"/>
                <a:ea typeface="宋体" panose="02010600030101010101" pitchFamily="2" charset="-122"/>
              </a:rPr>
              <a:t>The requirement of computing power is huge for some scenarios(e.g., rendering, modelling).</a:t>
            </a:r>
          </a:p>
          <a:p>
            <a:endParaRPr lang="en-US" altLang="zh-CN" sz="1400" dirty="0">
              <a:solidFill>
                <a:schemeClr val="tx1"/>
              </a:solidFill>
              <a:latin typeface="Arial" panose="020B0604020202020204" pitchFamily="34" charset="0"/>
              <a:ea typeface="宋体" panose="02010600030101010101" pitchFamily="2" charset="-122"/>
            </a:endParaRPr>
          </a:p>
        </p:txBody>
      </p:sp>
      <p:sp>
        <p:nvSpPr>
          <p:cNvPr id="6" name="矩形 5">
            <a:extLst>
              <a:ext uri="{FF2B5EF4-FFF2-40B4-BE49-F238E27FC236}">
                <a16:creationId xmlns:a16="http://schemas.microsoft.com/office/drawing/2014/main" id="{DB3399D1-04B4-480E-A991-1C2C9AAFCD7F}"/>
              </a:ext>
            </a:extLst>
          </p:cNvPr>
          <p:cNvSpPr/>
          <p:nvPr/>
        </p:nvSpPr>
        <p:spPr bwMode="auto">
          <a:xfrm>
            <a:off x="3155398" y="840544"/>
            <a:ext cx="2880320" cy="2520280"/>
          </a:xfrm>
          <a:prstGeom prst="rect">
            <a:avLst/>
          </a:prstGeom>
          <a:solidFill>
            <a:schemeClr val="lt1">
              <a:alpha val="52000"/>
            </a:schemeClr>
          </a:solidFill>
          <a:ln>
            <a:gradFill>
              <a:gsLst>
                <a:gs pos="100000">
                  <a:schemeClr val="accent1">
                    <a:lumMod val="5000"/>
                    <a:lumOff val="95000"/>
                  </a:schemeClr>
                </a:gs>
                <a:gs pos="35000">
                  <a:schemeClr val="accent1">
                    <a:lumMod val="45000"/>
                    <a:lumOff val="55000"/>
                  </a:schemeClr>
                </a:gs>
                <a:gs pos="59000">
                  <a:schemeClr val="accent1">
                    <a:lumMod val="45000"/>
                    <a:lumOff val="55000"/>
                  </a:schemeClr>
                </a:gs>
                <a:gs pos="0">
                  <a:schemeClr val="accent1">
                    <a:lumMod val="30000"/>
                    <a:lumOff val="70000"/>
                  </a:schemeClr>
                </a:gs>
              </a:gsLst>
              <a:lin ang="5400000" scaled="1"/>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r>
              <a:rPr lang="en-US" altLang="zh-CN" sz="1400" b="1" dirty="0">
                <a:solidFill>
                  <a:schemeClr val="tx1"/>
                </a:solidFill>
                <a:latin typeface="+mn-ea"/>
              </a:rPr>
              <a:t>Requirement 2</a:t>
            </a:r>
            <a:r>
              <a:rPr lang="zh-CN" altLang="en-US" sz="1400" b="1" dirty="0">
                <a:solidFill>
                  <a:schemeClr val="tx1"/>
                </a:solidFill>
                <a:latin typeface="+mn-ea"/>
              </a:rPr>
              <a:t>：</a:t>
            </a:r>
            <a:r>
              <a:rPr lang="en-US" altLang="zh-CN" sz="1400" b="1" dirty="0">
                <a:solidFill>
                  <a:schemeClr val="tx1"/>
                </a:solidFill>
                <a:latin typeface="+mn-ea"/>
              </a:rPr>
              <a:t>high bandwidth</a:t>
            </a:r>
            <a:endParaRPr kumimoji="0" lang="en-US" altLang="zh-CN" sz="16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lang="en-US" altLang="zh-CN" sz="1600" dirty="0">
              <a:solidFill>
                <a:schemeClr val="tx1"/>
              </a:solidFill>
              <a:latin typeface="Arial" panose="020B0604020202020204" pitchFamily="34" charset="0"/>
              <a:ea typeface="宋体" panose="02010600030101010101" pitchFamily="2" charset="-122"/>
            </a:endParaRPr>
          </a:p>
          <a:p>
            <a:pPr marL="0" marR="0" indent="0" defTabSz="914400" eaLnBrk="1" latinLnBrk="0" hangingPunct="1">
              <a:lnSpc>
                <a:spcPct val="100000"/>
              </a:lnSpc>
              <a:buClrTx/>
              <a:buSzTx/>
              <a:buFont typeface="Arial" panose="020B0604020202020204" pitchFamily="34" charset="0"/>
              <a:buNone/>
              <a:tabLst/>
            </a:pPr>
            <a:r>
              <a:rPr lang="en-US" altLang="zh-CN" sz="1400" dirty="0">
                <a:solidFill>
                  <a:schemeClr val="tx1"/>
                </a:solidFill>
                <a:latin typeface="Arial" panose="020B0604020202020204" pitchFamily="34" charset="0"/>
                <a:ea typeface="宋体" panose="02010600030101010101" pitchFamily="2" charset="-122"/>
              </a:rPr>
              <a:t>In XR business, high definition picture quality and DPI, such as 4K, 8K or 3D holographic will bring greatly impact to speed and network bandwidth. </a:t>
            </a:r>
            <a:endParaRPr lang="zh-CN" altLang="en-US" sz="1400" dirty="0">
              <a:solidFill>
                <a:schemeClr val="tx1"/>
              </a:solidFill>
              <a:latin typeface="Arial" panose="020B0604020202020204" pitchFamily="34" charset="0"/>
              <a:ea typeface="宋体" panose="02010600030101010101" pitchFamily="2" charset="-122"/>
            </a:endParaRPr>
          </a:p>
        </p:txBody>
      </p:sp>
      <p:sp>
        <p:nvSpPr>
          <p:cNvPr id="7" name="矩形 6">
            <a:extLst>
              <a:ext uri="{FF2B5EF4-FFF2-40B4-BE49-F238E27FC236}">
                <a16:creationId xmlns:a16="http://schemas.microsoft.com/office/drawing/2014/main" id="{F96BAC78-A8C9-4D76-9BB9-9CB78F939CEE}"/>
              </a:ext>
            </a:extLst>
          </p:cNvPr>
          <p:cNvSpPr/>
          <p:nvPr/>
        </p:nvSpPr>
        <p:spPr bwMode="auto">
          <a:xfrm>
            <a:off x="107504" y="843558"/>
            <a:ext cx="2736304" cy="2517266"/>
          </a:xfrm>
          <a:prstGeom prst="rect">
            <a:avLst/>
          </a:prstGeom>
          <a:solidFill>
            <a:schemeClr val="lt1">
              <a:alpha val="52000"/>
            </a:schemeClr>
          </a:solidFill>
          <a:ln>
            <a:gradFill>
              <a:gsLst>
                <a:gs pos="100000">
                  <a:schemeClr val="accent1">
                    <a:lumMod val="5000"/>
                    <a:lumOff val="95000"/>
                  </a:schemeClr>
                </a:gs>
                <a:gs pos="35000">
                  <a:schemeClr val="accent1">
                    <a:lumMod val="45000"/>
                    <a:lumOff val="55000"/>
                  </a:schemeClr>
                </a:gs>
                <a:gs pos="59000">
                  <a:schemeClr val="accent1">
                    <a:lumMod val="45000"/>
                    <a:lumOff val="55000"/>
                  </a:schemeClr>
                </a:gs>
                <a:gs pos="0">
                  <a:schemeClr val="accent1">
                    <a:lumMod val="30000"/>
                    <a:lumOff val="70000"/>
                  </a:schemeClr>
                </a:gs>
              </a:gsLst>
              <a:lin ang="5400000" scaled="1"/>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400" b="1" dirty="0">
                <a:solidFill>
                  <a:schemeClr val="tx1"/>
                </a:solidFill>
                <a:latin typeface="+mn-ea"/>
              </a:rPr>
              <a:t>Requirement 1</a:t>
            </a:r>
            <a:r>
              <a:rPr lang="zh-CN" altLang="en-US" sz="1400" b="1" dirty="0">
                <a:solidFill>
                  <a:schemeClr val="tx1"/>
                </a:solidFill>
                <a:latin typeface="+mn-ea"/>
              </a:rPr>
              <a:t>：</a:t>
            </a:r>
            <a:r>
              <a:rPr lang="en-US" altLang="zh-CN" sz="1400" b="1" dirty="0">
                <a:solidFill>
                  <a:schemeClr val="tx1"/>
                </a:solidFill>
                <a:latin typeface="+mn-ea"/>
              </a:rPr>
              <a:t>low delay</a:t>
            </a: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p>
            <a:r>
              <a:rPr lang="en-US" altLang="zh-CN" sz="1400" dirty="0">
                <a:solidFill>
                  <a:schemeClr val="tx1"/>
                </a:solidFill>
                <a:latin typeface="Arial" panose="020B0604020202020204" pitchFamily="34" charset="0"/>
                <a:ea typeface="宋体" panose="02010600030101010101" pitchFamily="2" charset="-122"/>
              </a:rPr>
              <a:t>In the SA1 specification (TS 22.261), the max allowed end-to-end latency has been defined for XR services, and the end-to-end latency is the total PDB of UL and DL direction. </a:t>
            </a:r>
            <a:endParaRPr kumimoji="0" lang="zh-CN" altLang="en-US"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10" name="矩形 9">
            <a:extLst>
              <a:ext uri="{FF2B5EF4-FFF2-40B4-BE49-F238E27FC236}">
                <a16:creationId xmlns:a16="http://schemas.microsoft.com/office/drawing/2014/main" id="{25D0AF4A-4A83-4ADB-8890-48A952B1E54F}"/>
              </a:ext>
            </a:extLst>
          </p:cNvPr>
          <p:cNvSpPr/>
          <p:nvPr/>
        </p:nvSpPr>
        <p:spPr bwMode="auto">
          <a:xfrm>
            <a:off x="107504" y="3443188"/>
            <a:ext cx="8976108" cy="1490483"/>
          </a:xfrm>
          <a:prstGeom prst="rect">
            <a:avLst/>
          </a:prstGeom>
          <a:solidFill>
            <a:schemeClr val="lt1">
              <a:alpha val="52000"/>
            </a:schemeClr>
          </a:solidFill>
          <a:ln w="19050">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r>
              <a:rPr lang="en-US" altLang="zh-CN" sz="1400" b="1" dirty="0">
                <a:solidFill>
                  <a:schemeClr val="tx1"/>
                </a:solidFill>
                <a:latin typeface="+mn-ea"/>
              </a:rPr>
              <a:t>Bottlenecks in 5G network support for XR services</a:t>
            </a:r>
          </a:p>
          <a:p>
            <a:endParaRPr lang="en-US" altLang="zh-CN" sz="1400" b="1" dirty="0">
              <a:solidFill>
                <a:schemeClr val="tx1"/>
              </a:solidFill>
              <a:latin typeface="+mn-ea"/>
            </a:endParaRPr>
          </a:p>
          <a:p>
            <a:pPr marL="285750" indent="-285750">
              <a:buFont typeface="Arial" panose="020B0604020202020204" pitchFamily="34" charset="0"/>
              <a:buChar char="•"/>
            </a:pPr>
            <a:r>
              <a:rPr lang="en-US" altLang="zh-CN" sz="1400" dirty="0">
                <a:solidFill>
                  <a:schemeClr val="tx1"/>
                </a:solidFill>
                <a:latin typeface="Arial" panose="020B0604020202020204" pitchFamily="34" charset="0"/>
                <a:ea typeface="宋体" panose="02010600030101010101" pitchFamily="2" charset="-122"/>
              </a:rPr>
              <a:t>The requirement of computing power is huge for some scenario(e.g., rendering);</a:t>
            </a:r>
          </a:p>
          <a:p>
            <a:pPr marL="285750" indent="-285750">
              <a:buFont typeface="Arial" panose="020B0604020202020204" pitchFamily="34" charset="0"/>
              <a:buChar char="•"/>
            </a:pPr>
            <a:r>
              <a:rPr lang="en-US" altLang="zh-CN" sz="1400" dirty="0">
                <a:solidFill>
                  <a:schemeClr val="tx1"/>
                </a:solidFill>
                <a:latin typeface="Arial" panose="020B0604020202020204" pitchFamily="34" charset="0"/>
                <a:ea typeface="宋体" panose="02010600030101010101" pitchFamily="2" charset="-122"/>
              </a:rPr>
              <a:t>Heterogeneous computation power are needed.</a:t>
            </a:r>
          </a:p>
          <a:p>
            <a:pPr marL="285750" indent="-285750">
              <a:buFont typeface="Arial" panose="020B0604020202020204" pitchFamily="34" charset="0"/>
              <a:buChar char="•"/>
            </a:pPr>
            <a:r>
              <a:rPr lang="en-US" altLang="zh-CN" sz="1400" dirty="0">
                <a:solidFill>
                  <a:schemeClr val="tx1"/>
                </a:solidFill>
                <a:latin typeface="Arial" panose="020B0604020202020204" pitchFamily="34" charset="0"/>
                <a:ea typeface="宋体" panose="02010600030101010101" pitchFamily="2" charset="-122"/>
              </a:rPr>
              <a:t>Only 3</a:t>
            </a:r>
            <a:r>
              <a:rPr lang="en-US" altLang="zh-CN" sz="1400" baseline="30000" dirty="0">
                <a:solidFill>
                  <a:schemeClr val="tx1"/>
                </a:solidFill>
                <a:latin typeface="Arial" panose="020B0604020202020204" pitchFamily="34" charset="0"/>
                <a:ea typeface="宋体" panose="02010600030101010101" pitchFamily="2" charset="-122"/>
              </a:rPr>
              <a:t>rd</a:t>
            </a:r>
            <a:r>
              <a:rPr lang="en-US" altLang="zh-CN" sz="1400" dirty="0">
                <a:solidFill>
                  <a:schemeClr val="tx1"/>
                </a:solidFill>
                <a:latin typeface="Arial" panose="020B0604020202020204" pitchFamily="34" charset="0"/>
                <a:ea typeface="宋体" panose="02010600030101010101" pitchFamily="2" charset="-122"/>
              </a:rPr>
              <a:t> party computing power resources are used, the computing power resource from MNO is not fully leveraged. Hence XR services are not closely integrated with MNO’s network</a:t>
            </a:r>
          </a:p>
          <a:p>
            <a:endParaRPr kumimoji="0" lang="zh-CN" altLang="en-US"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872867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Use case 2 - Coordination among devices, network</a:t>
            </a:r>
          </a:p>
          <a:p>
            <a:pPr marL="0" lvl="1" defTabSz="914400">
              <a:lnSpc>
                <a:spcPct val="90000"/>
              </a:lnSpc>
              <a:defRPr/>
            </a:pPr>
            <a:endParaRPr kumimoji="1" lang="en-US" altLang="zh-CN" sz="2000" dirty="0">
              <a:solidFill>
                <a:srgbClr val="00469E"/>
              </a:solidFill>
              <a:latin typeface="+mn-lt"/>
              <a:ea typeface="+mn-ea"/>
              <a:cs typeface="微软雅黑" charset="0"/>
              <a:sym typeface="Arial" panose="020B0604020202020204" pitchFamily="34" charset="0"/>
            </a:endParaRPr>
          </a:p>
        </p:txBody>
      </p:sp>
      <p:pic>
        <p:nvPicPr>
          <p:cNvPr id="7" name="内容占位符 4">
            <a:extLst>
              <a:ext uri="{FF2B5EF4-FFF2-40B4-BE49-F238E27FC236}">
                <a16:creationId xmlns:a16="http://schemas.microsoft.com/office/drawing/2014/main" id="{3E506AEC-09D6-4315-AEBB-D44D73E845C9}"/>
              </a:ext>
            </a:extLst>
          </p:cNvPr>
          <p:cNvPicPr>
            <a:picLocks noChangeAspect="1"/>
          </p:cNvPicPr>
          <p:nvPr/>
        </p:nvPicPr>
        <p:blipFill>
          <a:blip r:embed="rId3"/>
          <a:stretch>
            <a:fillRect/>
          </a:stretch>
        </p:blipFill>
        <p:spPr>
          <a:xfrm>
            <a:off x="909855" y="2670208"/>
            <a:ext cx="6048672" cy="2473292"/>
          </a:xfrm>
          <a:prstGeom prst="rect">
            <a:avLst/>
          </a:prstGeom>
        </p:spPr>
      </p:pic>
      <p:sp>
        <p:nvSpPr>
          <p:cNvPr id="10" name="内容占位符 1">
            <a:extLst>
              <a:ext uri="{FF2B5EF4-FFF2-40B4-BE49-F238E27FC236}">
                <a16:creationId xmlns:a16="http://schemas.microsoft.com/office/drawing/2014/main" id="{637A9289-80D7-4247-AB88-19E887F7CD46}"/>
              </a:ext>
            </a:extLst>
          </p:cNvPr>
          <p:cNvSpPr txBox="1">
            <a:spLocks/>
          </p:cNvSpPr>
          <p:nvPr/>
        </p:nvSpPr>
        <p:spPr>
          <a:xfrm>
            <a:off x="251520" y="756800"/>
            <a:ext cx="2613199" cy="1550318"/>
          </a:xfrm>
          <a:prstGeom prst="rect">
            <a:avLst/>
          </a:prstGeom>
        </p:spPr>
        <p:txBody>
          <a:bodyPr vert="horz" lIns="68580" tIns="34290" rIns="68580" bIns="34290" rtlCol="0" anchor="t">
            <a:normAutofit fontScale="85000" lnSpcReduction="20000"/>
          </a:bodyPr>
          <a:lstStyle>
            <a:lvl1pPr marL="228600" indent="-228600" algn="l" defTabSz="914355" rtl="0" eaLnBrk="1" latinLnBrk="0" hangingPunct="1">
              <a:lnSpc>
                <a:spcPct val="150000"/>
              </a:lnSpc>
              <a:spcBef>
                <a:spcPts val="10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b="1" dirty="0">
                <a:solidFill>
                  <a:srgbClr val="000000"/>
                </a:solidFill>
                <a:latin typeface="Arial" panose="020B0604020202020204" pitchFamily="34" charset="0"/>
                <a:ea typeface="vivo type CNS"/>
                <a:cs typeface="Arial" panose="020B0604020202020204" pitchFamily="34" charset="0"/>
              </a:rPr>
              <a:t>Group of trusted devices in</a:t>
            </a:r>
          </a:p>
          <a:p>
            <a:pPr lvl="1"/>
            <a:r>
              <a:rPr lang="en-US" altLang="zh-CN" sz="1300" dirty="0">
                <a:solidFill>
                  <a:srgbClr val="000000"/>
                </a:solidFill>
                <a:latin typeface="Arial" panose="020B0604020202020204" pitchFamily="34" charset="0"/>
                <a:ea typeface="vivo type CNS"/>
                <a:cs typeface="Arial" panose="020B0604020202020204" pitchFamily="34" charset="0"/>
              </a:rPr>
              <a:t>Personal IOT network </a:t>
            </a:r>
          </a:p>
          <a:p>
            <a:pPr lvl="1"/>
            <a:r>
              <a:rPr lang="en-US" altLang="zh-CN" sz="1300" dirty="0">
                <a:solidFill>
                  <a:srgbClr val="000000"/>
                </a:solidFill>
                <a:latin typeface="Arial" panose="020B0604020202020204" pitchFamily="34" charset="0"/>
                <a:ea typeface="vivo type CNS"/>
                <a:cs typeface="Arial" panose="020B0604020202020204" pitchFamily="34" charset="0"/>
              </a:rPr>
              <a:t>Industry IoT</a:t>
            </a:r>
          </a:p>
          <a:p>
            <a:pPr lvl="1"/>
            <a:r>
              <a:rPr lang="en-US" altLang="zh-CN" sz="1300" dirty="0">
                <a:solidFill>
                  <a:srgbClr val="000000"/>
                </a:solidFill>
                <a:latin typeface="Arial" panose="020B0604020202020204" pitchFamily="34" charset="0"/>
                <a:ea typeface="vivo type CNS"/>
                <a:cs typeface="Arial" panose="020B0604020202020204" pitchFamily="34" charset="0"/>
              </a:rPr>
              <a:t>V2X scenario</a:t>
            </a:r>
          </a:p>
          <a:p>
            <a:pPr marL="105371" lvl="1" indent="0">
              <a:buNone/>
            </a:pPr>
            <a:endParaRPr lang="en-US" altLang="zh-CN" sz="825" dirty="0">
              <a:solidFill>
                <a:srgbClr val="000000"/>
              </a:solidFill>
              <a:latin typeface="+mn-lt"/>
              <a:ea typeface="vivo type CNS"/>
            </a:endParaRPr>
          </a:p>
          <a:p>
            <a:pPr lvl="1"/>
            <a:endParaRPr lang="zh-CN" altLang="en-US" sz="825" dirty="0">
              <a:solidFill>
                <a:srgbClr val="000000"/>
              </a:solidFill>
              <a:latin typeface="+mn-lt"/>
              <a:ea typeface="vivo type CNS"/>
            </a:endParaRPr>
          </a:p>
        </p:txBody>
      </p:sp>
      <p:sp>
        <p:nvSpPr>
          <p:cNvPr id="11" name="矩形 10">
            <a:extLst>
              <a:ext uri="{FF2B5EF4-FFF2-40B4-BE49-F238E27FC236}">
                <a16:creationId xmlns:a16="http://schemas.microsoft.com/office/drawing/2014/main" id="{4F850F08-76E1-45CB-91C7-4E14504B433E}"/>
              </a:ext>
            </a:extLst>
          </p:cNvPr>
          <p:cNvSpPr/>
          <p:nvPr/>
        </p:nvSpPr>
        <p:spPr>
          <a:xfrm>
            <a:off x="2771800" y="771550"/>
            <a:ext cx="6311812" cy="2275816"/>
          </a:xfrm>
          <a:prstGeom prst="rect">
            <a:avLst/>
          </a:prstGeom>
        </p:spPr>
        <p:txBody>
          <a:bodyPr wrap="square">
            <a:spAutoFit/>
          </a:bodyPr>
          <a:lstStyle/>
          <a:p>
            <a:pPr marL="171450" lvl="1">
              <a:spcBef>
                <a:spcPts val="750"/>
              </a:spcBef>
            </a:pPr>
            <a:r>
              <a:rPr lang="en-US" altLang="zh-CN" sz="1400" b="1" dirty="0">
                <a:solidFill>
                  <a:srgbClr val="000000"/>
                </a:solidFill>
                <a:ea typeface="vivo type CNS"/>
              </a:rPr>
              <a:t>Additional service needs</a:t>
            </a:r>
          </a:p>
          <a:p>
            <a:pPr marL="276821" lvl="1" indent="-171450" defTabSz="685766">
              <a:lnSpc>
                <a:spcPct val="150000"/>
              </a:lnSpc>
              <a:spcBef>
                <a:spcPts val="375"/>
              </a:spcBef>
              <a:buFont typeface="Arial" panose="020B0604020202020204" pitchFamily="34" charset="0"/>
              <a:buChar char="•"/>
            </a:pPr>
            <a:r>
              <a:rPr lang="en-US" altLang="zh-CN" sz="1100" dirty="0">
                <a:solidFill>
                  <a:srgbClr val="000000"/>
                </a:solidFill>
                <a:ea typeface="vivo type CNS"/>
              </a:rPr>
              <a:t>Computing power sharing among group of trusted devices</a:t>
            </a:r>
          </a:p>
          <a:p>
            <a:pPr marL="171450" lvl="1">
              <a:lnSpc>
                <a:spcPct val="150000"/>
              </a:lnSpc>
              <a:spcBef>
                <a:spcPts val="750"/>
              </a:spcBef>
            </a:pPr>
            <a:r>
              <a:rPr lang="en-US" altLang="zh-CN" sz="1400" b="1" dirty="0">
                <a:solidFill>
                  <a:srgbClr val="000000"/>
                </a:solidFill>
                <a:ea typeface="vivo type CNS"/>
              </a:rPr>
              <a:t>Challenges</a:t>
            </a:r>
          </a:p>
          <a:p>
            <a:pPr marL="276821" lvl="1" indent="-171450" defTabSz="685766">
              <a:lnSpc>
                <a:spcPct val="150000"/>
              </a:lnSpc>
              <a:spcBef>
                <a:spcPts val="375"/>
              </a:spcBef>
              <a:buFont typeface="Arial" panose="020B0604020202020204" pitchFamily="34" charset="0"/>
              <a:buChar char="•"/>
            </a:pPr>
            <a:r>
              <a:rPr lang="en-US" altLang="zh-CN" sz="1100" dirty="0">
                <a:solidFill>
                  <a:srgbClr val="000000"/>
                </a:solidFill>
                <a:ea typeface="vivo type CNS"/>
              </a:rPr>
              <a:t>Heterogeneous operating systems and computing power of devices from different vendors</a:t>
            </a:r>
          </a:p>
          <a:p>
            <a:pPr marL="0" lvl="1">
              <a:lnSpc>
                <a:spcPct val="150000"/>
              </a:lnSpc>
              <a:spcBef>
                <a:spcPts val="750"/>
              </a:spcBef>
            </a:pPr>
            <a:r>
              <a:rPr lang="en-US" altLang="zh-CN" sz="1400" b="1" dirty="0">
                <a:solidFill>
                  <a:srgbClr val="000000"/>
                </a:solidFill>
                <a:ea typeface="vivo type CNS"/>
              </a:rPr>
              <a:t>    New service  model</a:t>
            </a:r>
          </a:p>
          <a:p>
            <a:pPr marL="276821" lvl="1" indent="-171450" defTabSz="685766">
              <a:lnSpc>
                <a:spcPct val="150000"/>
              </a:lnSpc>
              <a:spcBef>
                <a:spcPts val="375"/>
              </a:spcBef>
              <a:buFont typeface="Arial" panose="020B0604020202020204" pitchFamily="34" charset="0"/>
              <a:buChar char="•"/>
            </a:pPr>
            <a:r>
              <a:rPr lang="en-US" altLang="zh-CN" sz="1100" dirty="0">
                <a:solidFill>
                  <a:srgbClr val="000000"/>
                </a:solidFill>
                <a:ea typeface="vivo type CNS"/>
              </a:rPr>
              <a:t>Distribution/sharing of computing power (both insider group and outside group ) with network assistance</a:t>
            </a:r>
            <a:endParaRPr lang="zh-CN" altLang="en-US" sz="2000" dirty="0"/>
          </a:p>
        </p:txBody>
      </p:sp>
    </p:spTree>
    <p:extLst>
      <p:ext uri="{BB962C8B-B14F-4D97-AF65-F5344CB8AC3E}">
        <p14:creationId xmlns:p14="http://schemas.microsoft.com/office/powerpoint/2010/main" val="3426015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1555" y="123479"/>
            <a:ext cx="6334744" cy="576064"/>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EC : An architecture option for integration computing power into 5G network in REl18</a:t>
            </a:r>
          </a:p>
        </p:txBody>
      </p:sp>
      <p:sp>
        <p:nvSpPr>
          <p:cNvPr id="5" name="内容占位符 2">
            <a:extLst>
              <a:ext uri="{FF2B5EF4-FFF2-40B4-BE49-F238E27FC236}">
                <a16:creationId xmlns:a16="http://schemas.microsoft.com/office/drawing/2014/main" id="{1C7A1D57-9544-4DEA-BDC0-EAFA0605F361}"/>
              </a:ext>
            </a:extLst>
          </p:cNvPr>
          <p:cNvSpPr txBox="1">
            <a:spLocks/>
          </p:cNvSpPr>
          <p:nvPr/>
        </p:nvSpPr>
        <p:spPr>
          <a:xfrm>
            <a:off x="539052" y="795069"/>
            <a:ext cx="8065895" cy="3553362"/>
          </a:xfrm>
          <a:prstGeom prst="rect">
            <a:avLst/>
          </a:prstGeom>
        </p:spPr>
        <p:txBody>
          <a:bodyPr vert="horz" lIns="91430" tIns="71992" rIns="91430" bIns="71992" rtlCol="0">
            <a:normAutofit/>
          </a:bodyPr>
          <a:lstStyle/>
          <a:p>
            <a:pPr defTabSz="914296" fontAlgn="auto">
              <a:spcBef>
                <a:spcPct val="20000"/>
              </a:spcBef>
              <a:spcAft>
                <a:spcPts val="600"/>
              </a:spcAft>
              <a:defRPr/>
            </a:pPr>
            <a:r>
              <a:rPr lang="en-US" altLang="zh-CN" sz="1400" dirty="0">
                <a:latin typeface="Arial" panose="020B0604020202020204" pitchFamily="34" charset="0"/>
                <a:cs typeface="Arial" panose="020B0604020202020204" pitchFamily="34" charset="0"/>
                <a:sym typeface="Arial" panose="020B0604020202020204" pitchFamily="34" charset="0"/>
              </a:rPr>
              <a:t>Why choose EC (Edge</a:t>
            </a:r>
            <a:r>
              <a:rPr lang="zh-CN" altLang="en-US" sz="1400" dirty="0">
                <a:latin typeface="Arial" panose="020B0604020202020204" pitchFamily="34" charset="0"/>
                <a:cs typeface="Arial" panose="020B0604020202020204" pitchFamily="34" charset="0"/>
                <a:sym typeface="Arial" panose="020B0604020202020204" pitchFamily="34" charset="0"/>
              </a:rPr>
              <a:t> </a:t>
            </a:r>
            <a:r>
              <a:rPr lang="en-US" altLang="zh-CN" sz="1400" dirty="0">
                <a:latin typeface="Arial" panose="020B0604020202020204" pitchFamily="34" charset="0"/>
                <a:cs typeface="Arial" panose="020B0604020202020204" pitchFamily="34" charset="0"/>
                <a:sym typeface="Arial" panose="020B0604020202020204" pitchFamily="34" charset="0"/>
              </a:rPr>
              <a:t>Computing) as a start point for integration computing power resources into 5G network in Rel18</a:t>
            </a:r>
          </a:p>
          <a:p>
            <a:pPr marL="800061" lvl="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sym typeface="Arial" panose="020B0604020202020204" pitchFamily="34" charset="0"/>
              </a:rPr>
              <a:t>EC are supported in Rel17 and early release, EC is aimed to provide closer computing server to the user,</a:t>
            </a:r>
            <a:r>
              <a:rPr lang="zh-CN" altLang="en-US" sz="1400" dirty="0">
                <a:latin typeface="Arial" panose="020B0604020202020204" pitchFamily="34" charset="0"/>
                <a:cs typeface="Arial" panose="020B0604020202020204" pitchFamily="34" charset="0"/>
                <a:sym typeface="Arial" panose="020B0604020202020204" pitchFamily="34" charset="0"/>
              </a:rPr>
              <a:t> </a:t>
            </a:r>
            <a:r>
              <a:rPr lang="en-US" altLang="zh-CN" sz="1400" dirty="0">
                <a:latin typeface="Arial" panose="020B0604020202020204" pitchFamily="34" charset="0"/>
                <a:cs typeface="Arial" panose="020B0604020202020204" pitchFamily="34" charset="0"/>
                <a:sym typeface="Arial" panose="020B0604020202020204" pitchFamily="34" charset="0"/>
              </a:rPr>
              <a:t>low</a:t>
            </a:r>
            <a:r>
              <a:rPr lang="zh-CN" altLang="en-US" sz="1400" dirty="0">
                <a:latin typeface="Arial" panose="020B0604020202020204" pitchFamily="34" charset="0"/>
                <a:cs typeface="Arial" panose="020B0604020202020204" pitchFamily="34" charset="0"/>
                <a:sym typeface="Arial" panose="020B0604020202020204" pitchFamily="34" charset="0"/>
              </a:rPr>
              <a:t> </a:t>
            </a:r>
            <a:r>
              <a:rPr lang="en-US" altLang="zh-CN" sz="1400" dirty="0">
                <a:latin typeface="Arial" panose="020B0604020202020204" pitchFamily="34" charset="0"/>
                <a:cs typeface="Arial" panose="020B0604020202020204" pitchFamily="34" charset="0"/>
                <a:sym typeface="Arial" panose="020B0604020202020204" pitchFamily="34" charset="0"/>
              </a:rPr>
              <a:t>latency</a:t>
            </a:r>
            <a:r>
              <a:rPr lang="zh-CN" altLang="en-US" sz="1400" dirty="0">
                <a:latin typeface="Arial" panose="020B0604020202020204" pitchFamily="34" charset="0"/>
                <a:cs typeface="Arial" panose="020B0604020202020204" pitchFamily="34" charset="0"/>
                <a:sym typeface="Arial" panose="020B0604020202020204" pitchFamily="34" charset="0"/>
              </a:rPr>
              <a:t> </a:t>
            </a:r>
            <a:r>
              <a:rPr lang="en-US" altLang="zh-CN" sz="1400" dirty="0">
                <a:latin typeface="Arial" panose="020B0604020202020204" pitchFamily="34" charset="0"/>
                <a:cs typeface="Arial" panose="020B0604020202020204" pitchFamily="34" charset="0"/>
                <a:sym typeface="Arial" panose="020B0604020202020204" pitchFamily="34" charset="0"/>
              </a:rPr>
              <a:t>are inherent of EC solution, only 3rd party computing power resources are used</a:t>
            </a:r>
            <a:r>
              <a:rPr lang="zh-CN" altLang="en-US" sz="1400" dirty="0">
                <a:latin typeface="Arial" panose="020B0604020202020204" pitchFamily="34" charset="0"/>
                <a:cs typeface="Arial" panose="020B0604020202020204" pitchFamily="34" charset="0"/>
                <a:sym typeface="Arial" panose="020B0604020202020204" pitchFamily="34" charset="0"/>
              </a:rPr>
              <a:t>；</a:t>
            </a:r>
            <a:endParaRPr lang="en-US" altLang="zh-CN" sz="1400" dirty="0">
              <a:latin typeface="Arial" panose="020B0604020202020204" pitchFamily="34" charset="0"/>
              <a:cs typeface="Arial" panose="020B0604020202020204" pitchFamily="34" charset="0"/>
            </a:endParaRPr>
          </a:p>
          <a:p>
            <a:pPr marL="800061" lvl="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Introduction of computing power controlled by operators in EC would bring less impact to 5G system in rel18.</a:t>
            </a:r>
          </a:p>
          <a:p>
            <a:pPr marL="285750" indent="-285750">
              <a:buFont typeface="Arial" panose="020B0604020202020204" pitchFamily="34" charset="0"/>
              <a:buChar char="•"/>
            </a:pPr>
            <a:endParaRPr lang="en-US" altLang="zh-CN" sz="1600"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274598996"/>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1158</Words>
  <Application>Microsoft Office PowerPoint</Application>
  <PresentationFormat>全屏显示(16:9)</PresentationFormat>
  <Paragraphs>93</Paragraphs>
  <Slides>14</Slides>
  <Notes>13</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14</vt:i4>
      </vt:variant>
    </vt:vector>
  </HeadingPairs>
  <TitlesOfParts>
    <vt:vector size="18" baseType="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产品与多媒体设计团队制作</dc:title>
  <dc:creator/>
  <cp:lastModifiedBy/>
  <cp:revision>1</cp:revision>
  <dcterms:created xsi:type="dcterms:W3CDTF">2014-06-29T12:20:02Z</dcterms:created>
  <dcterms:modified xsi:type="dcterms:W3CDTF">2021-10-11T11:29:25Z</dcterms:modified>
</cp:coreProperties>
</file>