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9"/>
  </p:notesMasterIdLst>
  <p:sldIdLst>
    <p:sldId id="256" r:id="rId2"/>
    <p:sldId id="643" r:id="rId3"/>
    <p:sldId id="452" r:id="rId4"/>
    <p:sldId id="657" r:id="rId5"/>
    <p:sldId id="441" r:id="rId6"/>
    <p:sldId id="658" r:id="rId7"/>
    <p:sldId id="27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80233" autoAdjust="0"/>
  </p:normalViewPr>
  <p:slideViewPr>
    <p:cSldViewPr snapToGrid="0">
      <p:cViewPr varScale="1">
        <p:scale>
          <a:sx n="114" d="100"/>
          <a:sy n="114" d="100"/>
        </p:scale>
        <p:origin x="4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5491E-9763-4BC5-B94A-9EF33CFF25C0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3065E-ED3E-403E-AF32-F8855C72DA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88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82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3CD3F-7D2F-4725-8DCE-B9FE87A78E6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92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注：可扩展到多</a:t>
            </a:r>
            <a:r>
              <a:rPr lang="en-US" altLang="zh-CN" dirty="0"/>
              <a:t>UE</a:t>
            </a:r>
            <a:r>
              <a:rPr lang="zh-CN" altLang="en-US" dirty="0"/>
              <a:t>多基站</a:t>
            </a:r>
          </a:p>
          <a:p>
            <a:pPr>
              <a:lnSpc>
                <a:spcPts val="2300"/>
              </a:lnSpc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9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7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47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2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09444" y="1600205"/>
            <a:ext cx="1097311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444" y="274638"/>
            <a:ext cx="109731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7187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788" y="3716840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397565" y="4325064"/>
            <a:ext cx="1085597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ea typeface="vivo type CN简 Bold" panose="02000800000000000000" pitchFamily="50" charset="-122"/>
              </a:rPr>
              <a:t>Sensing in 5G and Trial for Respiration Monitoring</a:t>
            </a:r>
          </a:p>
          <a:p>
            <a:pPr marL="0" indent="0" algn="ctr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2021-10-11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F2A1711-47A1-46EF-8C14-B852D551D565}"/>
              </a:ext>
            </a:extLst>
          </p:cNvPr>
          <p:cNvSpPr txBox="1"/>
          <p:nvPr/>
        </p:nvSpPr>
        <p:spPr>
          <a:xfrm>
            <a:off x="8913256" y="4413132"/>
            <a:ext cx="2685816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Case3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Bodyweight exercises </a:t>
            </a:r>
            <a:r>
              <a:rPr lang="en-US" altLang="zh-CN" sz="1399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3: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Count and recognize different typical bodyweight exercises.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F08976-DD41-4481-85EB-1D481E1E1957}"/>
              </a:ext>
            </a:extLst>
          </p:cNvPr>
          <p:cNvSpPr txBox="1"/>
          <p:nvPr/>
        </p:nvSpPr>
        <p:spPr>
          <a:xfrm>
            <a:off x="800260" y="4413132"/>
            <a:ext cx="2683024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Case1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Respiration monitoring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1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1: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Acquire </a:t>
            </a: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the target respiration rate of a person</a:t>
            </a:r>
            <a:r>
              <a:rPr lang="en-US" altLang="zh-CN" sz="1399" dirty="0"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.</a:t>
            </a:r>
            <a:endParaRPr lang="en-US" altLang="zh-CN" sz="13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C1B26F-21BC-4318-B661-A7F168D3D3FF}"/>
              </a:ext>
            </a:extLst>
          </p:cNvPr>
          <p:cNvSpPr txBox="1"/>
          <p:nvPr/>
        </p:nvSpPr>
        <p:spPr>
          <a:xfrm>
            <a:off x="4740957" y="4410326"/>
            <a:ext cx="2710087" cy="169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Case2: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Indoor intrusion detection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2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Requirement 2: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Detect the intrusion of a person walking inside the monitored area and track his movements.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C5EBD86-7DFA-473C-A4C1-9DB9FC479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97" y="1596466"/>
            <a:ext cx="4004124" cy="23741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E14D8D5-0AA2-479F-AA7B-A1EFDABECD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2" r="52357"/>
          <a:stretch/>
        </p:blipFill>
        <p:spPr>
          <a:xfrm>
            <a:off x="8525122" y="1659897"/>
            <a:ext cx="3280539" cy="2293754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45EDA17F-6FA2-4069-84FA-6BEFB3668EE5}"/>
              </a:ext>
            </a:extLst>
          </p:cNvPr>
          <p:cNvSpPr/>
          <p:nvPr/>
        </p:nvSpPr>
        <p:spPr>
          <a:xfrm>
            <a:off x="667263" y="1283743"/>
            <a:ext cx="11050399" cy="31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577">
              <a:lnSpc>
                <a:spcPct val="90000"/>
              </a:lnSpc>
              <a:spcBef>
                <a:spcPts val="1000"/>
              </a:spcBef>
            </a:pPr>
            <a:r>
              <a:rPr lang="en-US" altLang="zh-CN" sz="1599" dirty="0">
                <a:solidFill>
                  <a:srgbClr val="FF0000"/>
                </a:solidFill>
              </a:rPr>
              <a:t>Reuse existing reference signals for communication (e.g., SRS, CSI-RS) to support sensing.</a:t>
            </a:r>
            <a:endParaRPr lang="zh-CN" altLang="en-US" sz="1599" dirty="0">
              <a:solidFill>
                <a:srgbClr val="FF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73EC5DE-E2FD-4C31-BF66-0B5652A0B021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123977"/>
            <a:ext cx="12192000" cy="9793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906D0B1-AF03-495B-8980-ECC4AC56CBC7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87898" y="452548"/>
            <a:ext cx="1415848" cy="373378"/>
          </a:xfrm>
          <a:prstGeom prst="rect">
            <a:avLst/>
          </a:prstGeom>
        </p:spPr>
      </p:pic>
      <p:sp>
        <p:nvSpPr>
          <p:cNvPr id="14" name="标题 5">
            <a:extLst>
              <a:ext uri="{FF2B5EF4-FFF2-40B4-BE49-F238E27FC236}">
                <a16:creationId xmlns:a16="http://schemas.microsoft.com/office/drawing/2014/main" id="{8BCAD931-6D87-4211-A159-22A23F391F66}"/>
              </a:ext>
            </a:extLst>
          </p:cNvPr>
          <p:cNvSpPr txBox="1"/>
          <p:nvPr/>
        </p:nvSpPr>
        <p:spPr>
          <a:xfrm>
            <a:off x="474982" y="322731"/>
            <a:ext cx="8779678" cy="601895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Sensing use cases based on existing reference signals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D141BE6-6952-408C-A3BA-BA506BB851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534" y="1659897"/>
            <a:ext cx="3720877" cy="225902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AD17A79-67F4-4754-9CE6-DE62D86D674A}"/>
              </a:ext>
            </a:extLst>
          </p:cNvPr>
          <p:cNvSpPr/>
          <p:nvPr/>
        </p:nvSpPr>
        <p:spPr>
          <a:xfrm>
            <a:off x="1233082" y="6178978"/>
            <a:ext cx="88368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Youwei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Zeng et. al., “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Farsense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Pushing the range limit of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-based respiration sensing with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csi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ratio of two antennas”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O. Kaltiokallio and M. Bocca, "Real-Time Intrusion Detection and Tracking in Indoor Environment through Distributed RSSI Processing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S. Li, X. Li, Q.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Lv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G. Tian and D. Zhang, "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WiFit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Ubiquitous Bodyweight Exercise Monitoring with Commodity Wi-Fi Devices"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104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B62FB27-5DFD-4198-96BD-1BD2AE808C54}"/>
              </a:ext>
            </a:extLst>
          </p:cNvPr>
          <p:cNvSpPr/>
          <p:nvPr/>
        </p:nvSpPr>
        <p:spPr>
          <a:xfrm>
            <a:off x="8023663" y="1218851"/>
            <a:ext cx="2211835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Sensing mode</a:t>
            </a:r>
            <a:endParaRPr lang="zh-CN" altLang="en-US" sz="2000" b="1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BFBE280-2B2D-44CF-8323-3CAF83C0DF2D}"/>
              </a:ext>
            </a:extLst>
          </p:cNvPr>
          <p:cNvSpPr/>
          <p:nvPr/>
        </p:nvSpPr>
        <p:spPr>
          <a:xfrm>
            <a:off x="7924064" y="4921294"/>
            <a:ext cx="4058090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End-to end Arch. supporting sensing</a:t>
            </a:r>
            <a:endParaRPr lang="zh-CN" altLang="en-US" sz="2000" b="1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CB631E3-9A79-463D-AE41-CEA0B34AACB9}"/>
              </a:ext>
            </a:extLst>
          </p:cNvPr>
          <p:cNvSpPr/>
          <p:nvPr/>
        </p:nvSpPr>
        <p:spPr>
          <a:xfrm>
            <a:off x="7924064" y="5261277"/>
            <a:ext cx="42572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Sensing function: management, control and computing,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Procedure(s):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sz="1400" dirty="0"/>
              <a:t>Sensing Control procedure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sz="1400" dirty="0"/>
              <a:t>Sensing Data report procedure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023C5-F829-4351-8B0B-8EF93841726D}"/>
              </a:ext>
            </a:extLst>
          </p:cNvPr>
          <p:cNvSpPr txBox="1"/>
          <p:nvPr/>
        </p:nvSpPr>
        <p:spPr>
          <a:xfrm>
            <a:off x="55929" y="4918779"/>
            <a:ext cx="7768535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Prioritize sensing based on sensing mode 1~4</a:t>
            </a:r>
            <a:r>
              <a:rPr lang="zh-CN" altLang="en-US" b="1" dirty="0">
                <a:solidFill>
                  <a:schemeClr val="bg1"/>
                </a:solidFill>
              </a:rPr>
              <a:t>：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Existing UL reference signals for measurements executed by BS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chemeClr val="bg1"/>
                </a:solidFill>
              </a:rPr>
              <a:t>Existing or new measurements between BSs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chemeClr val="bg1"/>
                </a:solidFill>
              </a:rPr>
              <a:t>Existing or new measurements based on BS echo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Existing DL reference signals for measurements executed by UE</a:t>
            </a:r>
            <a:endParaRPr lang="zh-CN" altLang="en-US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30C81-6E2F-4029-98B1-987F58107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479496"/>
              </p:ext>
            </p:extLst>
          </p:nvPr>
        </p:nvGraphicFramePr>
        <p:xfrm>
          <a:off x="8023663" y="1649630"/>
          <a:ext cx="315798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338">
                  <a:extLst>
                    <a:ext uri="{9D8B030D-6E8A-4147-A177-3AD203B41FA5}">
                      <a16:colId xmlns:a16="http://schemas.microsoft.com/office/drawing/2014/main" val="1298223708"/>
                    </a:ext>
                  </a:extLst>
                </a:gridCol>
                <a:gridCol w="1342337">
                  <a:extLst>
                    <a:ext uri="{9D8B030D-6E8A-4147-A177-3AD203B41FA5}">
                      <a16:colId xmlns:a16="http://schemas.microsoft.com/office/drawing/2014/main" val="3600446808"/>
                    </a:ext>
                  </a:extLst>
                </a:gridCol>
                <a:gridCol w="1336306">
                  <a:extLst>
                    <a:ext uri="{9D8B030D-6E8A-4147-A177-3AD203B41FA5}">
                      <a16:colId xmlns:a16="http://schemas.microsoft.com/office/drawing/2014/main" val="326215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No.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Receiver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24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UE 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83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B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25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050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UE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742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00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 A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365566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ACFF52FA-3786-46A5-B546-D2090109BA43}"/>
              </a:ext>
            </a:extLst>
          </p:cNvPr>
          <p:cNvSpPr/>
          <p:nvPr/>
        </p:nvSpPr>
        <p:spPr>
          <a:xfrm>
            <a:off x="8023663" y="4269031"/>
            <a:ext cx="12139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BS: Base Station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69C86B-4A2B-41D5-B710-4D2D3C06C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64" y="1190444"/>
            <a:ext cx="6768448" cy="3407940"/>
          </a:xfrm>
          <a:prstGeom prst="rect">
            <a:avLst/>
          </a:prstGeom>
        </p:spPr>
      </p:pic>
      <p:sp>
        <p:nvSpPr>
          <p:cNvPr id="18" name="标题 5">
            <a:extLst>
              <a:ext uri="{FF2B5EF4-FFF2-40B4-BE49-F238E27FC236}">
                <a16:creationId xmlns:a16="http://schemas.microsoft.com/office/drawing/2014/main" id="{8BCAD931-6D87-4211-A159-22A23F391F66}"/>
              </a:ext>
            </a:extLst>
          </p:cNvPr>
          <p:cNvSpPr txBox="1"/>
          <p:nvPr/>
        </p:nvSpPr>
        <p:spPr>
          <a:xfrm>
            <a:off x="358497" y="212075"/>
            <a:ext cx="10427929" cy="601895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Network architecture supporting sensing </a:t>
            </a:r>
          </a:p>
        </p:txBody>
      </p:sp>
    </p:spTree>
    <p:extLst>
      <p:ext uri="{BB962C8B-B14F-4D97-AF65-F5344CB8AC3E}">
        <p14:creationId xmlns:p14="http://schemas.microsoft.com/office/powerpoint/2010/main" val="571638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副标题 1"/>
          <p:cNvSpPr txBox="1">
            <a:spLocks/>
          </p:cNvSpPr>
          <p:nvPr/>
        </p:nvSpPr>
        <p:spPr>
          <a:xfrm>
            <a:off x="367607" y="133715"/>
            <a:ext cx="11524524" cy="54821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799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405775" y="1379066"/>
            <a:ext cx="4777766" cy="2199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2D201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>
              <a:spcBef>
                <a:spcPts val="600"/>
              </a:spcBef>
              <a:defRPr/>
            </a:pPr>
            <a:r>
              <a:rPr lang="en-US" altLang="zh-CN" sz="1399" b="1" kern="0" dirty="0">
                <a:latin typeface="Arial" panose="020B0604020202020204" pitchFamily="34" charset="0"/>
                <a:cs typeface="Arial" panose="020B0604020202020204" pitchFamily="34" charset="0"/>
              </a:rPr>
              <a:t>Sensing procedure: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Acquire channel frequency response data based on the received reference signal (CSI-RS)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Preprocess the data(e.g., </a:t>
            </a:r>
            <a:r>
              <a:rPr lang="en-US" altLang="zh-CN" sz="1399" kern="0" dirty="0" err="1">
                <a:latin typeface="Arial" panose="020B0604020202020204" pitchFamily="34" charset="0"/>
                <a:cs typeface="Arial" panose="020B0604020202020204" pitchFamily="34" charset="0"/>
              </a:rPr>
              <a:t>denoising</a:t>
            </a: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, outliers removing, filtering) and execute measurement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Report measurements to the core network 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Calculate sensing results</a:t>
            </a:r>
          </a:p>
          <a:p>
            <a:pPr defTabSz="914034">
              <a:spcBef>
                <a:spcPts val="600"/>
              </a:spcBef>
              <a:defRPr/>
            </a:pPr>
            <a:endParaRPr lang="en-US" altLang="zh-CN" sz="1399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D9DF40F-7EEC-44E4-9B30-A3FECDEDB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343" y="1507617"/>
            <a:ext cx="5393528" cy="4445632"/>
          </a:xfrm>
          <a:prstGeom prst="rect">
            <a:avLst/>
          </a:prstGeom>
        </p:spPr>
      </p:pic>
      <p:sp>
        <p:nvSpPr>
          <p:cNvPr id="229" name="文本框 228">
            <a:extLst>
              <a:ext uri="{FF2B5EF4-FFF2-40B4-BE49-F238E27FC236}">
                <a16:creationId xmlns:a16="http://schemas.microsoft.com/office/drawing/2014/main" id="{D4E42E33-D6D6-458C-B07E-95B84CBA2365}"/>
              </a:ext>
            </a:extLst>
          </p:cNvPr>
          <p:cNvSpPr txBox="1"/>
          <p:nvPr/>
        </p:nvSpPr>
        <p:spPr>
          <a:xfrm>
            <a:off x="405776" y="3766600"/>
            <a:ext cx="5227399" cy="30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1399" b="1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Trial (sensing for respiration monitoring) setup: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E8144670-E526-4280-A257-756DAFB36C2B}"/>
              </a:ext>
            </a:extLst>
          </p:cNvPr>
          <p:cNvSpPr txBox="1"/>
          <p:nvPr/>
        </p:nvSpPr>
        <p:spPr>
          <a:xfrm>
            <a:off x="367607" y="4012496"/>
            <a:ext cx="5390513" cy="169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System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5G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NR, Central frequency 3.63GHz, bandwidth 100MHz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Scenario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indoor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 err="1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-UE distance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meters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Person-UE distance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0.5 meter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CSI-RS periodicity: 20 </a:t>
            </a:r>
            <a:r>
              <a:rPr lang="en-US" altLang="zh-CN" sz="1399" kern="0" dirty="0" err="1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ms</a:t>
            </a:r>
            <a:endParaRPr lang="en-US" altLang="zh-CN" sz="1399" kern="0" dirty="0">
              <a:solidFill>
                <a:srgbClr val="2D201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0ED11827-A021-4670-AA36-AE9392694301}"/>
              </a:ext>
            </a:extLst>
          </p:cNvPr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trial based on NR: trial setup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28619C-08DA-44BA-A22B-C577CDD2963B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48690"/>
            <a:ext cx="12192000" cy="9793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B860A6-2737-431D-8337-7420B4375D7F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387898" y="452548"/>
            <a:ext cx="1415848" cy="373378"/>
          </a:xfrm>
          <a:prstGeom prst="rect">
            <a:avLst/>
          </a:prstGeom>
        </p:spPr>
      </p:pic>
      <p:sp>
        <p:nvSpPr>
          <p:cNvPr id="13" name="标题 5">
            <a:extLst>
              <a:ext uri="{FF2B5EF4-FFF2-40B4-BE49-F238E27FC236}">
                <a16:creationId xmlns:a16="http://schemas.microsoft.com/office/drawing/2014/main" id="{5E6D4450-28C8-4897-AED6-315F1854A21E}"/>
              </a:ext>
            </a:extLst>
          </p:cNvPr>
          <p:cNvSpPr txBox="1"/>
          <p:nvPr/>
        </p:nvSpPr>
        <p:spPr>
          <a:xfrm>
            <a:off x="457509" y="367789"/>
            <a:ext cx="9496652" cy="580751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Respiration monitoring based on DL existing reference signals</a:t>
            </a:r>
          </a:p>
        </p:txBody>
      </p:sp>
    </p:spTree>
    <p:extLst>
      <p:ext uri="{BB962C8B-B14F-4D97-AF65-F5344CB8AC3E}">
        <p14:creationId xmlns:p14="http://schemas.microsoft.com/office/powerpoint/2010/main" val="1408878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97603D5-8017-4DFA-9C34-8C7EA0B98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r="7617"/>
          <a:stretch/>
        </p:blipFill>
        <p:spPr>
          <a:xfrm>
            <a:off x="658598" y="2272431"/>
            <a:ext cx="5303157" cy="4369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7729434-486D-4352-8C84-D8F1E5657555}"/>
              </a:ext>
            </a:extLst>
          </p:cNvPr>
          <p:cNvSpPr txBox="1"/>
          <p:nvPr/>
        </p:nvSpPr>
        <p:spPr>
          <a:xfrm>
            <a:off x="6641990" y="5911846"/>
            <a:ext cx="555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respiration rate:~0.268Hz</a:t>
            </a:r>
            <a:r>
              <a:rPr lang="zh-CN" altLang="en-US" dirty="0"/>
              <a:t> </a:t>
            </a:r>
            <a:r>
              <a:rPr lang="en-US" altLang="zh-CN" dirty="0"/>
              <a:t>(16 breaths per minute)</a:t>
            </a:r>
            <a:endParaRPr lang="zh-CN" altLang="en-US" dirty="0"/>
          </a:p>
        </p:txBody>
      </p:sp>
      <p:sp>
        <p:nvSpPr>
          <p:cNvPr id="19" name="标题 5">
            <a:extLst>
              <a:ext uri="{FF2B5EF4-FFF2-40B4-BE49-F238E27FC236}">
                <a16:creationId xmlns:a16="http://schemas.microsoft.com/office/drawing/2014/main" id="{E842AB8E-937E-4D0D-8FCF-75CB437F1FD5}"/>
              </a:ext>
            </a:extLst>
          </p:cNvPr>
          <p:cNvSpPr txBox="1"/>
          <p:nvPr/>
        </p:nvSpPr>
        <p:spPr>
          <a:xfrm>
            <a:off x="415770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Respiration monitoring trial results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22C0FE7-E974-4AFA-8113-37526DE74C25}"/>
              </a:ext>
            </a:extLst>
          </p:cNvPr>
          <p:cNvCxnSpPr>
            <a:cxnSpLocks/>
          </p:cNvCxnSpPr>
          <p:nvPr/>
        </p:nvCxnSpPr>
        <p:spPr>
          <a:xfrm flipV="1">
            <a:off x="5457360" y="4817013"/>
            <a:ext cx="1950119" cy="7336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AF92037-6BEA-44DF-ADA3-95798249977C}"/>
              </a:ext>
            </a:extLst>
          </p:cNvPr>
          <p:cNvSpPr txBox="1"/>
          <p:nvPr/>
        </p:nvSpPr>
        <p:spPr>
          <a:xfrm>
            <a:off x="1919122" y="1742778"/>
            <a:ext cx="446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Target person for respiration monitoring</a:t>
            </a:r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BCAC046-51FF-4258-B70B-760A4033C4D0}"/>
              </a:ext>
            </a:extLst>
          </p:cNvPr>
          <p:cNvSpPr/>
          <p:nvPr/>
        </p:nvSpPr>
        <p:spPr>
          <a:xfrm>
            <a:off x="4339988" y="4960267"/>
            <a:ext cx="1200712" cy="837085"/>
          </a:xfrm>
          <a:prstGeom prst="ellipse">
            <a:avLst/>
          </a:pr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1A311D57-202E-4814-BBD2-AD4A729E3B2B}"/>
              </a:ext>
            </a:extLst>
          </p:cNvPr>
          <p:cNvCxnSpPr>
            <a:cxnSpLocks/>
          </p:cNvCxnSpPr>
          <p:nvPr/>
        </p:nvCxnSpPr>
        <p:spPr>
          <a:xfrm flipV="1">
            <a:off x="5647101" y="2743200"/>
            <a:ext cx="1477999" cy="11435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131361E7-2529-4D3A-A63D-89BF1D4C2866}"/>
              </a:ext>
            </a:extLst>
          </p:cNvPr>
          <p:cNvCxnSpPr>
            <a:cxnSpLocks/>
            <a:endCxn id="35" idx="1"/>
          </p:cNvCxnSpPr>
          <p:nvPr/>
        </p:nvCxnSpPr>
        <p:spPr>
          <a:xfrm flipV="1">
            <a:off x="5490916" y="3212543"/>
            <a:ext cx="1667740" cy="15376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1E63E53A-1DD6-41B1-81A0-0E1F930775DB}"/>
              </a:ext>
            </a:extLst>
          </p:cNvPr>
          <p:cNvCxnSpPr>
            <a:cxnSpLocks/>
          </p:cNvCxnSpPr>
          <p:nvPr/>
        </p:nvCxnSpPr>
        <p:spPr>
          <a:xfrm flipV="1">
            <a:off x="3435841" y="2053124"/>
            <a:ext cx="0" cy="7742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2BD2C2C7-312C-4487-BF38-21F9FB9708D5}"/>
              </a:ext>
            </a:extLst>
          </p:cNvPr>
          <p:cNvSpPr/>
          <p:nvPr/>
        </p:nvSpPr>
        <p:spPr>
          <a:xfrm>
            <a:off x="7125100" y="2440115"/>
            <a:ext cx="4110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Amplitude of channel frequency response</a:t>
            </a:r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1115517-2C4F-412F-B9A9-3301ADA3D3F5}"/>
              </a:ext>
            </a:extLst>
          </p:cNvPr>
          <p:cNvSpPr/>
          <p:nvPr/>
        </p:nvSpPr>
        <p:spPr>
          <a:xfrm>
            <a:off x="7158656" y="3027877"/>
            <a:ext cx="3686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Phase of channel frequency response</a:t>
            </a:r>
            <a:endParaRPr lang="zh-CN" altLang="en-US" dirty="0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21B232B6-F1E8-42DD-A295-C5D964BF00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4944" y="3901645"/>
            <a:ext cx="2392756" cy="1830737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CA1E4D3A-2FA7-4339-8B45-044C156B15D2}"/>
              </a:ext>
            </a:extLst>
          </p:cNvPr>
          <p:cNvSpPr txBox="1"/>
          <p:nvPr/>
        </p:nvSpPr>
        <p:spPr>
          <a:xfrm>
            <a:off x="1162266" y="1062262"/>
            <a:ext cx="896966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/>
              <a:t>Utilizing the channel frequency response based on CSI-RS, the receiver can monitor the respiration rate of the target people.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0806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3174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9" name="标题 5">
            <a:extLst>
              <a:ext uri="{FF2B5EF4-FFF2-40B4-BE49-F238E27FC236}">
                <a16:creationId xmlns:a16="http://schemas.microsoft.com/office/drawing/2014/main" id="{E842AB8E-937E-4D0D-8FCF-75CB437F1FD5}"/>
              </a:ext>
            </a:extLst>
          </p:cNvPr>
          <p:cNvSpPr txBox="1"/>
          <p:nvPr/>
        </p:nvSpPr>
        <p:spPr>
          <a:xfrm>
            <a:off x="415770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Observations and proposals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460103" y="1398653"/>
            <a:ext cx="11013579" cy="189128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Observation 1: It is feasible to perform sensing by utilizing existing downlink reference signals in some use cases.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Observation 2: Sensing based on uplink reference signals  is also feasible similar to sensing based on downlink  reference signals in principle.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415770" y="4265829"/>
            <a:ext cx="11013579" cy="50629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Proposal : Study sensing service in R18 based on existing uplink/downlink reference signals </a:t>
            </a:r>
          </a:p>
        </p:txBody>
      </p:sp>
    </p:spTree>
    <p:extLst>
      <p:ext uri="{BB962C8B-B14F-4D97-AF65-F5344CB8AC3E}">
        <p14:creationId xmlns:p14="http://schemas.microsoft.com/office/powerpoint/2010/main" val="205624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118932</TotalTime>
  <Words>515</Words>
  <Application>Microsoft Office PowerPoint</Application>
  <PresentationFormat>宽屏</PresentationFormat>
  <Paragraphs>88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vivo Bold</vt:lpstr>
      <vt:lpstr>vivo type CN简 Bold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姚健</dc:creator>
  <cp:lastModifiedBy>vivo</cp:lastModifiedBy>
  <cp:revision>1456</cp:revision>
  <dcterms:created xsi:type="dcterms:W3CDTF">2019-03-21T01:16:59Z</dcterms:created>
  <dcterms:modified xsi:type="dcterms:W3CDTF">2021-10-11T13:03:08Z</dcterms:modified>
</cp:coreProperties>
</file>