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89" r:id="rId6"/>
    <p:sldId id="793" r:id="rId7"/>
    <p:sldId id="791" r:id="rId8"/>
    <p:sldId id="79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0" d="100"/>
          <a:sy n="110" d="100"/>
        </p:scale>
        <p:origin x="12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8/31/2021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8/31/2021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#146E</a:t>
            </a:r>
          </a:p>
          <a:p>
            <a:r>
              <a:rPr lang="de-DE" altLang="ko-KR" sz="1200" b="1" kern="1200" dirty="0">
                <a:solidFill>
                  <a:schemeClr val="tx1"/>
                </a:solidFill>
                <a:latin typeface="Arial "/>
                <a:ea typeface="+mn-ea"/>
                <a:cs typeface="Arial" panose="020B0604020202020204" pitchFamily="34" charset="0"/>
              </a:rPr>
              <a:t>Electronic meeting, 16 – 27 August</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S2-2106827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16 – 27 August,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(1/3)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 i.e.</a:t>
            </a:r>
          </a:p>
          <a:p>
            <a:pPr lvl="2">
              <a:spcBef>
                <a:spcPts val="0"/>
              </a:spcBef>
              <a:spcAft>
                <a:spcPts val="0"/>
              </a:spcAft>
            </a:pPr>
            <a:r>
              <a:rPr lang="en-US" altLang="zh-CN" sz="1200" kern="0" dirty="0"/>
              <a:t>how to provide UE capabilities to UDM for extending UPU with additional parameters (CT1 to resolve)</a:t>
            </a:r>
          </a:p>
          <a:p>
            <a:pPr lvl="2">
              <a:spcBef>
                <a:spcPts val="0"/>
              </a:spcBef>
              <a:spcAft>
                <a:spcPts val="0"/>
              </a:spcAft>
            </a:pPr>
            <a:r>
              <a:rPr lang="en-US" altLang="de-DE" sz="1200" kern="0" dirty="0"/>
              <a:t>Completion of architecture with DCS (including whether DCS can include AUSF/UDM) based on SA3 feedback</a:t>
            </a:r>
          </a:p>
          <a:p>
            <a:pPr lvl="2">
              <a:spcBef>
                <a:spcPts val="0"/>
              </a:spcBef>
              <a:spcAft>
                <a:spcPts val="0"/>
              </a:spcAft>
            </a:pPr>
            <a:r>
              <a:rPr lang="en-US" altLang="de-DE" sz="1200" kern="0" dirty="0"/>
              <a:t>Whether/how credentials for NSSAA and secondary authentication can be sent from PVS to the UDM (SA3 dependent)</a:t>
            </a:r>
          </a:p>
          <a:p>
            <a:pPr lvl="2">
              <a:spcBef>
                <a:spcPts val="0"/>
              </a:spcBef>
              <a:spcAft>
                <a:spcPts val="0"/>
              </a:spcAft>
            </a:pPr>
            <a:r>
              <a:rPr lang="en-US" altLang="de-DE" sz="1200" kern="0" dirty="0"/>
              <a:t>Whether to provide Allowed NSSAI to the UE (CT1 dependent)</a:t>
            </a:r>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kern="0" dirty="0"/>
              <a:t>CRs agreed to enable update of CH controlled prioritized lists of preferred SNPNs and GINs using </a:t>
            </a:r>
            <a:r>
              <a:rPr lang="en-US" altLang="de-DE" sz="1200" kern="0" dirty="0" err="1"/>
              <a:t>SoR</a:t>
            </a:r>
            <a:r>
              <a:rPr lang="en-US" altLang="de-DE" sz="1200" kern="0" dirty="0"/>
              <a:t> (also LS sent)</a:t>
            </a:r>
          </a:p>
          <a:p>
            <a:pPr lvl="1">
              <a:spcBef>
                <a:spcPts val="0"/>
              </a:spcBef>
              <a:spcAft>
                <a:spcPts val="0"/>
              </a:spcAft>
            </a:pPr>
            <a:r>
              <a:rPr lang="en-US" altLang="de-DE" sz="1200" kern="0" dirty="0"/>
              <a:t>CRs agreed related to CH selection when SUPI type is IMSI</a:t>
            </a:r>
            <a:endParaRPr lang="en-US" altLang="de-DE" sz="1200" kern="0" dirty="0">
              <a:highlight>
                <a:srgbClr val="FFFF00"/>
              </a:highlight>
            </a:endParaRPr>
          </a:p>
          <a:p>
            <a:pPr lvl="1">
              <a:spcBef>
                <a:spcPts val="0"/>
              </a:spcBef>
              <a:spcAft>
                <a:spcPts val="0"/>
              </a:spcAft>
            </a:pPr>
            <a:r>
              <a:rPr lang="en-US" altLang="de-DE" sz="1200" kern="0" dirty="0"/>
              <a:t>8 CRs to 23.501 and 4 CRs to 23.502 agreed</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1 CR to 23.501 agreed related to guidelines for usage of QoS related exposure capabilities to leverage between underlay network and overlay network</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483568278"/>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(2/3)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1 CR agreed to 23.228 addressing whether SNPN can support IMS services from more than one independent IMS provider</a:t>
            </a:r>
          </a:p>
          <a:p>
            <a:pPr lvl="1">
              <a:spcBef>
                <a:spcPts val="0"/>
              </a:spcBef>
              <a:spcAft>
                <a:spcPts val="0"/>
              </a:spcAft>
            </a:pPr>
            <a:r>
              <a:rPr lang="en-US" altLang="de-DE" sz="1200" kern="0" dirty="0"/>
              <a:t>1 CR agreed to 23.501 on SNPN support for emergency</a:t>
            </a:r>
          </a:p>
          <a:p>
            <a:pPr lvl="1">
              <a:spcBef>
                <a:spcPts val="0"/>
              </a:spcBef>
              <a:spcAft>
                <a:spcPts val="0"/>
              </a:spcAft>
            </a:pPr>
            <a:r>
              <a:rPr lang="en-US" altLang="de-DE" sz="1200" kern="0" dirty="0"/>
              <a:t>1 CR agreed to 23.228 on IMS Support for SNPN</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1 CR agreed to 23.502 on provision/update the UE with credentials for NSSAA and/or secondary authentication</a:t>
            </a:r>
          </a:p>
          <a:p>
            <a:pPr lvl="1">
              <a:spcBef>
                <a:spcPts val="0"/>
              </a:spcBef>
              <a:spcAft>
                <a:spcPts val="0"/>
              </a:spcAft>
            </a:pPr>
            <a:r>
              <a:rPr lang="en-US" altLang="de-DE" sz="1200" kern="0" dirty="0"/>
              <a:t>1 CR to 23.501 and 1 CR agreed to 23.502 clarifying that AMF re-allocation is supported and how the AMF implementation specific timer for onboarding is handled in this case</a:t>
            </a:r>
          </a:p>
          <a:p>
            <a:pPr lvl="1">
              <a:spcBef>
                <a:spcPts val="0"/>
              </a:spcBef>
              <a:spcAft>
                <a:spcPts val="0"/>
              </a:spcAft>
            </a:pPr>
            <a:r>
              <a:rPr lang="en-US" altLang="de-DE" sz="1200" kern="0" dirty="0"/>
              <a:t>1 CR agreed to 23.501 and 1 CR agreed to 23.502 on Dynamically providing PVS addresses from DCS to ONN for restricting UP and provide PVS addresses to the UE</a:t>
            </a:r>
          </a:p>
          <a:p>
            <a:pPr lvl="1">
              <a:spcBef>
                <a:spcPts val="0"/>
              </a:spcBef>
              <a:spcAft>
                <a:spcPts val="0"/>
              </a:spcAft>
            </a:pPr>
            <a:r>
              <a:rPr lang="en-US" altLang="de-DE" sz="1200" kern="0" dirty="0"/>
              <a:t>1 CR agreed to 23.501 related to completion of architecture with DCS. As dependent on SA3, SA2 alignment will be needed once SA3 concluded their work.</a:t>
            </a:r>
          </a:p>
          <a:p>
            <a:pPr lvl="1">
              <a:spcBef>
                <a:spcPts val="0"/>
              </a:spcBef>
              <a:spcAft>
                <a:spcPts val="0"/>
              </a:spcAft>
            </a:pPr>
            <a:r>
              <a:rPr lang="en-US" altLang="de-DE" sz="1200" kern="0" dirty="0"/>
              <a:t>No agreement for how to provide UE capabilities to UDM for extending UPU with additional parameters, instead an LS asking CT1 to take the lead and progress the work (SA2 will align based on the outcome)</a:t>
            </a:r>
          </a:p>
          <a:p>
            <a:pPr lvl="1">
              <a:spcBef>
                <a:spcPts val="0"/>
              </a:spcBef>
              <a:spcAft>
                <a:spcPts val="0"/>
              </a:spcAft>
            </a:pPr>
            <a:r>
              <a:rPr lang="en-US" altLang="de-DE" sz="1200" kern="0" dirty="0"/>
              <a:t>No agreement on how credentials for NSSAA and/or secondary authentication can be sent from a PVS to UDM i.e. dependent on SA3 and SA2 alignment will be needed once SA3 concluded their work.</a:t>
            </a:r>
          </a:p>
          <a:p>
            <a:pPr lvl="1">
              <a:spcBef>
                <a:spcPts val="0"/>
              </a:spcBef>
              <a:spcAft>
                <a:spcPts val="0"/>
              </a:spcAft>
            </a:pPr>
            <a:r>
              <a:rPr lang="en-US" altLang="de-DE" sz="1200" kern="0" dirty="0"/>
              <a:t>1 CR agreed to 23.502 on details of Registration procedure for onboarding, but some details left and dependent on SA3 and also CT1 whether Allowed NSSAI is to be sent to the UE</a:t>
            </a:r>
          </a:p>
          <a:p>
            <a:pPr lvl="1">
              <a:spcBef>
                <a:spcPts val="0"/>
              </a:spcBef>
              <a:spcAft>
                <a:spcPts val="0"/>
              </a:spcAft>
            </a:pPr>
            <a:r>
              <a:rPr lang="en-US" altLang="de-DE" sz="1200" kern="0" dirty="0"/>
              <a:t>Additionally, 6 CRs to 23.501 agreed</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extLst>
              <p:ext uri="{D42A27DB-BD31-4B8C-83A1-F6EECF244321}">
                <p14:modId xmlns:p14="http://schemas.microsoft.com/office/powerpoint/2010/main" val="1092024220"/>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522257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SA2#145E (3/3)</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As per agreed CRs the RAN impacts are SIB related for changes related to Key issues 1, 3 and 4; </a:t>
            </a:r>
            <a:br>
              <a:rPr lang="en-US" sz="1050" dirty="0"/>
            </a:br>
            <a:r>
              <a:rPr lang="en-US" sz="1050" dirty="0"/>
              <a:t>new RRC indication for solutions related to Key issues 4</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de-DE" sz="1050" dirty="0"/>
              <a:t>SA3 dependencies identified functionality related to support of Credentials Holder, support of IMS voice and emergency, and support for UE onboarding. </a:t>
            </a:r>
          </a:p>
          <a:p>
            <a:pPr lvl="1">
              <a:spcBef>
                <a:spcPts val="0"/>
              </a:spcBef>
              <a:spcAft>
                <a:spcPts val="300"/>
              </a:spcAft>
            </a:pPr>
            <a:r>
              <a:rPr lang="sv-SE" sz="1050" dirty="0"/>
              <a:t>SA3 feedback expected on e.g. Onboarding architrecture related to DCS and CP provisioning </a:t>
            </a:r>
            <a:r>
              <a:rPr lang="en-US" sz="1050" dirty="0"/>
              <a:t>of credentials for NSSAA and/or secondary authentication</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lvl="1">
              <a:spcBef>
                <a:spcPts val="0"/>
              </a:spcBef>
              <a:spcAft>
                <a:spcPts val="300"/>
              </a:spcAft>
            </a:pPr>
            <a:endParaRPr lang="en-US" sz="1050" dirty="0"/>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Maintenance including changes required to support input from other WGs</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223137" y="101010"/>
            <a:ext cx="6827838" cy="632637"/>
          </a:xfrm>
        </p:spPr>
        <p:txBody>
          <a:bodyPr/>
          <a:lstStyle/>
          <a:p>
            <a:r>
              <a:rPr lang="en-US" altLang="de-DE" b="1" dirty="0"/>
              <a:t>eNPN Status at SA#93e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294759" y="2436155"/>
            <a:ext cx="8733881"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kern="0" dirty="0"/>
              <a:t>Progress since SA#92-e:</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a:t>
            </a:r>
          </a:p>
          <a:p>
            <a:pPr lvl="2">
              <a:spcBef>
                <a:spcPts val="0"/>
              </a:spcBef>
              <a:spcAft>
                <a:spcPts val="0"/>
              </a:spcAft>
            </a:pPr>
            <a:r>
              <a:rPr lang="en-US" altLang="zh-CN" sz="1200" kern="0" dirty="0"/>
              <a:t>how to provide UE capabilities to UDM for extending UPU with additional parameters (CT1 to resolve with SA3 input)</a:t>
            </a:r>
          </a:p>
          <a:p>
            <a:pPr lvl="2">
              <a:spcBef>
                <a:spcPts val="0"/>
              </a:spcBef>
              <a:spcAft>
                <a:spcPts val="0"/>
              </a:spcAft>
            </a:pPr>
            <a:r>
              <a:rPr lang="en-US" altLang="zh-CN" sz="1200" kern="0" dirty="0"/>
              <a:t>Completion of architecture with DCS (including whether DCS can include AUSF/UDM) based on SA3 feedback</a:t>
            </a:r>
          </a:p>
          <a:p>
            <a:pPr lvl="2">
              <a:spcBef>
                <a:spcPts val="0"/>
              </a:spcBef>
              <a:spcAft>
                <a:spcPts val="0"/>
              </a:spcAft>
            </a:pPr>
            <a:r>
              <a:rPr lang="en-US" altLang="zh-CN" sz="1200" kern="0" dirty="0"/>
              <a:t>Whether/how credentials for NSSAA and secondary authentication can be sent from PVS to the UDM (SA3 dependent)</a:t>
            </a:r>
          </a:p>
          <a:p>
            <a:pPr lvl="2">
              <a:spcBef>
                <a:spcPts val="0"/>
              </a:spcBef>
              <a:spcAft>
                <a:spcPts val="0"/>
              </a:spcAft>
            </a:pPr>
            <a:r>
              <a:rPr lang="en-US" altLang="zh-CN" sz="1200" kern="0" dirty="0"/>
              <a:t>Whether to provide Allowed NSSAI to the UE (CT1 dependent)</a:t>
            </a:r>
          </a:p>
          <a:p>
            <a:pPr lvl="1">
              <a:spcBef>
                <a:spcPts val="0"/>
              </a:spcBef>
              <a:spcAft>
                <a:spcPts val="0"/>
              </a:spcAft>
            </a:pPr>
            <a:r>
              <a:rPr lang="en-US" altLang="de-DE" sz="1200" kern="0" dirty="0"/>
              <a:t>8 CRs to 23.501 and 4 CRs to 23.502 agreed </a:t>
            </a:r>
            <a:r>
              <a:rPr lang="en-US" altLang="zh-CN" sz="1200" kern="0" dirty="0"/>
              <a:t>related to KI#1</a:t>
            </a:r>
          </a:p>
          <a:p>
            <a:pPr lvl="1">
              <a:spcBef>
                <a:spcPts val="0"/>
              </a:spcBef>
              <a:spcAft>
                <a:spcPts val="0"/>
              </a:spcAft>
            </a:pPr>
            <a:r>
              <a:rPr lang="en-US" altLang="zh-CN" sz="1200" kern="0" dirty="0"/>
              <a:t>1 CR agreed to TS 23.501 related to KI#2</a:t>
            </a:r>
          </a:p>
          <a:p>
            <a:pPr lvl="1">
              <a:spcBef>
                <a:spcPts val="0"/>
              </a:spcBef>
              <a:spcAft>
                <a:spcPts val="0"/>
              </a:spcAft>
            </a:pPr>
            <a:r>
              <a:rPr lang="en-US" altLang="zh-CN" sz="1200" kern="0" dirty="0"/>
              <a:t>1 CR agreed to TS 23.501, 2 CRs agreed to TS 23.228 related to KI#3</a:t>
            </a:r>
          </a:p>
          <a:p>
            <a:pPr lvl="1">
              <a:spcBef>
                <a:spcPts val="0"/>
              </a:spcBef>
              <a:spcAft>
                <a:spcPts val="0"/>
              </a:spcAft>
            </a:pPr>
            <a:r>
              <a:rPr lang="en-US" altLang="zh-CN" sz="1200" kern="0" dirty="0"/>
              <a:t>9 CRs agreed to TS 23.501, 4 CRs agreed to TS 23.502 related to KI#4</a:t>
            </a:r>
          </a:p>
          <a:p>
            <a:pPr marL="457200" lvl="1" indent="-457200">
              <a:spcBef>
                <a:spcPts val="0"/>
              </a:spcBef>
              <a:spcAft>
                <a:spcPts val="0"/>
              </a:spcAft>
              <a:buFont typeface="Arial" panose="020B0604020202020204" pitchFamily="34" charset="0"/>
              <a:buBlip>
                <a:blip r:embed="rId2"/>
              </a:buBlip>
            </a:pPr>
            <a:r>
              <a:rPr lang="en-US" sz="1800" kern="0" dirty="0">
                <a:ea typeface="+mn-ea"/>
                <a:cs typeface="+mn-cs"/>
              </a:rPr>
              <a:t>RAN impacts and dependencies:</a:t>
            </a:r>
            <a:endParaRPr lang="de-DE" sz="1800" kern="0" dirty="0">
              <a:ea typeface="+mn-ea"/>
              <a:cs typeface="+mn-cs"/>
            </a:endParaRPr>
          </a:p>
          <a:p>
            <a:pPr lvl="1">
              <a:spcBef>
                <a:spcPts val="0"/>
              </a:spcBef>
              <a:spcAft>
                <a:spcPts val="300"/>
              </a:spcAft>
            </a:pPr>
            <a:r>
              <a:rPr lang="en-US" sz="1200" kern="0" dirty="0"/>
              <a:t>RAN impacts as per agreed CRs:</a:t>
            </a:r>
          </a:p>
          <a:p>
            <a:pPr lvl="2">
              <a:spcBef>
                <a:spcPts val="0"/>
              </a:spcBef>
              <a:spcAft>
                <a:spcPts val="300"/>
              </a:spcAft>
            </a:pPr>
            <a:r>
              <a:rPr lang="en-US" sz="1100" kern="0" dirty="0"/>
              <a:t>Impacts are SIB related for changes related to Key issues 1, 3 and 4; new RRC indication for solutions related to Key issues 4</a:t>
            </a:r>
            <a:endParaRPr lang="en-US" sz="1100" strike="sngStrike" kern="0" dirty="0"/>
          </a:p>
          <a:p>
            <a:pPr>
              <a:spcBef>
                <a:spcPts val="0"/>
              </a:spcBef>
              <a:spcAft>
                <a:spcPts val="0"/>
              </a:spcAft>
            </a:pPr>
            <a:r>
              <a:rPr lang="de-DE" sz="1800" kern="0" dirty="0"/>
              <a:t>Next steps:</a:t>
            </a:r>
          </a:p>
          <a:p>
            <a:pPr lvl="1">
              <a:spcBef>
                <a:spcPts val="0"/>
              </a:spcBef>
              <a:spcAft>
                <a:spcPts val="0"/>
              </a:spcAft>
            </a:pPr>
            <a:r>
              <a:rPr lang="en-US" sz="1200" kern="0" dirty="0"/>
              <a:t>Corrections, and alignments with other WGs</a:t>
            </a:r>
          </a:p>
          <a:p>
            <a:pPr lvl="1">
              <a:spcBef>
                <a:spcPts val="0"/>
              </a:spcBef>
              <a:spcAft>
                <a:spcPts val="0"/>
              </a:spcAft>
            </a:pPr>
            <a:endParaRPr lang="en-US" sz="1200" kern="0" dirty="0"/>
          </a:p>
          <a:p>
            <a:pPr marL="457200" lvl="1" indent="0">
              <a:buFont typeface="Arial" panose="020B0604020202020204" pitchFamily="34" charset="0"/>
              <a:buNone/>
            </a:pPr>
            <a:r>
              <a:rPr lang="en-US" altLang="zh-CN" sz="1200" kern="0" dirty="0"/>
              <a:t> </a:t>
            </a:r>
          </a:p>
        </p:txBody>
      </p:sp>
      <p:graphicFrame>
        <p:nvGraphicFramePr>
          <p:cNvPr id="7" name="Content Placeholder 8">
            <a:extLst>
              <a:ext uri="{FF2B5EF4-FFF2-40B4-BE49-F238E27FC236}">
                <a16:creationId xmlns:a16="http://schemas.microsoft.com/office/drawing/2014/main" id="{D2970AFE-B232-4D1A-9858-C354F5BDD7C2}"/>
              </a:ext>
            </a:extLst>
          </p:cNvPr>
          <p:cNvGraphicFramePr>
            <a:graphicFrameLocks/>
          </p:cNvGraphicFramePr>
          <p:nvPr>
            <p:extLst>
              <p:ext uri="{D42A27DB-BD31-4B8C-83A1-F6EECF244321}">
                <p14:modId xmlns:p14="http://schemas.microsoft.com/office/powerpoint/2010/main" val="2862591293"/>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41185</TotalTime>
  <Words>1069</Words>
  <Application>Microsoft Office PowerPoint</Application>
  <PresentationFormat>On-screen Show (4:3)</PresentationFormat>
  <Paragraphs>100</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eNPN Status Report</vt:lpstr>
      <vt:lpstr>eNPN status after SA2#146E (1/3)</vt:lpstr>
      <vt:lpstr>eNPN status after SA2#146E (2/3)</vt:lpstr>
      <vt:lpstr>eNPN status after SA2#145E (3/3)</vt:lpstr>
      <vt:lpstr>eNPN Status at SA#93e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Ericsson_r05</cp:lastModifiedBy>
  <cp:revision>1709</cp:revision>
  <dcterms:created xsi:type="dcterms:W3CDTF">2008-08-30T09:32:10Z</dcterms:created>
  <dcterms:modified xsi:type="dcterms:W3CDTF">2021-08-31T14:48:18Z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