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98" r:id="rId3"/>
    <p:sldId id="279" r:id="rId4"/>
    <p:sldId id="292" r:id="rId5"/>
    <p:sldId id="293" r:id="rId6"/>
    <p:sldId id="294" r:id="rId7"/>
    <p:sldId id="296" r:id="rId8"/>
    <p:sldId id="257" r:id="rId9"/>
    <p:sldId id="284" r:id="rId10"/>
    <p:sldId id="295" r:id="rId11"/>
    <p:sldId id="271" r:id="rId12"/>
    <p:sldId id="29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84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978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38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74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8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9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5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29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693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111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763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69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sz="4800" dirty="0" smtClean="0"/>
              <a:t>Study on Architecture Enhancement to support Sensing-based services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S2-2106377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Xiaomi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050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dirty="0" smtClean="0"/>
              <a:t>Architecture Scenario 2</a:t>
            </a:r>
            <a:br>
              <a:rPr lang="en-GB" altLang="zh-CN" dirty="0" smtClean="0"/>
            </a:br>
            <a:r>
              <a:rPr lang="en-GB" altLang="zh-CN" sz="3200" dirty="0"/>
              <a:t>Sensing information </a:t>
            </a:r>
            <a:r>
              <a:rPr lang="en-GB" altLang="zh-CN" sz="3200" dirty="0" smtClean="0"/>
              <a:t>aggregation </a:t>
            </a:r>
            <a:r>
              <a:rPr lang="en-GB" altLang="zh-CN" sz="3200" dirty="0"/>
              <a:t>&amp; processing at </a:t>
            </a:r>
            <a:r>
              <a:rPr lang="en-GB" altLang="zh-CN" sz="3200" dirty="0" smtClean="0"/>
              <a:t>Sensing Server</a:t>
            </a:r>
            <a:endParaRPr lang="zh-CN" altLang="en-US" sz="31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1690687"/>
            <a:ext cx="10374297" cy="217374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altLang="zh-CN" dirty="0"/>
              <a:t>The </a:t>
            </a:r>
            <a:r>
              <a:rPr lang="en-GB" altLang="zh-CN" dirty="0" smtClean="0"/>
              <a:t>raw </a:t>
            </a:r>
            <a:r>
              <a:rPr lang="en-GB" altLang="zh-CN" dirty="0"/>
              <a:t>data </a:t>
            </a:r>
            <a:r>
              <a:rPr lang="en-GB" altLang="zh-CN" dirty="0" smtClean="0"/>
              <a:t>are </a:t>
            </a:r>
            <a:r>
              <a:rPr lang="en-GB" altLang="zh-CN" dirty="0"/>
              <a:t>aggregated and processed </a:t>
            </a:r>
            <a:r>
              <a:rPr lang="en-GB" altLang="zh-CN" dirty="0" smtClean="0"/>
              <a:t>at the sensing server based </a:t>
            </a:r>
            <a:r>
              <a:rPr lang="en-GB" altLang="zh-CN" dirty="0"/>
              <a:t>on reflected signals of multiple </a:t>
            </a:r>
            <a:r>
              <a:rPr lang="en-GB" altLang="zh-CN" dirty="0" smtClean="0"/>
              <a:t>transmitters:</a:t>
            </a:r>
            <a:endParaRPr lang="en-US" altLang="zh-CN" sz="2400" dirty="0" smtClean="0"/>
          </a:p>
          <a:p>
            <a:pPr marL="514350" indent="-514350">
              <a:buAutoNum type="arabicParenBoth"/>
            </a:pPr>
            <a:r>
              <a:rPr lang="en-US" altLang="zh-CN" sz="2400" dirty="0" smtClean="0"/>
              <a:t>Signal is transmitted and received at </a:t>
            </a:r>
            <a:r>
              <a:rPr lang="en-US" altLang="zh-CN" sz="2400" dirty="0" err="1" smtClean="0"/>
              <a:t>gNB</a:t>
            </a:r>
            <a:r>
              <a:rPr lang="en-US" altLang="zh-CN" sz="2400" dirty="0" smtClean="0"/>
              <a:t>, </a:t>
            </a:r>
            <a:r>
              <a:rPr lang="en-US" altLang="zh-CN" sz="2400" dirty="0" err="1" smtClean="0"/>
              <a:t>gNB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sents</a:t>
            </a:r>
            <a:r>
              <a:rPr lang="en-US" altLang="zh-CN" sz="2400" dirty="0" smtClean="0"/>
              <a:t> the raw data to the sensing server</a:t>
            </a:r>
          </a:p>
          <a:p>
            <a:pPr marL="514350" indent="-514350">
              <a:buAutoNum type="arabicParenBoth"/>
            </a:pPr>
            <a:r>
              <a:rPr lang="en-US" altLang="zh-CN" sz="2400" dirty="0" smtClean="0"/>
              <a:t>Signal is transmitted at </a:t>
            </a:r>
            <a:r>
              <a:rPr lang="en-US" altLang="zh-CN" sz="2400" dirty="0" err="1" smtClean="0"/>
              <a:t>gNB</a:t>
            </a:r>
            <a:r>
              <a:rPr lang="en-US" altLang="zh-CN" sz="2400" dirty="0" smtClean="0"/>
              <a:t>, reflection is received at UE, and UE </a:t>
            </a:r>
            <a:r>
              <a:rPr lang="en-US" altLang="zh-CN" sz="2400" dirty="0" err="1" smtClean="0"/>
              <a:t>sents</a:t>
            </a:r>
            <a:r>
              <a:rPr lang="en-US" altLang="zh-CN" sz="2400" dirty="0" smtClean="0"/>
              <a:t> the raw data to the sensing server</a:t>
            </a:r>
          </a:p>
          <a:p>
            <a:pPr marL="514350" indent="-514350">
              <a:buFont typeface="Arial" panose="020B0604020202020204" pitchFamily="34" charset="0"/>
              <a:buAutoNum type="arabicParenBoth"/>
            </a:pPr>
            <a:r>
              <a:rPr lang="en-US" altLang="zh-CN" sz="2400" dirty="0" smtClean="0"/>
              <a:t>Signal </a:t>
            </a:r>
            <a:r>
              <a:rPr lang="en-US" altLang="zh-CN" sz="2400" dirty="0"/>
              <a:t>is transmitted and received at </a:t>
            </a:r>
            <a:r>
              <a:rPr lang="en-US" altLang="zh-CN" sz="2400" dirty="0" smtClean="0"/>
              <a:t>UE, UE </a:t>
            </a:r>
            <a:r>
              <a:rPr lang="en-US" altLang="zh-CN" sz="2400" dirty="0" err="1"/>
              <a:t>sents</a:t>
            </a:r>
            <a:r>
              <a:rPr lang="en-US" altLang="zh-CN" sz="2400" dirty="0"/>
              <a:t> the raw data to the sensing </a:t>
            </a:r>
            <a:r>
              <a:rPr lang="en-US" altLang="zh-CN" sz="2400" dirty="0" smtClean="0"/>
              <a:t>server</a:t>
            </a:r>
          </a:p>
          <a:p>
            <a:pPr marL="0" indent="0">
              <a:buNone/>
            </a:pPr>
            <a:r>
              <a:rPr lang="en-US" altLang="zh-CN" sz="2900" dirty="0"/>
              <a:t>Note: In this scenario, transmitters (</a:t>
            </a:r>
            <a:r>
              <a:rPr lang="en-US" altLang="zh-CN" sz="2900" dirty="0" err="1"/>
              <a:t>gNBs</a:t>
            </a:r>
            <a:r>
              <a:rPr lang="en-US" altLang="zh-CN" sz="2900" dirty="0"/>
              <a:t> and UEs) </a:t>
            </a:r>
            <a:r>
              <a:rPr lang="en-US" altLang="zh-CN" sz="2900" dirty="0" smtClean="0"/>
              <a:t>and </a:t>
            </a:r>
            <a:r>
              <a:rPr lang="en-US" altLang="zh-CN" sz="2900" dirty="0"/>
              <a:t>receivers (</a:t>
            </a:r>
            <a:r>
              <a:rPr lang="en-US" altLang="zh-CN" sz="2900" dirty="0" err="1"/>
              <a:t>gNBs</a:t>
            </a:r>
            <a:r>
              <a:rPr lang="en-US" altLang="zh-CN" sz="2900" dirty="0"/>
              <a:t> and UEs) </a:t>
            </a:r>
            <a:r>
              <a:rPr lang="en-US" altLang="zh-CN" sz="2900" dirty="0" smtClean="0"/>
              <a:t>can </a:t>
            </a:r>
            <a:r>
              <a:rPr lang="en-US" altLang="zh-CN" sz="2900" dirty="0"/>
              <a:t>be </a:t>
            </a:r>
            <a:r>
              <a:rPr lang="en-GB" altLang="zh-CN" sz="2900" dirty="0"/>
              <a:t>authorized and </a:t>
            </a:r>
            <a:r>
              <a:rPr lang="en-US" altLang="zh-CN" sz="2900" dirty="0"/>
              <a:t>configured based on </a:t>
            </a:r>
            <a:r>
              <a:rPr lang="en-GB" altLang="zh-CN" sz="2900" dirty="0"/>
              <a:t>policy/parameter provisioned by the network</a:t>
            </a:r>
            <a:endParaRPr lang="en-US" altLang="zh-CN" sz="2900" dirty="0"/>
          </a:p>
          <a:p>
            <a:pPr marL="0" indent="0">
              <a:buNone/>
            </a:pPr>
            <a:endParaRPr lang="en-US" altLang="zh-CN" sz="2400" dirty="0" smtClean="0"/>
          </a:p>
          <a:p>
            <a:pPr marL="514350" indent="-514350">
              <a:buFont typeface="Arial" panose="020B0604020202020204" pitchFamily="34" charset="0"/>
              <a:buAutoNum type="arabicParenBoth"/>
            </a:pPr>
            <a:endParaRPr lang="en-US" altLang="zh-CN" sz="2400" dirty="0" smtClean="0"/>
          </a:p>
          <a:p>
            <a:pPr marL="514350" indent="-514350">
              <a:buAutoNum type="arabicParenBoth"/>
            </a:pP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1303" y="10699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1" y="3666835"/>
            <a:ext cx="9975273" cy="2995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00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Objective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77050"/>
            <a:ext cx="10515600" cy="5017714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Overall architecture reference model</a:t>
            </a:r>
          </a:p>
          <a:p>
            <a:r>
              <a:rPr lang="en-US" altLang="zh-CN" dirty="0" smtClean="0"/>
              <a:t>Identification and discovery </a:t>
            </a:r>
            <a:r>
              <a:rPr lang="en-US" altLang="zh-CN" dirty="0"/>
              <a:t>of one or multiple transmitters and receivers subject to the </a:t>
            </a:r>
            <a:r>
              <a:rPr lang="en-US" altLang="zh-CN" dirty="0" smtClean="0"/>
              <a:t>same reflection object</a:t>
            </a:r>
            <a:endParaRPr lang="en-US" altLang="zh-CN" dirty="0"/>
          </a:p>
          <a:p>
            <a:r>
              <a:rPr lang="en-GB" altLang="zh-CN" dirty="0" smtClean="0"/>
              <a:t>Service authorization and policy/parameter provisioning </a:t>
            </a:r>
            <a:r>
              <a:rPr lang="en-GB" altLang="zh-CN" dirty="0"/>
              <a:t>for </a:t>
            </a:r>
            <a:r>
              <a:rPr lang="en-GB" altLang="zh-CN" dirty="0" smtClean="0"/>
              <a:t>the sensing transmitter(s) and receiver(s)</a:t>
            </a:r>
          </a:p>
          <a:p>
            <a:r>
              <a:rPr lang="en-GB" altLang="zh-CN" dirty="0" smtClean="0"/>
              <a:t>Sensing data collection from UE or </a:t>
            </a:r>
            <a:r>
              <a:rPr lang="en-GB" altLang="zh-CN" dirty="0" err="1" smtClean="0"/>
              <a:t>gNB</a:t>
            </a:r>
            <a:endParaRPr lang="en-GB" altLang="zh-CN" dirty="0" smtClean="0"/>
          </a:p>
          <a:p>
            <a:r>
              <a:rPr lang="en-US" altLang="zh-CN" dirty="0" smtClean="0"/>
              <a:t>Assurance </a:t>
            </a:r>
            <a:r>
              <a:rPr lang="en-US" altLang="zh-CN" dirty="0"/>
              <a:t>of </a:t>
            </a:r>
            <a:r>
              <a:rPr lang="en-US" altLang="zh-CN" dirty="0" smtClean="0"/>
              <a:t>privacy</a:t>
            </a:r>
            <a:endParaRPr lang="en-GB" altLang="zh-CN" dirty="0" smtClean="0"/>
          </a:p>
          <a:p>
            <a:r>
              <a:rPr lang="en-US" altLang="zh-CN" dirty="0" err="1" smtClean="0"/>
              <a:t>QoS</a:t>
            </a:r>
            <a:r>
              <a:rPr lang="en-US" altLang="zh-CN" dirty="0" smtClean="0"/>
              <a:t> handling in terms of sensing </a:t>
            </a:r>
            <a:r>
              <a:rPr lang="en-US" altLang="zh-CN" dirty="0"/>
              <a:t>accuracy, availability, latency, effective </a:t>
            </a:r>
            <a:r>
              <a:rPr lang="en-US" altLang="zh-CN" dirty="0" smtClean="0"/>
              <a:t>sensing </a:t>
            </a:r>
            <a:r>
              <a:rPr lang="en-US" altLang="zh-CN" dirty="0"/>
              <a:t>distance, coverage, </a:t>
            </a:r>
            <a:r>
              <a:rPr lang="en-US" altLang="zh-CN" dirty="0" smtClean="0"/>
              <a:t>etc.</a:t>
            </a:r>
          </a:p>
          <a:p>
            <a:r>
              <a:rPr lang="en-US" altLang="zh-CN" dirty="0" smtClean="0"/>
              <a:t>Sensing </a:t>
            </a:r>
            <a:r>
              <a:rPr lang="en-US" altLang="zh-CN" dirty="0"/>
              <a:t>service </a:t>
            </a:r>
            <a:r>
              <a:rPr lang="en-US" altLang="zh-CN" dirty="0" smtClean="0"/>
              <a:t>request initiation and service exposure</a:t>
            </a:r>
          </a:p>
          <a:p>
            <a:r>
              <a:rPr lang="en-US" altLang="zh-CN" dirty="0" smtClean="0"/>
              <a:t>Determination of sensing methods, i.e. </a:t>
            </a:r>
            <a:r>
              <a:rPr lang="en-US" altLang="zh-CN" dirty="0" err="1" smtClean="0"/>
              <a:t>ToF</a:t>
            </a:r>
            <a:r>
              <a:rPr lang="en-US" altLang="zh-CN" dirty="0" smtClean="0"/>
              <a:t> or PAC</a:t>
            </a:r>
          </a:p>
          <a:p>
            <a:r>
              <a:rPr lang="en-US" altLang="zh-CN" dirty="0" smtClean="0"/>
              <a:t>Access type selection, i.e. 5G NR or non-3GPP</a:t>
            </a:r>
          </a:p>
          <a:p>
            <a:r>
              <a:rPr lang="en-GB" altLang="zh-CN" dirty="0" smtClean="0"/>
              <a:t>Energy </a:t>
            </a:r>
            <a:r>
              <a:rPr lang="en-GB" altLang="zh-CN" dirty="0"/>
              <a:t>efficient UE </a:t>
            </a:r>
            <a:r>
              <a:rPr lang="en-GB" altLang="zh-CN" dirty="0" smtClean="0"/>
              <a:t>sensing </a:t>
            </a:r>
            <a:r>
              <a:rPr lang="en-GB" altLang="zh-CN" dirty="0"/>
              <a:t>services and </a:t>
            </a:r>
            <a:r>
              <a:rPr lang="en-GB" altLang="zh-CN" dirty="0" smtClean="0"/>
              <a:t>operation for low power consumption UEs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4716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77050"/>
            <a:ext cx="10515600" cy="501771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Use case scenario is studied first before considering architectural impact</a:t>
            </a:r>
          </a:p>
          <a:p>
            <a:r>
              <a:rPr lang="en-US" altLang="zh-CN" dirty="0" smtClean="0"/>
              <a:t>3GPP sensing based service may be dependent on the sensing technology developed in RAN WGs</a:t>
            </a:r>
          </a:p>
          <a:p>
            <a:pPr lvl="1"/>
            <a:r>
              <a:rPr lang="en-US" altLang="zh-CN" dirty="0" smtClean="0"/>
              <a:t>RAN R18 SID </a:t>
            </a:r>
            <a:r>
              <a:rPr lang="en-US" altLang="zh-CN" dirty="0"/>
              <a:t>Radio Recognition </a:t>
            </a:r>
            <a:r>
              <a:rPr lang="en-US" altLang="zh-CN" dirty="0" smtClean="0"/>
              <a:t>is on discussion now</a:t>
            </a:r>
          </a:p>
          <a:p>
            <a:pPr lvl="2"/>
            <a:r>
              <a:rPr lang="en-US" altLang="zh-CN" dirty="0" smtClean="0"/>
              <a:t>RWS-210086 </a:t>
            </a:r>
            <a:r>
              <a:rPr lang="en-US" altLang="zh-CN" dirty="0"/>
              <a:t>Radio Recognition in </a:t>
            </a:r>
            <a:r>
              <a:rPr lang="en-US" altLang="zh-CN" dirty="0" smtClean="0"/>
              <a:t>NR</a:t>
            </a:r>
          </a:p>
          <a:p>
            <a:pPr lvl="2"/>
            <a:r>
              <a:rPr lang="en-US" altLang="zh-CN" dirty="0" smtClean="0"/>
              <a:t>RWS-210087 </a:t>
            </a:r>
            <a:r>
              <a:rPr lang="en-US" altLang="zh-CN" dirty="0"/>
              <a:t>Work Item on Radio Recognition in </a:t>
            </a:r>
            <a:r>
              <a:rPr lang="en-US" altLang="zh-CN" dirty="0" smtClean="0"/>
              <a:t>NR</a:t>
            </a:r>
            <a:endParaRPr lang="en-US" altLang="zh-CN" dirty="0"/>
          </a:p>
          <a:p>
            <a:r>
              <a:rPr lang="en-US" altLang="zh-CN" dirty="0" smtClean="0"/>
              <a:t>When RAN dependency is identified, the architecture impact  should be aligned with RAN developments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2581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sz="2000" dirty="0"/>
              <a:t>Wireless sensing technologies, </a:t>
            </a:r>
            <a:r>
              <a:rPr lang="en-US" altLang="zh-CN" sz="2000" dirty="0" smtClean="0"/>
              <a:t>in </a:t>
            </a:r>
            <a:r>
              <a:rPr lang="en-US" altLang="zh-CN" sz="2000" dirty="0"/>
              <a:t>which reflected radio wave is used to detect objects, have been developed and widely used in various areas, e.g. Radar, </a:t>
            </a:r>
            <a:r>
              <a:rPr lang="en-US" altLang="zh-CN" sz="2000" dirty="0" err="1"/>
              <a:t>ToF</a:t>
            </a:r>
            <a:r>
              <a:rPr lang="en-US" altLang="zh-CN" sz="2000" dirty="0"/>
              <a:t> cameras, </a:t>
            </a:r>
            <a:r>
              <a:rPr lang="en-US" altLang="zh-CN" sz="2000" dirty="0" err="1"/>
              <a:t>WiFi</a:t>
            </a:r>
            <a:r>
              <a:rPr lang="en-US" altLang="zh-CN" sz="2000" dirty="0"/>
              <a:t> sensing and Lidar.</a:t>
            </a:r>
          </a:p>
          <a:p>
            <a:pPr lvl="1" hangingPunct="0"/>
            <a:r>
              <a:rPr lang="en-US" altLang="zh-CN" sz="1800" dirty="0"/>
              <a:t>Note: In wireless sensing technology, objects to be detected don’t transmit signal.</a:t>
            </a:r>
            <a:endParaRPr lang="en-GB" altLang="zh-CN" sz="1800" dirty="0"/>
          </a:p>
          <a:p>
            <a:pPr hangingPunct="0"/>
            <a:endParaRPr lang="en-GB" altLang="zh-CN" sz="2000" dirty="0"/>
          </a:p>
          <a:p>
            <a:pPr hangingPunct="0"/>
            <a:r>
              <a:rPr lang="en-GB" altLang="zh-CN" sz="2000" dirty="0" smtClean="0"/>
              <a:t>Sensing based </a:t>
            </a:r>
            <a:r>
              <a:rPr lang="en-GB" altLang="zh-CN" sz="2000" dirty="0"/>
              <a:t>services have been highly demanded for commercial use </a:t>
            </a:r>
            <a:r>
              <a:rPr lang="en-GB" altLang="zh-CN" sz="2000" dirty="0" smtClean="0"/>
              <a:t>and V2X in </a:t>
            </a:r>
            <a:r>
              <a:rPr lang="en-GB" altLang="zh-CN" sz="2000" dirty="0"/>
              <a:t>recent years, </a:t>
            </a:r>
            <a:r>
              <a:rPr lang="en-US" altLang="zh-CN" sz="2000" dirty="0"/>
              <a:t>such as</a:t>
            </a:r>
          </a:p>
          <a:p>
            <a:pPr lvl="1" hangingPunct="0"/>
            <a:r>
              <a:rPr lang="en-US" altLang="zh-CN" sz="1800" dirty="0"/>
              <a:t>Motion detection</a:t>
            </a:r>
          </a:p>
          <a:p>
            <a:pPr lvl="1" hangingPunct="0"/>
            <a:r>
              <a:rPr lang="en-US" altLang="zh-CN" sz="1800" dirty="0"/>
              <a:t>Gesture recognition</a:t>
            </a:r>
          </a:p>
          <a:p>
            <a:pPr lvl="1" hangingPunct="0"/>
            <a:r>
              <a:rPr lang="en-US" altLang="zh-CN" sz="1800" dirty="0"/>
              <a:t>3D capture </a:t>
            </a:r>
          </a:p>
          <a:p>
            <a:pPr lvl="1" hangingPunct="0"/>
            <a:r>
              <a:rPr lang="en-US" altLang="zh-CN" sz="1800" dirty="0"/>
              <a:t>3D sensing</a:t>
            </a:r>
          </a:p>
          <a:p>
            <a:pPr hangingPunct="0"/>
            <a:endParaRPr lang="en-US" altLang="zh-CN" sz="2000" dirty="0"/>
          </a:p>
          <a:p>
            <a:pPr hangingPunct="0"/>
            <a:r>
              <a:rPr lang="en-US" altLang="zh-CN" sz="2000" dirty="0"/>
              <a:t>Benefits of supporting </a:t>
            </a:r>
            <a:r>
              <a:rPr lang="en-US" altLang="zh-CN" sz="2000" dirty="0" smtClean="0"/>
              <a:t>sensing based services </a:t>
            </a:r>
            <a:r>
              <a:rPr lang="en-US" altLang="zh-CN" sz="2000" dirty="0"/>
              <a:t>by 3GPP </a:t>
            </a:r>
          </a:p>
          <a:p>
            <a:pPr lvl="1">
              <a:spcBef>
                <a:spcPts val="1000"/>
              </a:spcBef>
            </a:pPr>
            <a:r>
              <a:rPr lang="en-US" altLang="zh-CN" sz="1800" dirty="0"/>
              <a:t>Resource management to avoid interference caused by multiple devices</a:t>
            </a:r>
          </a:p>
          <a:p>
            <a:pPr lvl="1"/>
            <a:r>
              <a:rPr lang="en-US" altLang="zh-CN" sz="1800" dirty="0"/>
              <a:t>Joint detection based on reflections from multiple transmitters for higher </a:t>
            </a:r>
            <a:r>
              <a:rPr lang="en-US" altLang="zh-CN" sz="1800" dirty="0" smtClean="0"/>
              <a:t>accuracy</a:t>
            </a:r>
          </a:p>
          <a:p>
            <a:pPr lvl="1"/>
            <a:r>
              <a:rPr lang="en-US" altLang="zh-CN" sz="1800" dirty="0"/>
              <a:t>N</a:t>
            </a:r>
            <a:r>
              <a:rPr lang="en-US" altLang="zh-CN" sz="1800" dirty="0" smtClean="0"/>
              <a:t>o </a:t>
            </a:r>
            <a:r>
              <a:rPr lang="en-US" altLang="zh-CN" sz="1800" dirty="0"/>
              <a:t>additional cost </a:t>
            </a:r>
            <a:r>
              <a:rPr lang="en-US" altLang="zh-CN" sz="1800" dirty="0" smtClean="0"/>
              <a:t>introduced with </a:t>
            </a:r>
            <a:r>
              <a:rPr lang="en-US" altLang="zh-CN" sz="1800" dirty="0"/>
              <a:t>reusing the 3GPP RF module for wireless sensing </a:t>
            </a:r>
          </a:p>
          <a:p>
            <a:pPr lvl="1" hangingPunct="0"/>
            <a:r>
              <a:rPr lang="en-US" altLang="zh-CN" sz="1800" dirty="0"/>
              <a:t>Potential new business opportunity </a:t>
            </a:r>
            <a:r>
              <a:rPr lang="en-US" altLang="zh-CN" sz="1800" dirty="0" smtClean="0"/>
              <a:t>to </a:t>
            </a:r>
            <a:r>
              <a:rPr lang="en-US" altLang="zh-CN" sz="1800" dirty="0"/>
              <a:t>operators </a:t>
            </a:r>
            <a:r>
              <a:rPr lang="en-US" altLang="zh-CN" sz="1800" dirty="0" smtClean="0"/>
              <a:t>by </a:t>
            </a:r>
            <a:r>
              <a:rPr lang="en-US" altLang="zh-CN" sz="1800" dirty="0"/>
              <a:t>deploy sensing </a:t>
            </a:r>
            <a:r>
              <a:rPr lang="en-US" altLang="zh-CN" sz="1800" dirty="0" smtClean="0"/>
              <a:t>based services</a:t>
            </a:r>
            <a:endParaRPr lang="en-US" altLang="zh-CN" sz="1800" dirty="0"/>
          </a:p>
          <a:p>
            <a:pPr marL="457200" lvl="1" indent="0" hangingPunct="0">
              <a:buNone/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4006521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1</a:t>
            </a:r>
            <a:br>
              <a:rPr lang="en-GB" altLang="zh-CN" dirty="0" smtClean="0"/>
            </a:br>
            <a:r>
              <a:rPr lang="en-US" altLang="zh-CN" sz="3200" dirty="0" smtClean="0"/>
              <a:t>Auto </a:t>
            </a:r>
            <a:r>
              <a:rPr lang="en-US" altLang="zh-CN" sz="3200" dirty="0"/>
              <a:t>driving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90864" y="1778880"/>
            <a:ext cx="4992162" cy="4274060"/>
          </a:xfrm>
        </p:spPr>
        <p:txBody>
          <a:bodyPr>
            <a:normAutofit/>
          </a:bodyPr>
          <a:lstStyle/>
          <a:p>
            <a:r>
              <a:rPr kumimoji="1" lang="en-US" altLang="zh-CN" dirty="0"/>
              <a:t>An UE on board car to detect motion of the surrounding objects for  </a:t>
            </a:r>
          </a:p>
          <a:p>
            <a:pPr marL="1143000" lvl="4">
              <a:spcBef>
                <a:spcPts val="1000"/>
              </a:spcBef>
            </a:pPr>
            <a:r>
              <a:rPr kumimoji="1" lang="en-US" altLang="zh-CN" sz="2400" dirty="0"/>
              <a:t>Blind Spot Detection</a:t>
            </a:r>
          </a:p>
          <a:p>
            <a:pPr marL="1143000" lvl="4">
              <a:spcBef>
                <a:spcPts val="1000"/>
              </a:spcBef>
            </a:pPr>
            <a:r>
              <a:rPr kumimoji="1" lang="en-US" altLang="zh-CN" sz="2400" dirty="0"/>
              <a:t>Collision Warning</a:t>
            </a:r>
          </a:p>
          <a:p>
            <a:pPr marL="1143000" lvl="4">
              <a:spcBef>
                <a:spcPts val="1000"/>
              </a:spcBef>
            </a:pPr>
            <a:r>
              <a:rPr kumimoji="1" lang="en-US" altLang="zh-CN" sz="2400" dirty="0"/>
              <a:t>Automatic Distance Control</a:t>
            </a:r>
          </a:p>
          <a:p>
            <a:pPr marL="1143000" lvl="4">
              <a:spcBef>
                <a:spcPts val="1000"/>
              </a:spcBef>
            </a:pPr>
            <a:r>
              <a:rPr kumimoji="1" lang="en-US" altLang="zh-CN" sz="2400" dirty="0"/>
              <a:t>…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91" y="1778880"/>
            <a:ext cx="5520083" cy="361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3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2</a:t>
            </a:r>
            <a:br>
              <a:rPr lang="en-GB" altLang="zh-CN" dirty="0" smtClean="0"/>
            </a:br>
            <a:r>
              <a:rPr lang="en-US" altLang="zh-CN" sz="3200" dirty="0" smtClean="0"/>
              <a:t>Home </a:t>
            </a:r>
            <a:r>
              <a:rPr lang="en-US" altLang="zh-CN" sz="3200" dirty="0"/>
              <a:t>a</a:t>
            </a:r>
            <a:r>
              <a:rPr lang="en-US" altLang="zh-CN" sz="3200" dirty="0" smtClean="0"/>
              <a:t>ppliance </a:t>
            </a:r>
            <a:r>
              <a:rPr lang="en-US" altLang="zh-CN" sz="3200" dirty="0"/>
              <a:t>control 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80755" y="1868990"/>
            <a:ext cx="4049426" cy="4274060"/>
          </a:xfrm>
        </p:spPr>
        <p:txBody>
          <a:bodyPr>
            <a:normAutofit/>
          </a:bodyPr>
          <a:lstStyle/>
          <a:p>
            <a:r>
              <a:rPr kumimoji="1" lang="en-US" altLang="zh-CN" dirty="0"/>
              <a:t>UE on board Home devices controlled by </a:t>
            </a:r>
            <a:r>
              <a:rPr kumimoji="1" lang="en-US" altLang="zh-CN" dirty="0" smtClean="0"/>
              <a:t>user gestures </a:t>
            </a:r>
            <a:r>
              <a:rPr kumimoji="1" lang="en-US" altLang="zh-CN" dirty="0"/>
              <a:t>to</a:t>
            </a:r>
          </a:p>
          <a:p>
            <a:pPr lvl="1"/>
            <a:r>
              <a:rPr kumimoji="1" lang="en-US" altLang="zh-CN" dirty="0"/>
              <a:t>Switch on/off TV, switch channels</a:t>
            </a:r>
          </a:p>
          <a:p>
            <a:pPr lvl="1"/>
            <a:r>
              <a:rPr kumimoji="1" lang="en-US" altLang="zh-CN" dirty="0"/>
              <a:t>Turn on/off, adjust lights</a:t>
            </a:r>
          </a:p>
          <a:p>
            <a:pPr lvl="1"/>
            <a:r>
              <a:rPr kumimoji="1" lang="en-US" altLang="zh-CN" dirty="0"/>
              <a:t>Detect intruder</a:t>
            </a:r>
          </a:p>
          <a:p>
            <a:pPr lvl="1"/>
            <a:r>
              <a:rPr kumimoji="1" lang="en-US" altLang="zh-CN" dirty="0"/>
              <a:t>…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55" y="1992159"/>
            <a:ext cx="6691797" cy="376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60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</a:t>
            </a:r>
            <a:r>
              <a:rPr lang="en-GB" altLang="zh-CN" dirty="0"/>
              <a:t>3</a:t>
            </a:r>
            <a:r>
              <a:rPr lang="en-GB" altLang="zh-CN" dirty="0" smtClean="0"/>
              <a:t/>
            </a:r>
            <a:br>
              <a:rPr lang="en-GB" altLang="zh-CN" dirty="0" smtClean="0"/>
            </a:br>
            <a:r>
              <a:rPr lang="en-US" altLang="zh-CN" sz="3200" dirty="0"/>
              <a:t>C</a:t>
            </a:r>
            <a:r>
              <a:rPr lang="en-US" altLang="zh-CN" sz="3200" dirty="0" smtClean="0"/>
              <a:t>entralized </a:t>
            </a:r>
            <a:r>
              <a:rPr lang="en-US" altLang="zh-CN" sz="3200" dirty="0"/>
              <a:t>traffic monitoring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9964" y="1933645"/>
            <a:ext cx="5310909" cy="4274060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zh-CN" dirty="0"/>
              <a:t>An UE on board car for traffic monitoring, i.e. </a:t>
            </a:r>
          </a:p>
          <a:p>
            <a:pPr lvl="1"/>
            <a:r>
              <a:rPr kumimoji="1" lang="en-US" altLang="zh-CN" dirty="0"/>
              <a:t>Monitor velocity as well as the direction/distance of the surrounding cars</a:t>
            </a:r>
          </a:p>
          <a:p>
            <a:pPr lvl="1"/>
            <a:r>
              <a:rPr kumimoji="1" lang="en-US" altLang="zh-CN" dirty="0"/>
              <a:t>Send the direction/distance and velocity information of surrounding cars as well as the UE location information to traffic analysis center </a:t>
            </a:r>
          </a:p>
          <a:p>
            <a:pPr lvl="1"/>
            <a:r>
              <a:rPr kumimoji="1" lang="en-US" altLang="zh-CN" dirty="0"/>
              <a:t>The traffic analysis center aggregates individual traffic information and sends aggregated information to all collaborating UE on board cars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586"/>
            <a:ext cx="4978241" cy="44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88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4</a:t>
            </a:r>
            <a:br>
              <a:rPr lang="en-GB" altLang="zh-CN" dirty="0" smtClean="0"/>
            </a:br>
            <a:r>
              <a:rPr lang="en-US" altLang="zh-CN" sz="3200" dirty="0"/>
              <a:t>Dynamic 3D maps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78792" y="1933645"/>
            <a:ext cx="4992162" cy="4274060"/>
          </a:xfrm>
        </p:spPr>
        <p:txBody>
          <a:bodyPr>
            <a:normAutofit/>
          </a:bodyPr>
          <a:lstStyle/>
          <a:p>
            <a:r>
              <a:rPr kumimoji="1" lang="en-US" altLang="zh-CN" dirty="0"/>
              <a:t>Generation of  dynamic 3D map for smart city</a:t>
            </a:r>
          </a:p>
          <a:p>
            <a:pPr lvl="1"/>
            <a:r>
              <a:rPr kumimoji="1" lang="en-US" altLang="zh-CN" dirty="0"/>
              <a:t>Detect information about buildings and dynamic objects in a predefined area by multiple UEs and </a:t>
            </a:r>
            <a:r>
              <a:rPr kumimoji="1" lang="en-US" altLang="zh-CN" dirty="0" err="1"/>
              <a:t>gNBs</a:t>
            </a:r>
            <a:r>
              <a:rPr kumimoji="1" lang="en-US" altLang="zh-CN" dirty="0"/>
              <a:t> </a:t>
            </a:r>
          </a:p>
          <a:p>
            <a:pPr lvl="1"/>
            <a:r>
              <a:rPr kumimoji="1" lang="en-US" altLang="zh-CN" dirty="0"/>
              <a:t>Report the information to a network authorized equipment (UE or Application server) for the 3D map </a:t>
            </a:r>
            <a:r>
              <a:rPr kumimoji="1" lang="en-US" altLang="zh-CN" dirty="0" smtClean="0"/>
              <a:t>generation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663DCEF-59EB-466A-83E8-2C6BA8900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91" y="2021641"/>
            <a:ext cx="5128547" cy="409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Brief of Sensing Technology</a:t>
            </a:r>
            <a:br>
              <a:rPr lang="en-GB" altLang="zh-CN" dirty="0" smtClean="0"/>
            </a:br>
            <a:r>
              <a:rPr lang="en-US" altLang="zh-CN" sz="3200" dirty="0"/>
              <a:t>Definition and Roles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5982" y="1778275"/>
            <a:ext cx="7862455" cy="4794869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Definition</a:t>
            </a:r>
          </a:p>
          <a:p>
            <a:pPr lvl="1"/>
            <a:r>
              <a:rPr lang="en-US" altLang="zh-CN" dirty="0" smtClean="0"/>
              <a:t>Based on the request or subscription, a receiver is aware of the sensing information of the </a:t>
            </a:r>
            <a:r>
              <a:rPr lang="en-GB" altLang="zh-CN" dirty="0" smtClean="0"/>
              <a:t>target </a:t>
            </a:r>
            <a:r>
              <a:rPr lang="en-GB" altLang="zh-CN" dirty="0"/>
              <a:t>object </a:t>
            </a:r>
            <a:r>
              <a:rPr lang="en-GB" altLang="zh-CN" dirty="0" smtClean="0"/>
              <a:t>by receiving reflections of </a:t>
            </a:r>
            <a:r>
              <a:rPr lang="en-GB" altLang="zh-CN" dirty="0"/>
              <a:t>the signal sent </a:t>
            </a:r>
            <a:r>
              <a:rPr lang="en-GB" altLang="zh-CN" dirty="0" smtClean="0"/>
              <a:t>from </a:t>
            </a:r>
            <a:r>
              <a:rPr lang="en-GB" altLang="zh-CN" dirty="0"/>
              <a:t>the </a:t>
            </a:r>
            <a:r>
              <a:rPr lang="en-GB" altLang="zh-CN" dirty="0" smtClean="0"/>
              <a:t>transmitter.</a:t>
            </a:r>
            <a:endParaRPr lang="en-US" altLang="zh-CN" dirty="0" smtClean="0"/>
          </a:p>
          <a:p>
            <a:r>
              <a:rPr lang="en-US" altLang="zh-CN" dirty="0" smtClean="0"/>
              <a:t>Roles</a:t>
            </a:r>
          </a:p>
          <a:p>
            <a:pPr lvl="1"/>
            <a:r>
              <a:rPr lang="en-US" altLang="zh-CN" b="1" dirty="0" smtClean="0"/>
              <a:t>Reflective Object</a:t>
            </a:r>
            <a:r>
              <a:rPr lang="en-US" altLang="zh-CN" dirty="0" smtClean="0"/>
              <a:t>: the target object who’s information is sensed. </a:t>
            </a:r>
            <a:r>
              <a:rPr lang="en-US" altLang="zh-CN" dirty="0"/>
              <a:t>I</a:t>
            </a:r>
            <a:r>
              <a:rPr lang="en-US" altLang="zh-CN" dirty="0" smtClean="0"/>
              <a:t>t is out of scope of 3GPP.</a:t>
            </a:r>
          </a:p>
          <a:p>
            <a:pPr lvl="1"/>
            <a:r>
              <a:rPr lang="en-US" altLang="zh-CN" b="1" dirty="0" smtClean="0"/>
              <a:t>Transmitter</a:t>
            </a:r>
            <a:r>
              <a:rPr lang="en-US" altLang="zh-CN" dirty="0" smtClean="0"/>
              <a:t>: the device who transmits the radio signal to the target object. </a:t>
            </a:r>
            <a:r>
              <a:rPr lang="en-US" altLang="zh-CN" dirty="0"/>
              <a:t>I</a:t>
            </a:r>
            <a:r>
              <a:rPr lang="en-US" altLang="zh-CN" dirty="0" smtClean="0"/>
              <a:t>t can be either a UE or a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b="1" dirty="0" smtClean="0"/>
              <a:t>Receiver</a:t>
            </a:r>
            <a:r>
              <a:rPr lang="en-US" altLang="zh-CN" dirty="0" smtClean="0"/>
              <a:t>: the device who detects sensing information based on the reflections of the radio signal from the target object. It </a:t>
            </a:r>
            <a:r>
              <a:rPr lang="en-US" altLang="zh-CN" dirty="0"/>
              <a:t>can be either a UE or a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b="1" dirty="0" smtClean="0"/>
              <a:t>Initiator: </a:t>
            </a:r>
            <a:r>
              <a:rPr lang="en-US" altLang="zh-CN" dirty="0"/>
              <a:t>An </a:t>
            </a:r>
            <a:r>
              <a:rPr lang="en-US" altLang="zh-CN" dirty="0" smtClean="0"/>
              <a:t>authorized </a:t>
            </a:r>
            <a:r>
              <a:rPr lang="en-US" altLang="zh-CN" dirty="0"/>
              <a:t>device which </a:t>
            </a:r>
            <a:r>
              <a:rPr lang="en-US" altLang="zh-CN" dirty="0" smtClean="0"/>
              <a:t>requests from or subscribes to one or multiple receivers for the sensing information. It can be either a UE or an NF. It is usually the device which collects the sensing information.</a:t>
            </a:r>
          </a:p>
          <a:p>
            <a:pPr lvl="1"/>
            <a:r>
              <a:rPr lang="en-US" altLang="zh-CN" dirty="0" smtClean="0"/>
              <a:t>Transmitter, Receiver and Initiator may be pairwise or all collocated</a:t>
            </a:r>
            <a:r>
              <a:rPr lang="en-US" altLang="zh-CN" dirty="0"/>
              <a:t> </a:t>
            </a:r>
            <a:r>
              <a:rPr lang="en-US" altLang="zh-CN" dirty="0" smtClean="0"/>
              <a:t>together, e.g. </a:t>
            </a:r>
          </a:p>
          <a:p>
            <a:pPr lvl="2"/>
            <a:r>
              <a:rPr lang="en-US" altLang="zh-CN" dirty="0" err="1" smtClean="0"/>
              <a:t>Transmitter+Receiver</a:t>
            </a:r>
            <a:r>
              <a:rPr lang="en-US" altLang="zh-CN" dirty="0" smtClean="0"/>
              <a:t> = transceiver</a:t>
            </a:r>
            <a:endParaRPr lang="en-US" altLang="zh-CN" b="1" dirty="0"/>
          </a:p>
          <a:p>
            <a:pPr lvl="2"/>
            <a:r>
              <a:rPr lang="en-US" altLang="zh-CN" dirty="0" err="1" smtClean="0"/>
              <a:t>Transmitter+Receiver+Initiator</a:t>
            </a:r>
            <a:r>
              <a:rPr lang="en-US" altLang="zh-CN" dirty="0" smtClean="0"/>
              <a:t> all in a UE, </a:t>
            </a:r>
            <a:r>
              <a:rPr lang="en-US" altLang="zh-CN" dirty="0"/>
              <a:t>i</a:t>
            </a:r>
            <a:r>
              <a:rPr lang="en-US" altLang="zh-CN" dirty="0" smtClean="0"/>
              <a:t>.e. a transceiver can initiate the service request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4695" y="1570176"/>
            <a:ext cx="2683518" cy="463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30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Brief of Sensing Technology</a:t>
            </a:r>
            <a:br>
              <a:rPr lang="en-GB" altLang="zh-CN" dirty="0" smtClean="0"/>
            </a:br>
            <a:r>
              <a:rPr lang="en-GB" altLang="zh-CN" sz="3200" dirty="0"/>
              <a:t>Information, methods and access technology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055813"/>
            <a:ext cx="7862455" cy="3907885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Sensing Information: e.g. Distance, Elevation Angle and Azimuth Angle, speed, motion, etc.</a:t>
            </a:r>
          </a:p>
          <a:p>
            <a:r>
              <a:rPr lang="en-US" altLang="zh-CN" dirty="0" smtClean="0"/>
              <a:t>Sensing Methods</a:t>
            </a:r>
          </a:p>
          <a:p>
            <a:pPr lvl="1"/>
            <a:r>
              <a:rPr lang="en-GB" altLang="zh-CN" b="1" dirty="0" smtClean="0"/>
              <a:t>TOF (Time of Flight)</a:t>
            </a:r>
            <a:r>
              <a:rPr lang="en-GB" altLang="zh-CN" dirty="0" smtClean="0"/>
              <a:t>: sensing information is derived by </a:t>
            </a:r>
            <a:r>
              <a:rPr lang="en-GB" altLang="zh-CN" dirty="0"/>
              <a:t>comparing the transmitting signal and the echo signal</a:t>
            </a:r>
            <a:endParaRPr lang="en-GB" altLang="zh-CN" dirty="0" smtClean="0"/>
          </a:p>
          <a:p>
            <a:pPr lvl="1"/>
            <a:r>
              <a:rPr lang="en-GB" altLang="zh-CN" b="1" dirty="0" smtClean="0"/>
              <a:t>PAC (Path</a:t>
            </a:r>
            <a:r>
              <a:rPr lang="en-GB" altLang="zh-CN" b="1" dirty="0"/>
              <a:t> </a:t>
            </a:r>
            <a:r>
              <a:rPr lang="en-US" altLang="zh-CN" b="1" dirty="0"/>
              <a:t>Attenuation</a:t>
            </a:r>
            <a:r>
              <a:rPr lang="en-GB" altLang="zh-CN" b="1" dirty="0"/>
              <a:t> </a:t>
            </a:r>
            <a:r>
              <a:rPr lang="en-GB" altLang="zh-CN" b="1" dirty="0" smtClean="0"/>
              <a:t>Compensation)</a:t>
            </a:r>
            <a:r>
              <a:rPr lang="en-GB" altLang="zh-CN" dirty="0" smtClean="0"/>
              <a:t>: sensing information is derived by analysing </a:t>
            </a:r>
            <a:r>
              <a:rPr lang="en-GB" altLang="zh-CN" dirty="0"/>
              <a:t>the changing </a:t>
            </a:r>
            <a:r>
              <a:rPr lang="en-GB" altLang="zh-CN" dirty="0" smtClean="0"/>
              <a:t>history of </a:t>
            </a:r>
            <a:r>
              <a:rPr lang="en-GB" altLang="zh-CN" dirty="0"/>
              <a:t>phase and </a:t>
            </a:r>
            <a:r>
              <a:rPr lang="en-GB" altLang="zh-CN" dirty="0" smtClean="0"/>
              <a:t>amplitude </a:t>
            </a:r>
            <a:r>
              <a:rPr lang="en-GB" altLang="zh-CN" dirty="0"/>
              <a:t>of the received </a:t>
            </a:r>
            <a:r>
              <a:rPr lang="en-GB" altLang="zh-CN" dirty="0" smtClean="0"/>
              <a:t>signal</a:t>
            </a:r>
          </a:p>
          <a:p>
            <a:r>
              <a:rPr lang="en-GB" altLang="zh-CN" dirty="0" smtClean="0"/>
              <a:t>Access Technology: 5G NR, WLAN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086180"/>
              </p:ext>
            </p:extLst>
          </p:nvPr>
        </p:nvGraphicFramePr>
        <p:xfrm>
          <a:off x="7061447" y="4322004"/>
          <a:ext cx="4421652" cy="2337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2" name="Visio" r:id="rId3" imgW="3771770" imgH="1990674" progId="Visio.Drawing.15">
                  <p:embed/>
                </p:oleObj>
              </mc:Choice>
              <mc:Fallback>
                <p:oleObj name="Visio" r:id="rId3" imgW="3771770" imgH="1990674" progId="Visio.Drawing.15">
                  <p:embed/>
                  <p:pic>
                    <p:nvPicPr>
                      <p:cNvPr id="0" name="Object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1447" y="4322004"/>
                        <a:ext cx="4421652" cy="23373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725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Architecture Scenario 1</a:t>
            </a:r>
            <a:br>
              <a:rPr lang="en-GB" altLang="zh-CN" dirty="0" smtClean="0"/>
            </a:br>
            <a:r>
              <a:rPr lang="en-GB" altLang="zh-CN" sz="3200" dirty="0"/>
              <a:t>Sensing information </a:t>
            </a:r>
            <a:r>
              <a:rPr lang="en-GB" altLang="zh-CN" sz="3200" dirty="0" smtClean="0"/>
              <a:t>aggregation &amp; processing at UE</a:t>
            </a:r>
            <a:endParaRPr lang="zh-CN" altLang="en-US" sz="31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7011"/>
            <a:ext cx="10374297" cy="263026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altLang="zh-CN" dirty="0"/>
              <a:t>The sensing </a:t>
            </a:r>
            <a:r>
              <a:rPr lang="en-GB" altLang="zh-CN" dirty="0" smtClean="0"/>
              <a:t>information are </a:t>
            </a:r>
            <a:r>
              <a:rPr lang="en-GB" altLang="zh-CN" dirty="0"/>
              <a:t>aggregated and processed </a:t>
            </a:r>
            <a:r>
              <a:rPr lang="en-GB" altLang="zh-CN" dirty="0" smtClean="0"/>
              <a:t>at UE based </a:t>
            </a:r>
            <a:r>
              <a:rPr lang="en-GB" altLang="zh-CN" dirty="0"/>
              <a:t>on reflected signals of multiple </a:t>
            </a:r>
            <a:r>
              <a:rPr lang="en-GB" altLang="zh-CN" dirty="0" smtClean="0"/>
              <a:t>transmitters</a:t>
            </a:r>
            <a:r>
              <a:rPr lang="en-GB" altLang="zh-CN" dirty="0"/>
              <a:t>:</a:t>
            </a:r>
            <a:endParaRPr lang="en-US" altLang="zh-CN" sz="2400" dirty="0" smtClean="0"/>
          </a:p>
          <a:p>
            <a:pPr marL="514350" indent="-514350">
              <a:buFont typeface="Arial" panose="020B0604020202020204" pitchFamily="34" charset="0"/>
              <a:buAutoNum type="arabicParenBoth"/>
            </a:pPr>
            <a:r>
              <a:rPr lang="en-US" altLang="zh-CN" sz="2400" dirty="0" smtClean="0"/>
              <a:t>Signal is transmitted at </a:t>
            </a:r>
            <a:r>
              <a:rPr lang="en-US" altLang="zh-CN" sz="2400" dirty="0" err="1" smtClean="0"/>
              <a:t>gNB</a:t>
            </a:r>
            <a:r>
              <a:rPr lang="en-US" altLang="zh-CN" sz="2400" dirty="0" smtClean="0"/>
              <a:t>; reflection is received at UE (Initiator)</a:t>
            </a:r>
          </a:p>
          <a:p>
            <a:pPr marL="514350" indent="-514350">
              <a:buFont typeface="Arial" panose="020B0604020202020204" pitchFamily="34" charset="0"/>
              <a:buAutoNum type="arabicParenBoth"/>
            </a:pPr>
            <a:r>
              <a:rPr lang="en-US" altLang="zh-CN" sz="2400" dirty="0" smtClean="0"/>
              <a:t>Signal </a:t>
            </a:r>
            <a:r>
              <a:rPr lang="en-US" altLang="zh-CN" sz="2400" dirty="0"/>
              <a:t>is </a:t>
            </a:r>
            <a:r>
              <a:rPr lang="en-US" altLang="zh-CN" sz="2400" dirty="0" smtClean="0"/>
              <a:t>transmitted at another UE; reflection is received at UE (</a:t>
            </a:r>
            <a:r>
              <a:rPr lang="en-US" altLang="zh-CN" sz="2400" dirty="0"/>
              <a:t>Initiator</a:t>
            </a:r>
            <a:r>
              <a:rPr lang="en-US" altLang="zh-CN" sz="2400" dirty="0" smtClean="0"/>
              <a:t>)</a:t>
            </a:r>
          </a:p>
          <a:p>
            <a:pPr marL="514350" indent="-514350">
              <a:buFont typeface="Arial" panose="020B0604020202020204" pitchFamily="34" charset="0"/>
              <a:buAutoNum type="arabicParenBoth"/>
            </a:pPr>
            <a:r>
              <a:rPr lang="en-US" altLang="zh-CN" sz="2400" dirty="0"/>
              <a:t>Signal is transmitted and reflection is received at the same </a:t>
            </a:r>
            <a:r>
              <a:rPr lang="en-US" altLang="zh-CN" sz="2400" dirty="0" smtClean="0"/>
              <a:t>UE (</a:t>
            </a:r>
            <a:r>
              <a:rPr lang="en-US" altLang="zh-CN" sz="2400" dirty="0"/>
              <a:t>Initiator</a:t>
            </a:r>
            <a:r>
              <a:rPr lang="en-US" altLang="zh-CN" sz="2400" dirty="0" smtClean="0"/>
              <a:t>)</a:t>
            </a:r>
          </a:p>
          <a:p>
            <a:pPr marL="514350" indent="-514350">
              <a:buFont typeface="Arial" panose="020B0604020202020204" pitchFamily="34" charset="0"/>
              <a:buAutoNum type="arabicParenBoth"/>
            </a:pPr>
            <a:r>
              <a:rPr lang="en-US" altLang="zh-CN" sz="2400" dirty="0"/>
              <a:t>Signal is transmitted </a:t>
            </a:r>
            <a:r>
              <a:rPr lang="en-US" altLang="zh-CN" sz="2400" dirty="0" smtClean="0"/>
              <a:t>and </a:t>
            </a:r>
            <a:r>
              <a:rPr lang="en-US" altLang="zh-CN" sz="2400" dirty="0"/>
              <a:t>reflection is received at </a:t>
            </a:r>
            <a:r>
              <a:rPr lang="en-US" altLang="zh-CN" sz="2400" dirty="0" err="1" smtClean="0"/>
              <a:t>gNB</a:t>
            </a:r>
            <a:r>
              <a:rPr lang="en-US" altLang="zh-CN" sz="2400" dirty="0" smtClean="0"/>
              <a:t>, sensing raw data is transmitted from </a:t>
            </a:r>
            <a:r>
              <a:rPr lang="en-US" altLang="zh-CN" sz="2400" dirty="0" err="1" smtClean="0"/>
              <a:t>gNB</a:t>
            </a:r>
            <a:r>
              <a:rPr lang="en-US" altLang="zh-CN" sz="2400" dirty="0" smtClean="0"/>
              <a:t> to Initiator UE</a:t>
            </a:r>
          </a:p>
          <a:p>
            <a:pPr marL="514350" indent="-514350">
              <a:buFont typeface="Arial" panose="020B0604020202020204" pitchFamily="34" charset="0"/>
              <a:buAutoNum type="arabicParenBoth"/>
            </a:pPr>
            <a:r>
              <a:rPr lang="en-US" altLang="zh-CN" sz="2400" dirty="0"/>
              <a:t>Signal is transmitted and reflection is received at </a:t>
            </a:r>
            <a:r>
              <a:rPr lang="en-US" altLang="zh-CN" sz="2400" dirty="0" smtClean="0"/>
              <a:t>UE, </a:t>
            </a:r>
            <a:r>
              <a:rPr lang="en-US" altLang="zh-CN" sz="2400" dirty="0"/>
              <a:t>sensing raw data is transmitted </a:t>
            </a:r>
            <a:r>
              <a:rPr lang="en-US" altLang="zh-CN" sz="2400" dirty="0" smtClean="0"/>
              <a:t>from UE to Initiator UE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900" dirty="0"/>
              <a:t>Note: In this scenario, </a:t>
            </a:r>
            <a:r>
              <a:rPr lang="en-US" altLang="zh-CN" sz="2900" dirty="0" smtClean="0"/>
              <a:t>transmitters (</a:t>
            </a:r>
            <a:r>
              <a:rPr lang="en-US" altLang="zh-CN" sz="2900" dirty="0" err="1" smtClean="0"/>
              <a:t>gNBs</a:t>
            </a:r>
            <a:r>
              <a:rPr lang="en-US" altLang="zh-CN" sz="2900" dirty="0" smtClean="0"/>
              <a:t> and UEs) </a:t>
            </a:r>
            <a:r>
              <a:rPr lang="en-US" altLang="zh-CN" sz="2900" dirty="0"/>
              <a:t>and receivers </a:t>
            </a:r>
            <a:r>
              <a:rPr lang="en-US" altLang="zh-CN" sz="2900" dirty="0" smtClean="0"/>
              <a:t>(</a:t>
            </a:r>
            <a:r>
              <a:rPr lang="en-US" altLang="zh-CN" sz="2900" dirty="0" err="1" smtClean="0"/>
              <a:t>gNBs</a:t>
            </a:r>
            <a:r>
              <a:rPr lang="en-US" altLang="zh-CN" sz="2900" dirty="0" smtClean="0"/>
              <a:t> and UEs) can </a:t>
            </a:r>
            <a:r>
              <a:rPr lang="en-US" altLang="zh-CN" sz="2900" dirty="0"/>
              <a:t>be </a:t>
            </a:r>
            <a:r>
              <a:rPr lang="en-GB" altLang="zh-CN" sz="2900" dirty="0" smtClean="0"/>
              <a:t>authorized and </a:t>
            </a:r>
            <a:r>
              <a:rPr lang="en-US" altLang="zh-CN" sz="2900" dirty="0" smtClean="0"/>
              <a:t>configured </a:t>
            </a:r>
            <a:r>
              <a:rPr lang="en-US" altLang="zh-CN" sz="2900" dirty="0"/>
              <a:t>based on </a:t>
            </a:r>
            <a:r>
              <a:rPr lang="en-GB" altLang="zh-CN" sz="2900" dirty="0" smtClean="0"/>
              <a:t>policy/parameter </a:t>
            </a:r>
            <a:r>
              <a:rPr lang="en-GB" altLang="zh-CN" sz="2900" dirty="0"/>
              <a:t>provisioned by the network</a:t>
            </a:r>
            <a:endParaRPr lang="en-US" altLang="zh-CN" sz="2900" dirty="0"/>
          </a:p>
          <a:p>
            <a:pPr marL="514350" indent="-514350">
              <a:buFont typeface="Arial" panose="020B0604020202020204" pitchFamily="34" charset="0"/>
              <a:buAutoNum type="arabicParenBoth"/>
            </a:pPr>
            <a:endParaRPr lang="en-US" altLang="zh-CN" sz="2400" dirty="0" smtClean="0"/>
          </a:p>
          <a:p>
            <a:pPr marL="514350" indent="-514350">
              <a:buFont typeface="Arial" panose="020B0604020202020204" pitchFamily="34" charset="0"/>
              <a:buAutoNum type="arabicParenBoth"/>
            </a:pPr>
            <a:endParaRPr lang="en-US" altLang="zh-CN" sz="2400" dirty="0"/>
          </a:p>
          <a:p>
            <a:pPr marL="514350" indent="-514350">
              <a:buAutoNum type="arabicParenBoth"/>
            </a:pP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1303" y="10699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939" y="4285379"/>
            <a:ext cx="7512050" cy="240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27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5284</TotalTime>
  <Words>1016</Words>
  <Application>Microsoft Office PowerPoint</Application>
  <PresentationFormat>宽屏</PresentationFormat>
  <Paragraphs>97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等线</vt:lpstr>
      <vt:lpstr>等线 Light</vt:lpstr>
      <vt:lpstr>Arial</vt:lpstr>
      <vt:lpstr>Office 主题​​</vt:lpstr>
      <vt:lpstr>Visio</vt:lpstr>
      <vt:lpstr>Study on Architecture Enhancement to support Sensing-based services</vt:lpstr>
      <vt:lpstr>Motivation</vt:lpstr>
      <vt:lpstr>Use case 1 Auto driving</vt:lpstr>
      <vt:lpstr>Use case 2 Home appliance control </vt:lpstr>
      <vt:lpstr>Use case 3 Centralized traffic monitoring</vt:lpstr>
      <vt:lpstr>Use case 4 Dynamic 3D maps</vt:lpstr>
      <vt:lpstr>Brief of Sensing Technology Definition and Roles</vt:lpstr>
      <vt:lpstr>Brief of Sensing Technology Information, methods and access technology</vt:lpstr>
      <vt:lpstr>Architecture Scenario 1 Sensing information aggregation &amp; processing at UE</vt:lpstr>
      <vt:lpstr>Architecture Scenario 2 Sensing information aggregation &amp; processing at Sensing Server</vt:lpstr>
      <vt:lpstr>Potential Objective </vt:lpstr>
      <vt:lpstr>Proposed 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on supporting Ranging Service</dc:title>
  <dc:creator>mi2</dc:creator>
  <cp:lastModifiedBy>mi</cp:lastModifiedBy>
  <cp:revision>151</cp:revision>
  <dcterms:created xsi:type="dcterms:W3CDTF">2021-02-10T09:52:24Z</dcterms:created>
  <dcterms:modified xsi:type="dcterms:W3CDTF">2021-08-10T15:41:40Z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3e1f8bf477da4576a6c357368b7fb30e">
    <vt:lpwstr>CWMmJ/Q7uges7ZmwOdqogKgvYmzjKCs9O048d5yQSbFrlnoDTZ/JeOBRgPMncUsr8QjPEYXwAIcLbLF4yutCQWvqA==</vt:lpwstr>
  </property>
</Properties>
</file>