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"/>
  </p:notesMasterIdLst>
  <p:handoutMasterIdLst>
    <p:handoutMasterId r:id="rId6"/>
  </p:handoutMasterIdLst>
  <p:sldIdLst>
    <p:sldId id="303" r:id="rId2"/>
    <p:sldId id="802" r:id="rId3"/>
    <p:sldId id="803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FF"/>
    <a:srgbClr val="FF33CC"/>
    <a:srgbClr val="FF6699"/>
    <a:srgbClr val="FF3300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06" d="100"/>
          <a:sy n="106" d="100"/>
        </p:scale>
        <p:origin x="159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8/10/2021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8/10/2021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0596035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50706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#146E 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(e-meeting)</a:t>
            </a:r>
          </a:p>
          <a:p>
            <a:r>
              <a:rPr lang="en-US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August</a:t>
            </a:r>
            <a:r>
              <a:rPr lang="en-US" altLang="ko-KR" sz="1400" b="1" kern="1200" baseline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 </a:t>
            </a:r>
            <a:r>
              <a:rPr lang="en-US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16 – 27, 2021</a:t>
            </a:r>
            <a:r>
              <a:rPr lang="nb-NO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26000" y="334106"/>
            <a:ext cx="220371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600" b="1" dirty="0" smtClean="0">
                <a:effectLst/>
                <a:latin typeface="+mn-lt"/>
              </a:rPr>
              <a:t>S2-2106074</a:t>
            </a:r>
          </a:p>
          <a:p>
            <a:pPr algn="r" eaLnBrk="1" hangingPunct="1">
              <a:spcBef>
                <a:spcPct val="50000"/>
              </a:spcBef>
              <a:defRPr/>
            </a:pPr>
            <a:r>
              <a:rPr lang="de-DE" altLang="ko-KR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(revision of S2-210xxxx)</a:t>
            </a:r>
            <a:endParaRPr lang="en-GB" altLang="en-US" sz="1200" b="1" kern="1200" dirty="0" smtClean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6" name="Picture 2" descr="https://upload.wikimedia.org/wikipedia/commons/e/e2/Mint-tea.jpg"/>
          <p:cNvPicPr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10947" y="3744238"/>
            <a:ext cx="3924000" cy="2611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</a:t>
            </a:r>
            <a:r>
              <a:rPr lang="en-GB" altLang="de-DE" sz="1300">
                <a:solidFill>
                  <a:schemeClr val="bg1"/>
                </a:solidFill>
                <a:latin typeface="+mn-lt"/>
              </a:rPr>
              <a:t>SA </a:t>
            </a:r>
            <a:r>
              <a:rPr lang="en-GB" altLang="de-DE" sz="1300" smtClean="0">
                <a:solidFill>
                  <a:schemeClr val="bg1"/>
                </a:solidFill>
                <a:latin typeface="+mn-lt"/>
              </a:rPr>
              <a:t>WG2#146E</a:t>
            </a:r>
            <a:r>
              <a:rPr lang="en-GB" altLang="de-DE" sz="1300" baseline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Electronic meeting</a:t>
            </a:r>
            <a:r>
              <a:rPr lang="en-GB" altLang="de-DE" sz="1300" baseline="0" smtClean="0">
                <a:solidFill>
                  <a:schemeClr val="bg1"/>
                </a:solidFill>
                <a:latin typeface="+mn-lt"/>
              </a:rPr>
              <a:t>, August 16 – 27, 2021</a:t>
            </a:r>
            <a:endParaRPr lang="en-GB" altLang="de-DE" sz="1300" dirty="0" smtClean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 smtClean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</a:t>
            </a:r>
            <a:r>
              <a:rPr lang="en-GB" altLang="en-US" sz="800"/>
              <a:t>3GPP </a:t>
            </a:r>
            <a:r>
              <a:rPr lang="en-GB" altLang="en-US" sz="80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3600" b="1" dirty="0"/>
              <a:t>MINT </a:t>
            </a: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 smtClean="0"/>
              <a:t>Hyunsook Kim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 smtClean="0">
                <a:latin typeface="Arial" charset="0"/>
              </a:rPr>
              <a:t>LG Electronics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 smtClean="0"/>
              <a:t>MINT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at </a:t>
            </a:r>
            <a:r>
              <a:rPr lang="en-US" altLang="de-DE" sz="2800" b="1" dirty="0" smtClean="0"/>
              <a:t>SA#93-e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551099"/>
            <a:ext cx="8404754" cy="38022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SA#92-e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Starting the normative work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>
                <a:solidFill>
                  <a:srgbClr val="0070C0"/>
                </a:solidFill>
              </a:rPr>
              <a:t>X</a:t>
            </a:r>
            <a:r>
              <a:rPr lang="en-US" altLang="ko-KR" sz="1400" dirty="0" smtClean="0"/>
              <a:t> </a:t>
            </a:r>
            <a:r>
              <a:rPr lang="en-US" altLang="ko-KR" sz="1400" dirty="0"/>
              <a:t>CRs agreed to </a:t>
            </a:r>
            <a:r>
              <a:rPr lang="en-US" altLang="ko-KR" sz="1400" dirty="0">
                <a:solidFill>
                  <a:srgbClr val="0070C0"/>
                </a:solidFill>
              </a:rPr>
              <a:t>TS </a:t>
            </a:r>
            <a:r>
              <a:rPr lang="en-US" altLang="ko-KR" sz="1400" dirty="0" smtClean="0">
                <a:solidFill>
                  <a:srgbClr val="0070C0"/>
                </a:solidFill>
              </a:rPr>
              <a:t>23.501/502 </a:t>
            </a:r>
            <a:r>
              <a:rPr lang="en-US" altLang="ko-KR" sz="1400" dirty="0" smtClean="0"/>
              <a:t>based on </a:t>
            </a:r>
            <a:r>
              <a:rPr lang="en-GB" altLang="ko-KR" sz="1400" dirty="0" smtClean="0"/>
              <a:t>CT1 study conclusion (TR 24.811).</a:t>
            </a:r>
            <a:endParaRPr lang="de-DE" altLang="de-DE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</a:t>
            </a:r>
            <a:r>
              <a:rPr lang="de-DE" altLang="de-DE" sz="20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 smtClean="0"/>
              <a:t>Broadcast </a:t>
            </a:r>
            <a:r>
              <a:rPr lang="en-US" altLang="ko-KR" sz="1400" dirty="0" smtClean="0"/>
              <a:t>for the support of  Disaster Roaming</a:t>
            </a:r>
            <a:endParaRPr lang="en-US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</a:t>
            </a:r>
            <a:r>
              <a:rPr lang="de-DE" altLang="de-DE" sz="2000" dirty="0" smtClean="0"/>
              <a:t>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Finalize </a:t>
            </a:r>
            <a:r>
              <a:rPr lang="de-DE" altLang="ko-KR" sz="1400" dirty="0"/>
              <a:t>normative work</a:t>
            </a:r>
            <a:r>
              <a:rPr lang="en-US" altLang="zh-CN" sz="1400" dirty="0" smtClean="0"/>
              <a:t>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9916642"/>
              </p:ext>
            </p:extLst>
          </p:nvPr>
        </p:nvGraphicFramePr>
        <p:xfrm>
          <a:off x="271598" y="1376362"/>
          <a:ext cx="8634196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422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??%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2021</a:t>
                      </a:r>
                      <a:endParaRPr lang="en-US" altLang="ko-KR" sz="1400" b="1" i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 rot="20178731">
            <a:off x="2051065" y="2913632"/>
            <a:ext cx="3831831" cy="338554"/>
          </a:xfrm>
          <a:prstGeom prst="rect">
            <a:avLst/>
          </a:prstGeom>
          <a:solidFill>
            <a:srgbClr val="FF99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 smtClean="0">
                <a:latin typeface="+mn-lt"/>
              </a:rPr>
              <a:t>Need to be updated after the meeting!</a:t>
            </a:r>
            <a:endParaRPr lang="ko-KR" altLang="en-US" sz="16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0813743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MINT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SA2#146E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760913546"/>
              </p:ext>
            </p:extLst>
          </p:nvPr>
        </p:nvGraphicFramePr>
        <p:xfrm>
          <a:off x="299677" y="1376363"/>
          <a:ext cx="8567698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54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52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910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944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65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Minimization of Service Interruption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??%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2021</a:t>
                      </a:r>
                      <a:endParaRPr lang="en-US" altLang="ko-KR" sz="1400" b="1" i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SP-210582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Starting the normative work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>
                <a:solidFill>
                  <a:srgbClr val="0070C0"/>
                </a:solidFill>
              </a:rPr>
              <a:t>X</a:t>
            </a:r>
            <a:r>
              <a:rPr lang="en-US" altLang="ko-KR" sz="1400" dirty="0"/>
              <a:t> CRs agreed to </a:t>
            </a:r>
            <a:r>
              <a:rPr lang="en-US" altLang="ko-KR" sz="1400" dirty="0">
                <a:solidFill>
                  <a:srgbClr val="0070C0"/>
                </a:solidFill>
              </a:rPr>
              <a:t>TS 23.501/502 </a:t>
            </a:r>
            <a:r>
              <a:rPr lang="en-US" altLang="ko-KR" sz="1400" dirty="0"/>
              <a:t>based on </a:t>
            </a:r>
            <a:r>
              <a:rPr lang="en-GB" altLang="ko-KR" sz="1400" dirty="0"/>
              <a:t>CT1 study conclusion (TR 24.811</a:t>
            </a:r>
            <a:r>
              <a:rPr lang="en-GB" altLang="ko-KR" sz="1400" dirty="0" smtClean="0"/>
              <a:t>).</a:t>
            </a:r>
            <a:endParaRPr lang="de-DE" altLang="de-DE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800" b="1" dirty="0" smtClean="0"/>
              <a:t>RAN </a:t>
            </a:r>
            <a:r>
              <a:rPr lang="en-US" altLang="ko-KR" sz="1800" b="1" dirty="0"/>
              <a:t>impacts and dependencies</a:t>
            </a:r>
            <a:r>
              <a:rPr lang="en-US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Broadcast </a:t>
            </a:r>
            <a:r>
              <a:rPr lang="en-US" altLang="ko-KR" sz="1400" dirty="0" smtClean="0"/>
              <a:t>for the support </a:t>
            </a:r>
            <a:r>
              <a:rPr lang="en-US" altLang="ko-KR" sz="1400" dirty="0"/>
              <a:t>of  Disaster Roaming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/>
              <a:t>Contentious Issue</a:t>
            </a:r>
            <a:r>
              <a:rPr lang="de-DE" altLang="ko-KR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/>
              <a:t>Focus for the Next </a:t>
            </a:r>
            <a:r>
              <a:rPr lang="de-DE" altLang="ko-KR" sz="1800" b="1" dirty="0" smtClean="0"/>
              <a:t>Meetings</a:t>
            </a:r>
            <a:endParaRPr lang="de-DE" altLang="ko-KR" sz="18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dirty="0" smtClean="0"/>
              <a:t>SA2#147E and SA2#148E</a:t>
            </a:r>
            <a:r>
              <a:rPr lang="de-DE" altLang="ko-KR" sz="1400" dirty="0" smtClean="0"/>
              <a:t>: </a:t>
            </a:r>
            <a:r>
              <a:rPr lang="en-US" altLang="zh-CN" sz="1400" dirty="0"/>
              <a:t>Finalize </a:t>
            </a:r>
            <a:r>
              <a:rPr lang="de-DE" altLang="ko-KR" sz="1400" dirty="0"/>
              <a:t>normative work</a:t>
            </a:r>
            <a:r>
              <a:rPr lang="en-US" altLang="zh-CN" sz="1400" dirty="0"/>
              <a:t>. </a:t>
            </a:r>
          </a:p>
          <a:p>
            <a:pPr marL="984250" lvl="2" indent="-269875"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  <p:sp>
        <p:nvSpPr>
          <p:cNvPr id="6" name="TextBox 5"/>
          <p:cNvSpPr txBox="1"/>
          <p:nvPr/>
        </p:nvSpPr>
        <p:spPr>
          <a:xfrm rot="20178731">
            <a:off x="1506151" y="2719828"/>
            <a:ext cx="3831831" cy="338554"/>
          </a:xfrm>
          <a:prstGeom prst="rect">
            <a:avLst/>
          </a:prstGeom>
          <a:solidFill>
            <a:srgbClr val="FF99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 smtClean="0">
                <a:latin typeface="+mn-lt"/>
              </a:rPr>
              <a:t>Need to </a:t>
            </a:r>
            <a:r>
              <a:rPr lang="en-US" altLang="ko-KR" sz="1600" smtClean="0">
                <a:latin typeface="+mn-lt"/>
              </a:rPr>
              <a:t>be updated after the meeting!</a:t>
            </a:r>
            <a:endParaRPr lang="ko-KR" altLang="en-US" sz="16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3298491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6765</TotalTime>
  <Words>168</Words>
  <Application>Microsoft Office PowerPoint</Application>
  <PresentationFormat>화면 슬라이드 쇼(4:3)</PresentationFormat>
  <Paragraphs>49</Paragraphs>
  <Slides>3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0" baseType="lpstr">
      <vt:lpstr>Arial </vt:lpstr>
      <vt:lpstr>宋体</vt:lpstr>
      <vt:lpstr>맑은 고딕</vt:lpstr>
      <vt:lpstr>Arial</vt:lpstr>
      <vt:lpstr>Calibri</vt:lpstr>
      <vt:lpstr>Times New Roman</vt:lpstr>
      <vt:lpstr>Office Theme</vt:lpstr>
      <vt:lpstr> MINT Status Report</vt:lpstr>
      <vt:lpstr>MINT Status at SA#93-e</vt:lpstr>
      <vt:lpstr>MINT status after SA2#146E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Hyunsook (LGE)</cp:lastModifiedBy>
  <cp:revision>1513</cp:revision>
  <dcterms:created xsi:type="dcterms:W3CDTF">2008-08-30T09:32:10Z</dcterms:created>
  <dcterms:modified xsi:type="dcterms:W3CDTF">2021-08-10T09:36:01Z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