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64" r:id="rId6"/>
    <p:sldId id="263"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24" autoAdjust="0"/>
    <p:restoredTop sz="94660"/>
  </p:normalViewPr>
  <p:slideViewPr>
    <p:cSldViewPr snapToGrid="0">
      <p:cViewPr varScale="1">
        <p:scale>
          <a:sx n="110" d="100"/>
          <a:sy n="110" d="100"/>
        </p:scale>
        <p:origin x="27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o Faccin" userId="bf6741b5-36bc-4b59-a73a-f03584833b71" providerId="ADAL" clId="{8F410ED5-E400-48E4-90DB-71F9823CF521}"/>
    <pc:docChg chg="custSel modSld">
      <pc:chgData name="Stefano Faccin" userId="bf6741b5-36bc-4b59-a73a-f03584833b71" providerId="ADAL" clId="{8F410ED5-E400-48E4-90DB-71F9823CF521}" dt="2021-05-27T04:41:36.056" v="10" actId="15"/>
      <pc:docMkLst>
        <pc:docMk/>
      </pc:docMkLst>
      <pc:sldChg chg="modSp mod">
        <pc:chgData name="Stefano Faccin" userId="bf6741b5-36bc-4b59-a73a-f03584833b71" providerId="ADAL" clId="{8F410ED5-E400-48E4-90DB-71F9823CF521}" dt="2021-05-27T04:41:36.056" v="10" actId="15"/>
        <pc:sldMkLst>
          <pc:docMk/>
          <pc:sldMk cId="2332585890" sldId="262"/>
        </pc:sldMkLst>
        <pc:spChg chg="mod">
          <ac:chgData name="Stefano Faccin" userId="bf6741b5-36bc-4b59-a73a-f03584833b71" providerId="ADAL" clId="{8F410ED5-E400-48E4-90DB-71F9823CF521}" dt="2021-05-27T04:41:36.056" v="10" actId="15"/>
          <ac:spMkLst>
            <pc:docMk/>
            <pc:sldMk cId="2332585890" sldId="262"/>
            <ac:spMk id="3" creationId="{A0EA3538-69C0-4DB0-A506-5EB5068BB7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4745-3EEB-444F-97E9-E47F971C60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ACB66C-CE9C-4A3F-8857-1FDCC627BB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F96A6D-9B89-43EE-A6E0-E73C1A45D3E5}"/>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5" name="Footer Placeholder 4">
            <a:extLst>
              <a:ext uri="{FF2B5EF4-FFF2-40B4-BE49-F238E27FC236}">
                <a16:creationId xmlns:a16="http://schemas.microsoft.com/office/drawing/2014/main" id="{D2867B6C-DFDD-437E-89BE-75B4183D8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52BD5F-E607-4307-AFBA-31AEEF9FF0B7}"/>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933496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FD83-AB3C-4C6C-BE29-F7CF7A58AD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621D31-73BA-40BC-9422-8837243EB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D1D2D-2527-498C-B4E7-8DD5D97A6D9A}"/>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5" name="Footer Placeholder 4">
            <a:extLst>
              <a:ext uri="{FF2B5EF4-FFF2-40B4-BE49-F238E27FC236}">
                <a16:creationId xmlns:a16="http://schemas.microsoft.com/office/drawing/2014/main" id="{97E4EB2D-70AB-4251-83AE-1929FA43A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57992-C836-4620-BBEC-D360C5C89904}"/>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35965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8BDDF9-36D1-46BE-BD9F-B9C8C674B1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374DC7-911A-480C-BD51-07549CE7BA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1DDAE-06D2-4CF3-8F8B-1710C4014482}"/>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5" name="Footer Placeholder 4">
            <a:extLst>
              <a:ext uri="{FF2B5EF4-FFF2-40B4-BE49-F238E27FC236}">
                <a16:creationId xmlns:a16="http://schemas.microsoft.com/office/drawing/2014/main" id="{2FE816DD-526E-48DD-B45B-E443F6307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370CE-F9B1-4F8B-BB29-1D85A72170AD}"/>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178522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5A630-5C34-4076-8DD3-20C3EFF3B7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C8895-5B0D-4CA1-96D4-32DECBFFC5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D8C68-C740-4D5E-BD22-4D6EF3ADBBE3}"/>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5" name="Footer Placeholder 4">
            <a:extLst>
              <a:ext uri="{FF2B5EF4-FFF2-40B4-BE49-F238E27FC236}">
                <a16:creationId xmlns:a16="http://schemas.microsoft.com/office/drawing/2014/main" id="{DD668E49-5B2F-438C-9B84-6D77B7D00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38DCB-1B16-465A-A72A-5FE587D0C99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20186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35DC-3A51-4D51-AFCF-4D2ED9CE2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A226DA-06CE-4926-B6C2-A76A709805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845543-394D-4CC9-8864-F547BE3BC0DB}"/>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5" name="Footer Placeholder 4">
            <a:extLst>
              <a:ext uri="{FF2B5EF4-FFF2-40B4-BE49-F238E27FC236}">
                <a16:creationId xmlns:a16="http://schemas.microsoft.com/office/drawing/2014/main" id="{379E54C6-CAF3-4407-8765-12E8628A0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E89F7-D742-40BC-8C51-FC4056A18C17}"/>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115365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ED244-8718-453E-8996-5A78223F05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58D8D9-A5C5-48B5-86C2-9B4A30B1C1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A5127F-C375-4E3F-B633-6D59EF4E64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54C822-0129-42D0-8FB2-824861ADA63A}"/>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6" name="Footer Placeholder 5">
            <a:extLst>
              <a:ext uri="{FF2B5EF4-FFF2-40B4-BE49-F238E27FC236}">
                <a16:creationId xmlns:a16="http://schemas.microsoft.com/office/drawing/2014/main" id="{45CB0AC9-E9F1-4F43-A248-80D877B9FE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0E18F-8D80-4A6D-B011-99DCFD2BBEA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45534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12319-6B28-4995-93F7-AA303E3BC9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854075-8D2A-4341-8980-1A6C6D476E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9F79BF-B9D3-42FA-BE67-9E89014B5F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9D6413-5906-47B0-BBA4-C19C34390A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1A2C55-FC1D-4017-A99D-8547993F0C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04F0D2-27ED-48FC-9D25-E677AD294649}"/>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8" name="Footer Placeholder 7">
            <a:extLst>
              <a:ext uri="{FF2B5EF4-FFF2-40B4-BE49-F238E27FC236}">
                <a16:creationId xmlns:a16="http://schemas.microsoft.com/office/drawing/2014/main" id="{17636030-B7AC-45BD-8464-1FFB37D06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18AF23-D060-467F-88A4-9307ABACBEC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89069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EF65-564F-4E68-BA20-368C463DD8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7FD871-34A9-4959-8052-7BF42813D25A}"/>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4" name="Footer Placeholder 3">
            <a:extLst>
              <a:ext uri="{FF2B5EF4-FFF2-40B4-BE49-F238E27FC236}">
                <a16:creationId xmlns:a16="http://schemas.microsoft.com/office/drawing/2014/main" id="{94001ADE-E89E-48D3-B1D9-D6F3BE39E3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E76E58-FF0B-4593-A6DF-65F08A28FF7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405046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942A6-DF38-430D-A2EE-A44D5A920E10}"/>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3" name="Footer Placeholder 2">
            <a:extLst>
              <a:ext uri="{FF2B5EF4-FFF2-40B4-BE49-F238E27FC236}">
                <a16:creationId xmlns:a16="http://schemas.microsoft.com/office/drawing/2014/main" id="{28FDA8A4-2061-4E5C-BEB7-173522A66C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9BA258-1474-4254-B769-7E735FB52DC2}"/>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288794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704A-862E-43BF-BFC9-E43AEE5752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82A717-7F8D-4FAE-B169-959FF98AB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36E4E2-CF99-41A7-8975-06E6CC072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67C13E-4C1F-4FD3-92C3-D6447D8240D1}"/>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6" name="Footer Placeholder 5">
            <a:extLst>
              <a:ext uri="{FF2B5EF4-FFF2-40B4-BE49-F238E27FC236}">
                <a16:creationId xmlns:a16="http://schemas.microsoft.com/office/drawing/2014/main" id="{5564085A-5585-40B7-B484-B1F150EE76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3BDFC-C830-41BE-A1DB-3CC1B5B2D589}"/>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69301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6448-6DED-4999-8132-F5CF6CF73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E3C390-F14F-4C7D-9BA9-7125D6DA00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83DD93-1FCD-4C7E-AFE3-6713AA57A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40367E-9971-4540-8B52-180ECAD88977}"/>
              </a:ext>
            </a:extLst>
          </p:cNvPr>
          <p:cNvSpPr>
            <a:spLocks noGrp="1"/>
          </p:cNvSpPr>
          <p:nvPr>
            <p:ph type="dt" sz="half" idx="10"/>
          </p:nvPr>
        </p:nvSpPr>
        <p:spPr/>
        <p:txBody>
          <a:bodyPr/>
          <a:lstStyle/>
          <a:p>
            <a:fld id="{481FD6E1-C89A-474A-8353-DB594C02DA8D}" type="datetimeFigureOut">
              <a:rPr lang="en-US" smtClean="0"/>
              <a:t>5/26/2021</a:t>
            </a:fld>
            <a:endParaRPr lang="en-US"/>
          </a:p>
        </p:txBody>
      </p:sp>
      <p:sp>
        <p:nvSpPr>
          <p:cNvPr id="6" name="Footer Placeholder 5">
            <a:extLst>
              <a:ext uri="{FF2B5EF4-FFF2-40B4-BE49-F238E27FC236}">
                <a16:creationId xmlns:a16="http://schemas.microsoft.com/office/drawing/2014/main" id="{D2A93F1B-EBE5-40CC-B646-FCA9AB8D6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285BD8-123D-4219-B618-A47509AAF601}"/>
              </a:ext>
            </a:extLst>
          </p:cNvPr>
          <p:cNvSpPr>
            <a:spLocks noGrp="1"/>
          </p:cNvSpPr>
          <p:nvPr>
            <p:ph type="sldNum" sz="quarter" idx="12"/>
          </p:nvPr>
        </p:nvSpPr>
        <p:spPr/>
        <p:txBody>
          <a:bodyPr/>
          <a:lstStyle/>
          <a:p>
            <a:fld id="{7C54611C-6553-4D0F-A2F8-7266C12B304B}" type="slidenum">
              <a:rPr lang="en-US" smtClean="0"/>
              <a:t>‹#›</a:t>
            </a:fld>
            <a:endParaRPr lang="en-US"/>
          </a:p>
        </p:txBody>
      </p:sp>
    </p:spTree>
    <p:extLst>
      <p:ext uri="{BB962C8B-B14F-4D97-AF65-F5344CB8AC3E}">
        <p14:creationId xmlns:p14="http://schemas.microsoft.com/office/powerpoint/2010/main" val="399826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6DFE5A-D1E8-40B2-B172-F12E7AE360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F44D16-D988-4DA0-AAE6-34EF4DFBFC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673AB-ABCA-454D-9CC1-BC96BC7F24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FD6E1-C89A-474A-8353-DB594C02DA8D}" type="datetimeFigureOut">
              <a:rPr lang="en-US" smtClean="0"/>
              <a:t>5/26/2021</a:t>
            </a:fld>
            <a:endParaRPr lang="en-US"/>
          </a:p>
        </p:txBody>
      </p:sp>
      <p:sp>
        <p:nvSpPr>
          <p:cNvPr id="5" name="Footer Placeholder 4">
            <a:extLst>
              <a:ext uri="{FF2B5EF4-FFF2-40B4-BE49-F238E27FC236}">
                <a16:creationId xmlns:a16="http://schemas.microsoft.com/office/drawing/2014/main" id="{49704007-EA92-4EC5-9F39-B1F3118C6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F99E89-3648-4C05-8931-C420A76727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4611C-6553-4D0F-A2F8-7266C12B304B}" type="slidenum">
              <a:rPr lang="en-US" smtClean="0"/>
              <a:t>‹#›</a:t>
            </a:fld>
            <a:endParaRPr lang="en-US"/>
          </a:p>
        </p:txBody>
      </p:sp>
    </p:spTree>
    <p:extLst>
      <p:ext uri="{BB962C8B-B14F-4D97-AF65-F5344CB8AC3E}">
        <p14:creationId xmlns:p14="http://schemas.microsoft.com/office/powerpoint/2010/main" val="1809184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file:///E:\Docs\S2-2104110.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E:\Docs\S2-2103868.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E:\Docs\S2-2103869.zip"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file:///E:\Docs\S2-2104530.z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E:\Docs\S2-2104568.zi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84863-128D-4274-9077-FB088B078903}"/>
              </a:ext>
            </a:extLst>
          </p:cNvPr>
          <p:cNvSpPr>
            <a:spLocks noGrp="1"/>
          </p:cNvSpPr>
          <p:nvPr>
            <p:ph type="ctrTitle"/>
          </p:nvPr>
        </p:nvSpPr>
        <p:spPr/>
        <p:txBody>
          <a:bodyPr>
            <a:normAutofit/>
          </a:bodyPr>
          <a:lstStyle/>
          <a:p>
            <a:r>
              <a:rPr lang="en-US" dirty="0"/>
              <a:t>SA2#145e </a:t>
            </a:r>
            <a:br>
              <a:rPr lang="en-US" dirty="0"/>
            </a:br>
            <a:r>
              <a:rPr lang="en-US" dirty="0"/>
              <a:t>CC#3 ID_UAS input</a:t>
            </a:r>
          </a:p>
        </p:txBody>
      </p:sp>
      <p:sp>
        <p:nvSpPr>
          <p:cNvPr id="3" name="Subtitle 2">
            <a:extLst>
              <a:ext uri="{FF2B5EF4-FFF2-40B4-BE49-F238E27FC236}">
                <a16:creationId xmlns:a16="http://schemas.microsoft.com/office/drawing/2014/main" id="{D8C5FB4D-12BD-42CD-9F88-533BB78F7ACE}"/>
              </a:ext>
            </a:extLst>
          </p:cNvPr>
          <p:cNvSpPr>
            <a:spLocks noGrp="1"/>
          </p:cNvSpPr>
          <p:nvPr>
            <p:ph type="subTitle" idx="1"/>
          </p:nvPr>
        </p:nvSpPr>
        <p:spPr/>
        <p:txBody>
          <a:bodyPr/>
          <a:lstStyle/>
          <a:p>
            <a:r>
              <a:rPr lang="en-US" dirty="0"/>
              <a:t>20210526</a:t>
            </a:r>
          </a:p>
        </p:txBody>
      </p:sp>
    </p:spTree>
    <p:extLst>
      <p:ext uri="{BB962C8B-B14F-4D97-AF65-F5344CB8AC3E}">
        <p14:creationId xmlns:p14="http://schemas.microsoft.com/office/powerpoint/2010/main" val="89141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8F30-9D04-42DF-960A-095F49631ABD}"/>
              </a:ext>
            </a:extLst>
          </p:cNvPr>
          <p:cNvSpPr>
            <a:spLocks noGrp="1"/>
          </p:cNvSpPr>
          <p:nvPr>
            <p:ph type="title"/>
          </p:nvPr>
        </p:nvSpPr>
        <p:spPr>
          <a:xfrm>
            <a:off x="639417" y="70927"/>
            <a:ext cx="10515600" cy="777875"/>
          </a:xfrm>
        </p:spPr>
        <p:txBody>
          <a:bodyPr>
            <a:normAutofit/>
          </a:bodyPr>
          <a:lstStyle/>
          <a:p>
            <a:r>
              <a:rPr lang="en-GB" dirty="0"/>
              <a:t>TS 23.256:</a:t>
            </a:r>
            <a:r>
              <a:rPr lang="en-GB" b="1" dirty="0"/>
              <a:t>Generic IE names for UUAA-SM</a:t>
            </a:r>
            <a:endParaRPr lang="en-US" dirty="0"/>
          </a:p>
        </p:txBody>
      </p:sp>
      <p:sp>
        <p:nvSpPr>
          <p:cNvPr id="3" name="Content Placeholder 2">
            <a:extLst>
              <a:ext uri="{FF2B5EF4-FFF2-40B4-BE49-F238E27FC236}">
                <a16:creationId xmlns:a16="http://schemas.microsoft.com/office/drawing/2014/main" id="{A0EA3538-69C0-4DB0-A506-5EB5068BB77E}"/>
              </a:ext>
            </a:extLst>
          </p:cNvPr>
          <p:cNvSpPr>
            <a:spLocks noGrp="1"/>
          </p:cNvSpPr>
          <p:nvPr>
            <p:ph idx="1"/>
          </p:nvPr>
        </p:nvSpPr>
        <p:spPr>
          <a:xfrm>
            <a:off x="152267" y="2062544"/>
            <a:ext cx="11512296" cy="3146380"/>
          </a:xfrm>
        </p:spPr>
        <p:txBody>
          <a:bodyPr>
            <a:normAutofit fontScale="70000" lnSpcReduction="20000"/>
          </a:bodyPr>
          <a:lstStyle/>
          <a:p>
            <a:r>
              <a:rPr lang="en-GB" dirty="0"/>
              <a:t>Shabnam (Ericsson) asks to take it to CC#4 as a minor mistake (with major consequences on CT3/CT4 next steps) on step numbering was found</a:t>
            </a:r>
          </a:p>
          <a:p>
            <a:pPr lvl="1" hangingPunct="0"/>
            <a:r>
              <a:rPr lang="en-US" dirty="0"/>
              <a:t>There is a mistake in this procedure as currently described. The </a:t>
            </a:r>
            <a:r>
              <a:rPr lang="en-US" dirty="0" err="1"/>
              <a:t>Session_Notification_Start</a:t>
            </a:r>
            <a:r>
              <a:rPr lang="en-US" dirty="0"/>
              <a:t> message sent to enable the USS to initiate a USS initiated PDU Session Modification is triggered to early from the SMF. Now it is triggered immediately after UPF Selection but before any PCF interaction has been performed which means that the PCF/BSF session databases will not be properly set up to handle an </a:t>
            </a:r>
            <a:r>
              <a:rPr lang="en-US" dirty="0" err="1"/>
              <a:t>AFSessionWIthQoS</a:t>
            </a:r>
            <a:r>
              <a:rPr lang="en-US" dirty="0"/>
              <a:t> call to the NEF at that point in time. The </a:t>
            </a:r>
            <a:r>
              <a:rPr lang="en-US" dirty="0" err="1"/>
              <a:t>Session_Notification_Start</a:t>
            </a:r>
            <a:r>
              <a:rPr lang="en-US" dirty="0"/>
              <a:t> needs be triggered after that the SMF is ready with the processing of the PDU Session Establishment Request just before the SMF sends the corresponding response back towards the UE.  </a:t>
            </a:r>
          </a:p>
          <a:p>
            <a:pPr lvl="1" hangingPunct="0"/>
            <a:r>
              <a:rPr lang="en-US" dirty="0"/>
              <a:t>To address this a correction is needed in the UUAA-SM flow described in chapter 5.2.3.2 of (the merged) 4110 where step 6 should include Steps 6-10 in 23.502 figure 4.3.2.2.1-1 instead of  Steps 6-8 as it now is stated (and step 9 correspondingly changed to refer step 11-21 instead of 9-21). </a:t>
            </a:r>
          </a:p>
          <a:p>
            <a:pPr lvl="1"/>
            <a:r>
              <a:rPr lang="en-IN" dirty="0">
                <a:latin typeface="Calibri" panose="020F0502020204030204" pitchFamily="34" charset="0"/>
                <a:ea typeface="Calibri" panose="020F0502020204030204" pitchFamily="34" charset="0"/>
              </a:rPr>
              <a:t>“The PDU Session establishment continues </a:t>
            </a:r>
            <a:r>
              <a:rPr lang="en-IN" dirty="0">
                <a:highlight>
                  <a:srgbClr val="D3D3D3"/>
                </a:highlight>
                <a:latin typeface="Calibri" panose="020F0502020204030204" pitchFamily="34" charset="0"/>
                <a:ea typeface="Calibri" panose="020F0502020204030204" pitchFamily="34" charset="0"/>
              </a:rPr>
              <a:t>with step 6 to 10</a:t>
            </a:r>
            <a:r>
              <a:rPr lang="en-IN" dirty="0">
                <a:highlight>
                  <a:srgbClr val="FFFF00"/>
                </a:highlight>
                <a:latin typeface="Calibri" panose="020F0502020204030204" pitchFamily="34" charset="0"/>
                <a:ea typeface="Calibri" panose="020F0502020204030204" pitchFamily="34" charset="0"/>
              </a:rPr>
              <a:t> as in TS23.502[3] figure 4.3.2.2.1-1</a:t>
            </a:r>
            <a:r>
              <a:rPr lang="en-IN" dirty="0">
                <a:latin typeface="Calibri" panose="020F0502020204030204" pitchFamily="34" charset="0"/>
                <a:ea typeface="Calibri" panose="020F0502020204030204" pitchFamily="34" charset="0"/>
              </a:rPr>
              <a:t>.”</a:t>
            </a:r>
            <a:endParaRPr lang="en-US" dirty="0"/>
          </a:p>
          <a:p>
            <a:r>
              <a:rPr lang="en-US" dirty="0"/>
              <a:t>Authors and rapporteur ask if revision R03 in CC#4 folder can be approved instead </a:t>
            </a:r>
          </a:p>
        </p:txBody>
      </p:sp>
      <p:graphicFrame>
        <p:nvGraphicFramePr>
          <p:cNvPr id="5" name="Table 4">
            <a:extLst>
              <a:ext uri="{FF2B5EF4-FFF2-40B4-BE49-F238E27FC236}">
                <a16:creationId xmlns:a16="http://schemas.microsoft.com/office/drawing/2014/main" id="{670E6BFE-FF76-4C9B-8D4E-B2C562F7E458}"/>
              </a:ext>
            </a:extLst>
          </p:cNvPr>
          <p:cNvGraphicFramePr>
            <a:graphicFrameLocks noGrp="1"/>
          </p:cNvGraphicFramePr>
          <p:nvPr>
            <p:extLst>
              <p:ext uri="{D42A27DB-BD31-4B8C-83A1-F6EECF244321}">
                <p14:modId xmlns:p14="http://schemas.microsoft.com/office/powerpoint/2010/main" val="2842774994"/>
              </p:ext>
            </p:extLst>
          </p:nvPr>
        </p:nvGraphicFramePr>
        <p:xfrm>
          <a:off x="356615" y="794279"/>
          <a:ext cx="11307948" cy="979170"/>
        </p:xfrm>
        <a:graphic>
          <a:graphicData uri="http://schemas.openxmlformats.org/drawingml/2006/table">
            <a:tbl>
              <a:tblPr/>
              <a:tblGrid>
                <a:gridCol w="403932">
                  <a:extLst>
                    <a:ext uri="{9D8B030D-6E8A-4147-A177-3AD203B41FA5}">
                      <a16:colId xmlns:a16="http://schemas.microsoft.com/office/drawing/2014/main" val="1973361656"/>
                    </a:ext>
                  </a:extLst>
                </a:gridCol>
                <a:gridCol w="726649">
                  <a:extLst>
                    <a:ext uri="{9D8B030D-6E8A-4147-A177-3AD203B41FA5}">
                      <a16:colId xmlns:a16="http://schemas.microsoft.com/office/drawing/2014/main" val="1258862941"/>
                    </a:ext>
                  </a:extLst>
                </a:gridCol>
                <a:gridCol w="646148">
                  <a:extLst>
                    <a:ext uri="{9D8B030D-6E8A-4147-A177-3AD203B41FA5}">
                      <a16:colId xmlns:a16="http://schemas.microsoft.com/office/drawing/2014/main" val="2709728785"/>
                    </a:ext>
                  </a:extLst>
                </a:gridCol>
                <a:gridCol w="605541">
                  <a:extLst>
                    <a:ext uri="{9D8B030D-6E8A-4147-A177-3AD203B41FA5}">
                      <a16:colId xmlns:a16="http://schemas.microsoft.com/office/drawing/2014/main" val="3217919067"/>
                    </a:ext>
                  </a:extLst>
                </a:gridCol>
                <a:gridCol w="2019658">
                  <a:extLst>
                    <a:ext uri="{9D8B030D-6E8A-4147-A177-3AD203B41FA5}">
                      <a16:colId xmlns:a16="http://schemas.microsoft.com/office/drawing/2014/main" val="1291428372"/>
                    </a:ext>
                  </a:extLst>
                </a:gridCol>
                <a:gridCol w="1009473">
                  <a:extLst>
                    <a:ext uri="{9D8B030D-6E8A-4147-A177-3AD203B41FA5}">
                      <a16:colId xmlns:a16="http://schemas.microsoft.com/office/drawing/2014/main" val="3126819931"/>
                    </a:ext>
                  </a:extLst>
                </a:gridCol>
                <a:gridCol w="403932">
                  <a:extLst>
                    <a:ext uri="{9D8B030D-6E8A-4147-A177-3AD203B41FA5}">
                      <a16:colId xmlns:a16="http://schemas.microsoft.com/office/drawing/2014/main" val="1387806916"/>
                    </a:ext>
                  </a:extLst>
                </a:gridCol>
                <a:gridCol w="1211795">
                  <a:extLst>
                    <a:ext uri="{9D8B030D-6E8A-4147-A177-3AD203B41FA5}">
                      <a16:colId xmlns:a16="http://schemas.microsoft.com/office/drawing/2014/main" val="1162865303"/>
                    </a:ext>
                  </a:extLst>
                </a:gridCol>
                <a:gridCol w="3271347">
                  <a:extLst>
                    <a:ext uri="{9D8B030D-6E8A-4147-A177-3AD203B41FA5}">
                      <a16:colId xmlns:a16="http://schemas.microsoft.com/office/drawing/2014/main" val="1189766119"/>
                    </a:ext>
                  </a:extLst>
                </a:gridCol>
                <a:gridCol w="1009473">
                  <a:extLst>
                    <a:ext uri="{9D8B030D-6E8A-4147-A177-3AD203B41FA5}">
                      <a16:colId xmlns:a16="http://schemas.microsoft.com/office/drawing/2014/main" val="1221484668"/>
                    </a:ext>
                  </a:extLst>
                </a:gridCol>
              </a:tblGrid>
              <a:tr h="0">
                <a:tc>
                  <a:txBody>
                    <a:bodyPr/>
                    <a:lstStyle/>
                    <a:p>
                      <a:pPr marL="0" marR="0">
                        <a:spcBef>
                          <a:spcPts val="0"/>
                        </a:spcBef>
                        <a:spcAft>
                          <a:spcPts val="0"/>
                        </a:spcAft>
                      </a:pPr>
                      <a:r>
                        <a:rPr lang="en-GB" sz="800">
                          <a:effectLst/>
                          <a:latin typeface="Times New Roman" panose="02020603050405020304" pitchFamily="18" charset="0"/>
                          <a:ea typeface="Times New Roman" panose="02020603050405020304" pitchFamily="18" charset="0"/>
                        </a:rPr>
                        <a:t>8.7</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800" b="1" u="sng">
                          <a:solidFill>
                            <a:srgbClr val="0000FF"/>
                          </a:solidFill>
                          <a:effectLst/>
                          <a:latin typeface="Times New Roman" panose="02020603050405020304" pitchFamily="18" charset="0"/>
                          <a:ea typeface="Times New Roman" panose="02020603050405020304" pitchFamily="18" charset="0"/>
                          <a:hlinkClick r:id="rId2"/>
                        </a:rPr>
                        <a:t>S2-2104110</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P-CR</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Approval</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23.256: TS 23.256: Generic IE names for UUAA-SM.</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Nokia, Nokia Shanghai Bell, Ericsson, Qualcomm Incorporated</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800">
                          <a:solidFill>
                            <a:srgbClr val="000000"/>
                          </a:solidFill>
                          <a:effectLst/>
                          <a:latin typeface="Times New Roman" panose="02020603050405020304" pitchFamily="18" charset="0"/>
                          <a:ea typeface="Times New Roman" panose="02020603050405020304" pitchFamily="18" charset="0"/>
                        </a:rPr>
                        <a:t>Rel-17</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1200">
                          <a:effectLst/>
                          <a:latin typeface="Times New Roman" panose="02020603050405020304" pitchFamily="18" charset="0"/>
                          <a:ea typeface="Times New Roman" panose="02020603050405020304" pitchFamily="18" charset="0"/>
                        </a:rPr>
                        <a:t> </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GB" sz="900">
                          <a:solidFill>
                            <a:srgbClr val="000000"/>
                          </a:solidFill>
                          <a:effectLst/>
                          <a:latin typeface="Arial" panose="020B0604020202020204" pitchFamily="34" charset="0"/>
                          <a:ea typeface="SimSun" panose="02010600030101010101" pitchFamily="2" charset="-122"/>
                        </a:rPr>
                        <a:t>Stefano (Qualcomm) provides r01 merging in 3780.</a:t>
                      </a:r>
                      <a:endParaRPr lang="en-US" sz="9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900">
                          <a:solidFill>
                            <a:srgbClr val="000000"/>
                          </a:solidFill>
                          <a:effectLst/>
                          <a:latin typeface="Arial" panose="020B0604020202020204" pitchFamily="34" charset="0"/>
                          <a:ea typeface="SimSun" panose="02010600030101010101" pitchFamily="2" charset="-122"/>
                        </a:rPr>
                        <a:t>Shabnam (Ericsson) provides r02 merging in 3867, adding missing function in consultation with Qualcomm and Nokia.</a:t>
                      </a:r>
                      <a:endParaRPr lang="en-US" sz="9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900">
                          <a:solidFill>
                            <a:srgbClr val="000000"/>
                          </a:solidFill>
                          <a:effectLst/>
                          <a:latin typeface="Arial" panose="020B0604020202020204" pitchFamily="34" charset="0"/>
                          <a:ea typeface="SimSun" panose="02010600030101010101" pitchFamily="2" charset="-122"/>
                        </a:rPr>
                        <a:t>Pallab (Nokia) thanks Stefano (Qualcomm) and Shabnam (Ericsson) for the merger and proposes to approve r02.</a:t>
                      </a:r>
                      <a:endParaRPr lang="en-US" sz="9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900" u="sng">
                          <a:solidFill>
                            <a:srgbClr val="008080"/>
                          </a:solidFill>
                          <a:effectLst/>
                          <a:latin typeface="Arial" panose="020B0604020202020204" pitchFamily="34" charset="0"/>
                          <a:ea typeface="SimSun" panose="02010600030101010101" pitchFamily="2" charset="-122"/>
                        </a:rPr>
                        <a:t>Shabnam (Ericsson) asks to take it to CC#4 as a minor mistake on step numbering was found.</a:t>
                      </a:r>
                      <a:endParaRPr lang="en-US" sz="90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Times New Roman" panose="02020603050405020304" pitchFamily="18" charset="0"/>
                          <a:ea typeface="SimSun" panose="02010600030101010101" pitchFamily="2" charset="-122"/>
                        </a:rPr>
                        <a:t>For CC#4</a:t>
                      </a:r>
                      <a:endParaRPr lang="en-US" sz="900" dirty="0">
                        <a:effectLst/>
                        <a:latin typeface="Times New Roman" panose="02020603050405020304" pitchFamily="18" charset="0"/>
                        <a:ea typeface="DengXian" panose="02010600030101010101" pitchFamily="2" charset="-122"/>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235153249"/>
                  </a:ext>
                </a:extLst>
              </a:tr>
            </a:tbl>
          </a:graphicData>
        </a:graphic>
      </p:graphicFrame>
    </p:spTree>
    <p:extLst>
      <p:ext uri="{BB962C8B-B14F-4D97-AF65-F5344CB8AC3E}">
        <p14:creationId xmlns:p14="http://schemas.microsoft.com/office/powerpoint/2010/main" val="247796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8F30-9D04-42DF-960A-095F49631ABD}"/>
              </a:ext>
            </a:extLst>
          </p:cNvPr>
          <p:cNvSpPr>
            <a:spLocks noGrp="1"/>
          </p:cNvSpPr>
          <p:nvPr>
            <p:ph type="title"/>
          </p:nvPr>
        </p:nvSpPr>
        <p:spPr>
          <a:xfrm>
            <a:off x="838200" y="365125"/>
            <a:ext cx="10515600" cy="777875"/>
          </a:xfrm>
        </p:spPr>
        <p:txBody>
          <a:bodyPr>
            <a:normAutofit/>
          </a:bodyPr>
          <a:lstStyle/>
          <a:p>
            <a:r>
              <a:rPr lang="en-GB" dirty="0"/>
              <a:t>23.256: USS initiated C2 Authorization.</a:t>
            </a:r>
            <a:endParaRPr lang="en-US" dirty="0"/>
          </a:p>
        </p:txBody>
      </p:sp>
      <p:sp>
        <p:nvSpPr>
          <p:cNvPr id="3" name="Content Placeholder 2">
            <a:extLst>
              <a:ext uri="{FF2B5EF4-FFF2-40B4-BE49-F238E27FC236}">
                <a16:creationId xmlns:a16="http://schemas.microsoft.com/office/drawing/2014/main" id="{A0EA3538-69C0-4DB0-A506-5EB5068BB77E}"/>
              </a:ext>
            </a:extLst>
          </p:cNvPr>
          <p:cNvSpPr>
            <a:spLocks noGrp="1"/>
          </p:cNvSpPr>
          <p:nvPr>
            <p:ph idx="1"/>
          </p:nvPr>
        </p:nvSpPr>
        <p:spPr>
          <a:xfrm>
            <a:off x="356616" y="3988506"/>
            <a:ext cx="11512296" cy="2188456"/>
          </a:xfrm>
        </p:spPr>
        <p:txBody>
          <a:bodyPr>
            <a:normAutofit/>
          </a:bodyPr>
          <a:lstStyle/>
          <a:p>
            <a:r>
              <a:rPr lang="en-US" sz="1400" dirty="0"/>
              <a:t>Ericsson to explain the situation</a:t>
            </a:r>
          </a:p>
          <a:p>
            <a:pPr marL="457200" lvl="1">
              <a:spcBef>
                <a:spcPts val="0"/>
              </a:spcBef>
              <a:spcAft>
                <a:spcPts val="900"/>
              </a:spcAft>
            </a:pPr>
            <a:r>
              <a:rPr lang="en-GB" sz="1000" dirty="0">
                <a:latin typeface="Times New Roman" panose="02020603050405020304" pitchFamily="18" charset="0"/>
                <a:ea typeface="DengXian" panose="02010600030101010101" pitchFamily="2" charset="-122"/>
              </a:rPr>
              <a:t>"</a:t>
            </a:r>
            <a:r>
              <a:rPr lang="en-GB" sz="1000" i="1" dirty="0">
                <a:latin typeface="Times New Roman" panose="02020603050405020304" pitchFamily="18" charset="0"/>
                <a:ea typeface="DengXian" panose="02010600030101010101" pitchFamily="2" charset="-122"/>
              </a:rPr>
              <a:t>For the USS/UTM to be able to interact with the MNO e.g. regarding providing session-related policies, the USS/UTM needs information about the PDU Session/PDN Connection (e.g. UE IP address) which is only available after PDU session establishment. This means that such session-related policies can be communicated to the MNO only during the PDU Session/PDN Connection establishment</a:t>
            </a:r>
            <a:r>
              <a:rPr lang="en-GB" sz="1000" dirty="0">
                <a:latin typeface="Times New Roman" panose="02020603050405020304" pitchFamily="18" charset="0"/>
                <a:ea typeface="DengXian" panose="02010600030101010101" pitchFamily="2" charset="-122"/>
              </a:rPr>
              <a:t>".</a:t>
            </a:r>
            <a:endParaRPr lang="en-US" sz="1000" dirty="0">
              <a:latin typeface="Times New Roman" panose="02020603050405020304" pitchFamily="18" charset="0"/>
              <a:ea typeface="DengXian" panose="02010600030101010101" pitchFamily="2" charset="-122"/>
            </a:endParaRPr>
          </a:p>
          <a:p>
            <a:pPr marL="457200" lvl="1">
              <a:spcBef>
                <a:spcPts val="0"/>
              </a:spcBef>
              <a:spcAft>
                <a:spcPts val="900"/>
              </a:spcAft>
            </a:pPr>
            <a:r>
              <a:rPr lang="en-US" sz="1000" dirty="0">
                <a:latin typeface="Times New Roman" panose="02020603050405020304" pitchFamily="18" charset="0"/>
                <a:ea typeface="DengXian" panose="02010600030101010101" pitchFamily="2" charset="-122"/>
              </a:rPr>
              <a:t>And that USS is not able to trigger network-initiated procedures which is possible for most if not all situations in 3GPP architecture including DN-AAA triggered re-AA. So. this pCR adds the procedure.</a:t>
            </a:r>
          </a:p>
          <a:p>
            <a:pPr marL="457200" lvl="1">
              <a:spcBef>
                <a:spcPts val="0"/>
              </a:spcBef>
              <a:spcAft>
                <a:spcPts val="900"/>
              </a:spcAft>
            </a:pPr>
            <a:r>
              <a:rPr lang="en-US" sz="1000" dirty="0"/>
              <a:t>The proposal also addresses a major issue that was overlooked during the study and that is the point when IP address of the UE is assigned/available to SMF.</a:t>
            </a:r>
          </a:p>
          <a:p>
            <a:pPr marL="457200" lvl="1">
              <a:spcBef>
                <a:spcPts val="0"/>
              </a:spcBef>
              <a:spcAft>
                <a:spcPts val="900"/>
              </a:spcAft>
            </a:pPr>
            <a:r>
              <a:rPr lang="en-US" sz="1000" dirty="0"/>
              <a:t>Simplifies SMF function and also aligns AA procedures during SM for 5G in principle thus reducing complexity </a:t>
            </a:r>
          </a:p>
          <a:p>
            <a:r>
              <a:rPr lang="en-US" sz="1400" dirty="0"/>
              <a:t>Propose to approve r04 in the CC#4 folder.</a:t>
            </a:r>
          </a:p>
          <a:p>
            <a:r>
              <a:rPr lang="en-US" sz="1400" dirty="0"/>
              <a:t>Note that the fate of 4568 depends on the fate of this paper</a:t>
            </a:r>
          </a:p>
        </p:txBody>
      </p:sp>
      <p:graphicFrame>
        <p:nvGraphicFramePr>
          <p:cNvPr id="5" name="Table 4">
            <a:extLst>
              <a:ext uri="{FF2B5EF4-FFF2-40B4-BE49-F238E27FC236}">
                <a16:creationId xmlns:a16="http://schemas.microsoft.com/office/drawing/2014/main" id="{68083513-65BD-4514-B34C-29201BC795C7}"/>
              </a:ext>
            </a:extLst>
          </p:cNvPr>
          <p:cNvGraphicFramePr>
            <a:graphicFrameLocks noGrp="1"/>
          </p:cNvGraphicFramePr>
          <p:nvPr>
            <p:extLst>
              <p:ext uri="{D42A27DB-BD31-4B8C-83A1-F6EECF244321}">
                <p14:modId xmlns:p14="http://schemas.microsoft.com/office/powerpoint/2010/main" val="1225017562"/>
              </p:ext>
            </p:extLst>
          </p:nvPr>
        </p:nvGraphicFramePr>
        <p:xfrm>
          <a:off x="356616" y="1253331"/>
          <a:ext cx="11678631" cy="2624844"/>
        </p:xfrm>
        <a:graphic>
          <a:graphicData uri="http://schemas.openxmlformats.org/drawingml/2006/table">
            <a:tbl>
              <a:tblPr>
                <a:tableStyleId>{5C22544A-7EE6-4342-B048-85BDC9FD1C3A}</a:tableStyleId>
              </a:tblPr>
              <a:tblGrid>
                <a:gridCol w="417173">
                  <a:extLst>
                    <a:ext uri="{9D8B030D-6E8A-4147-A177-3AD203B41FA5}">
                      <a16:colId xmlns:a16="http://schemas.microsoft.com/office/drawing/2014/main" val="3828973121"/>
                    </a:ext>
                  </a:extLst>
                </a:gridCol>
                <a:gridCol w="750470">
                  <a:extLst>
                    <a:ext uri="{9D8B030D-6E8A-4147-A177-3AD203B41FA5}">
                      <a16:colId xmlns:a16="http://schemas.microsoft.com/office/drawing/2014/main" val="3466671101"/>
                    </a:ext>
                  </a:extLst>
                </a:gridCol>
                <a:gridCol w="339375">
                  <a:extLst>
                    <a:ext uri="{9D8B030D-6E8A-4147-A177-3AD203B41FA5}">
                      <a16:colId xmlns:a16="http://schemas.microsoft.com/office/drawing/2014/main" val="3600510816"/>
                    </a:ext>
                  </a:extLst>
                </a:gridCol>
                <a:gridCol w="470263">
                  <a:extLst>
                    <a:ext uri="{9D8B030D-6E8A-4147-A177-3AD203B41FA5}">
                      <a16:colId xmlns:a16="http://schemas.microsoft.com/office/drawing/2014/main" val="113418062"/>
                    </a:ext>
                  </a:extLst>
                </a:gridCol>
                <a:gridCol w="1219200">
                  <a:extLst>
                    <a:ext uri="{9D8B030D-6E8A-4147-A177-3AD203B41FA5}">
                      <a16:colId xmlns:a16="http://schemas.microsoft.com/office/drawing/2014/main" val="1883744352"/>
                    </a:ext>
                  </a:extLst>
                </a:gridCol>
                <a:gridCol w="487680">
                  <a:extLst>
                    <a:ext uri="{9D8B030D-6E8A-4147-A177-3AD203B41FA5}">
                      <a16:colId xmlns:a16="http://schemas.microsoft.com/office/drawing/2014/main" val="3215818931"/>
                    </a:ext>
                  </a:extLst>
                </a:gridCol>
                <a:gridCol w="365760">
                  <a:extLst>
                    <a:ext uri="{9D8B030D-6E8A-4147-A177-3AD203B41FA5}">
                      <a16:colId xmlns:a16="http://schemas.microsoft.com/office/drawing/2014/main" val="233698431"/>
                    </a:ext>
                  </a:extLst>
                </a:gridCol>
                <a:gridCol w="374469">
                  <a:extLst>
                    <a:ext uri="{9D8B030D-6E8A-4147-A177-3AD203B41FA5}">
                      <a16:colId xmlns:a16="http://schemas.microsoft.com/office/drawing/2014/main" val="4146246475"/>
                    </a:ext>
                  </a:extLst>
                </a:gridCol>
                <a:gridCol w="6723017">
                  <a:extLst>
                    <a:ext uri="{9D8B030D-6E8A-4147-A177-3AD203B41FA5}">
                      <a16:colId xmlns:a16="http://schemas.microsoft.com/office/drawing/2014/main" val="1594209637"/>
                    </a:ext>
                  </a:extLst>
                </a:gridCol>
                <a:gridCol w="531224">
                  <a:extLst>
                    <a:ext uri="{9D8B030D-6E8A-4147-A177-3AD203B41FA5}">
                      <a16:colId xmlns:a16="http://schemas.microsoft.com/office/drawing/2014/main" val="2710377840"/>
                    </a:ext>
                  </a:extLst>
                </a:gridCol>
              </a:tblGrid>
              <a:tr h="1777252">
                <a:tc>
                  <a:txBody>
                    <a:bodyPr/>
                    <a:lstStyle/>
                    <a:p>
                      <a:pPr marL="0" marR="0">
                        <a:spcBef>
                          <a:spcPts val="0"/>
                        </a:spcBef>
                        <a:spcAft>
                          <a:spcPts val="0"/>
                        </a:spcAft>
                      </a:pPr>
                      <a:r>
                        <a:rPr lang="en-GB" sz="800">
                          <a:effectLst/>
                        </a:rPr>
                        <a:t>8.7</a:t>
                      </a:r>
                      <a:endParaRPr lang="en-US" sz="90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800" u="sng">
                          <a:effectLst/>
                          <a:hlinkClick r:id="rId2"/>
                        </a:rPr>
                        <a:t>S2-2103868</a:t>
                      </a:r>
                      <a:endParaRPr lang="en-US" sz="90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800" dirty="0">
                          <a:effectLst/>
                        </a:rPr>
                        <a:t>P-CR</a:t>
                      </a:r>
                      <a:endParaRPr lang="en-US" sz="900" dirty="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800">
                          <a:effectLst/>
                        </a:rPr>
                        <a:t>Approval</a:t>
                      </a:r>
                      <a:endParaRPr lang="en-US" sz="90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800" dirty="0">
                          <a:effectLst/>
                        </a:rPr>
                        <a:t>23.256: USS initiated C2 Authorization.</a:t>
                      </a:r>
                      <a:endParaRPr lang="en-US" sz="900" dirty="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800" dirty="0">
                          <a:effectLst/>
                        </a:rPr>
                        <a:t>Ericsson</a:t>
                      </a:r>
                      <a:endParaRPr lang="en-US" sz="900" dirty="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800">
                          <a:effectLst/>
                        </a:rPr>
                        <a:t>Rel-17</a:t>
                      </a:r>
                      <a:endParaRPr lang="en-US" sz="90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1200">
                          <a:effectLst/>
                        </a:rPr>
                        <a:t> </a:t>
                      </a:r>
                      <a:endParaRPr lang="en-US" sz="90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GB" sz="900">
                          <a:effectLst/>
                        </a:rPr>
                        <a:t>Tricci (OPPO) asks for clarifications.</a:t>
                      </a:r>
                      <a:endParaRPr lang="en-US" sz="900">
                        <a:effectLst/>
                      </a:endParaRPr>
                    </a:p>
                    <a:p>
                      <a:pPr marL="0" marR="0">
                        <a:spcBef>
                          <a:spcPts val="0"/>
                        </a:spcBef>
                        <a:spcAft>
                          <a:spcPts val="0"/>
                        </a:spcAft>
                      </a:pPr>
                      <a:r>
                        <a:rPr lang="en-GB" sz="900">
                          <a:effectLst/>
                        </a:rPr>
                        <a:t>Shabnam (Ericsson) provides response as well as r01.</a:t>
                      </a:r>
                      <a:endParaRPr lang="en-US" sz="900">
                        <a:effectLst/>
                      </a:endParaRPr>
                    </a:p>
                    <a:p>
                      <a:pPr marL="0" marR="0">
                        <a:spcBef>
                          <a:spcPts val="0"/>
                        </a:spcBef>
                        <a:spcAft>
                          <a:spcPts val="0"/>
                        </a:spcAft>
                      </a:pPr>
                      <a:r>
                        <a:rPr lang="en-GB" sz="900">
                          <a:effectLst/>
                        </a:rPr>
                        <a:t>Tricci (OPPO) thanks Shabnam (Ericsson) for her clarifications and providing r01, OPPO also agrees with Ericsson that, there would be an common issue for UUAA-MM scenario when USS assigns “new” CAA-Level UAV ID during the PDU Session Establishment/Modification after successful UUAA-MM.</a:t>
                      </a:r>
                      <a:endParaRPr lang="en-US" sz="900">
                        <a:effectLst/>
                      </a:endParaRPr>
                    </a:p>
                    <a:p>
                      <a:pPr marL="0" marR="0">
                        <a:spcBef>
                          <a:spcPts val="0"/>
                        </a:spcBef>
                        <a:spcAft>
                          <a:spcPts val="0"/>
                        </a:spcAft>
                      </a:pPr>
                      <a:r>
                        <a:rPr lang="en-GB" sz="900">
                          <a:effectLst/>
                        </a:rPr>
                        <a:t>Dimitris (Lenovo) includes questions for clarification</a:t>
                      </a:r>
                      <a:endParaRPr lang="en-US" sz="900">
                        <a:effectLst/>
                      </a:endParaRPr>
                    </a:p>
                    <a:p>
                      <a:pPr marL="0" marR="0">
                        <a:spcBef>
                          <a:spcPts val="0"/>
                        </a:spcBef>
                        <a:spcAft>
                          <a:spcPts val="0"/>
                        </a:spcAft>
                      </a:pPr>
                      <a:r>
                        <a:rPr lang="en-GB" sz="900">
                          <a:effectLst/>
                        </a:rPr>
                        <a:t>Shabnam (Ericsson) responds in line.</a:t>
                      </a:r>
                      <a:endParaRPr lang="en-US" sz="900">
                        <a:effectLst/>
                      </a:endParaRPr>
                    </a:p>
                    <a:p>
                      <a:pPr marL="0" marR="0">
                        <a:spcBef>
                          <a:spcPts val="0"/>
                        </a:spcBef>
                        <a:spcAft>
                          <a:spcPts val="0"/>
                        </a:spcAft>
                      </a:pPr>
                      <a:r>
                        <a:rPr lang="en-GB" sz="900">
                          <a:effectLst/>
                        </a:rPr>
                        <a:t>Dimitris (Lenovo) provides additional comments</a:t>
                      </a:r>
                      <a:endParaRPr lang="en-US" sz="900">
                        <a:effectLst/>
                      </a:endParaRPr>
                    </a:p>
                    <a:p>
                      <a:pPr marL="0" marR="0">
                        <a:spcBef>
                          <a:spcPts val="0"/>
                        </a:spcBef>
                        <a:spcAft>
                          <a:spcPts val="0"/>
                        </a:spcAft>
                      </a:pPr>
                      <a:r>
                        <a:rPr lang="en-GB" sz="900">
                          <a:effectLst/>
                        </a:rPr>
                        <a:t>Pallab (Nokia) requests for clarification</a:t>
                      </a:r>
                      <a:endParaRPr lang="en-US" sz="900">
                        <a:effectLst/>
                      </a:endParaRPr>
                    </a:p>
                    <a:p>
                      <a:pPr marL="0" marR="0">
                        <a:spcBef>
                          <a:spcPts val="0"/>
                        </a:spcBef>
                        <a:spcAft>
                          <a:spcPts val="0"/>
                        </a:spcAft>
                      </a:pPr>
                      <a:r>
                        <a:rPr lang="en-GB" sz="900">
                          <a:effectLst/>
                        </a:rPr>
                        <a:t>Guanzhou (InterDigital) questions the necessity of USS-initiated C2 authorization and the technical feasibility of using Nnef_AFsessionWithQoS_Create for this purpose.</a:t>
                      </a:r>
                      <a:endParaRPr lang="en-US" sz="900">
                        <a:effectLst/>
                      </a:endParaRPr>
                    </a:p>
                    <a:p>
                      <a:pPr marL="0" marR="0">
                        <a:spcBef>
                          <a:spcPts val="0"/>
                        </a:spcBef>
                        <a:spcAft>
                          <a:spcPts val="0"/>
                        </a:spcAft>
                      </a:pPr>
                      <a:r>
                        <a:rPr lang="en-GB" sz="900">
                          <a:effectLst/>
                        </a:rPr>
                        <a:t>Shabnam (Ericsson) provides response as well as r02.</a:t>
                      </a:r>
                      <a:endParaRPr lang="en-US" sz="900">
                        <a:effectLst/>
                      </a:endParaRPr>
                    </a:p>
                    <a:p>
                      <a:pPr marL="0" marR="0">
                        <a:spcBef>
                          <a:spcPts val="0"/>
                        </a:spcBef>
                        <a:spcAft>
                          <a:spcPts val="0"/>
                        </a:spcAft>
                      </a:pPr>
                      <a:r>
                        <a:rPr lang="en-GB" sz="900">
                          <a:effectLst/>
                        </a:rPr>
                        <a:t>Pallab (Nokia) provides r03.</a:t>
                      </a:r>
                      <a:endParaRPr lang="en-US" sz="900">
                        <a:effectLst/>
                      </a:endParaRPr>
                    </a:p>
                    <a:p>
                      <a:pPr marL="0" marR="0">
                        <a:spcBef>
                          <a:spcPts val="0"/>
                        </a:spcBef>
                        <a:spcAft>
                          <a:spcPts val="0"/>
                        </a:spcAft>
                      </a:pPr>
                      <a:r>
                        <a:rPr lang="en-GB" sz="900">
                          <a:effectLst/>
                        </a:rPr>
                        <a:t>Shabnam (Ericsson) thanks Pallab for good updates and accepts r03.</a:t>
                      </a:r>
                      <a:endParaRPr lang="en-US" sz="900">
                        <a:effectLst/>
                      </a:endParaRPr>
                    </a:p>
                    <a:p>
                      <a:pPr marL="0" marR="0">
                        <a:spcBef>
                          <a:spcPts val="0"/>
                        </a:spcBef>
                        <a:spcAft>
                          <a:spcPts val="0"/>
                        </a:spcAft>
                      </a:pPr>
                      <a:r>
                        <a:rPr lang="en-GB" sz="900">
                          <a:effectLst/>
                        </a:rPr>
                        <a:t>Antoine (Orange): There’s something that looks inconsistent in the flows.</a:t>
                      </a:r>
                      <a:endParaRPr lang="en-US" sz="900">
                        <a:effectLst/>
                      </a:endParaRPr>
                    </a:p>
                    <a:p>
                      <a:pPr marL="0" marR="0">
                        <a:spcBef>
                          <a:spcPts val="0"/>
                        </a:spcBef>
                        <a:spcAft>
                          <a:spcPts val="0"/>
                        </a:spcAft>
                      </a:pPr>
                      <a:r>
                        <a:rPr lang="en-GB" sz="900">
                          <a:effectLst/>
                        </a:rPr>
                        <a:t>Guanzhou (InterDigital) reiterates that an alternative procedure is not needed and objects to all versions of 3868.</a:t>
                      </a:r>
                      <a:endParaRPr lang="en-US" sz="900">
                        <a:effectLst/>
                      </a:endParaRPr>
                    </a:p>
                    <a:p>
                      <a:pPr marL="0" marR="0">
                        <a:spcBef>
                          <a:spcPts val="0"/>
                        </a:spcBef>
                        <a:spcAft>
                          <a:spcPts val="0"/>
                        </a:spcAft>
                      </a:pPr>
                      <a:r>
                        <a:rPr lang="en-GB" sz="900">
                          <a:effectLst/>
                        </a:rPr>
                        <a:t>Guanzhou (InterDigital) reiterates that an alternative procedure is not needed and objects to all versions of 3868.</a:t>
                      </a:r>
                      <a:endParaRPr lang="en-US" sz="900">
                        <a:effectLst/>
                      </a:endParaRPr>
                    </a:p>
                    <a:p>
                      <a:pPr marL="0" marR="0">
                        <a:spcBef>
                          <a:spcPts val="0"/>
                        </a:spcBef>
                        <a:spcAft>
                          <a:spcPts val="0"/>
                        </a:spcAft>
                      </a:pPr>
                      <a:r>
                        <a:rPr lang="en-GB" sz="900">
                          <a:effectLst/>
                        </a:rPr>
                        <a:t>Shabnam (Ericsson) proposes to discuss in CC#4 a revision to address the inconsistencies and errors found and proposal from Nokia below.</a:t>
                      </a:r>
                      <a:endParaRPr lang="en-US" sz="900">
                        <a:effectLst/>
                      </a:endParaRPr>
                    </a:p>
                    <a:p>
                      <a:pPr marL="0" marR="0">
                        <a:spcBef>
                          <a:spcPts val="0"/>
                        </a:spcBef>
                        <a:spcAft>
                          <a:spcPts val="0"/>
                        </a:spcAft>
                      </a:pPr>
                      <a:r>
                        <a:rPr lang="en-GB" sz="900" u="sng">
                          <a:effectLst/>
                        </a:rPr>
                        <a:t>Guanzhou (InterDigital) asks Stefano why this forces exception,</a:t>
                      </a:r>
                      <a:endParaRPr lang="en-US" sz="900">
                        <a:effectLst/>
                        <a:latin typeface="Times New Roman" panose="02020603050405020304" pitchFamily="18" charset="0"/>
                        <a:ea typeface="DengXian" panose="02010600030101010101" pitchFamily="2" charset="-122"/>
                      </a:endParaRPr>
                    </a:p>
                  </a:txBody>
                  <a:tcPr marL="9402" marR="9402" marT="9402" marB="9402"/>
                </a:tc>
                <a:tc>
                  <a:txBody>
                    <a:bodyPr/>
                    <a:lstStyle/>
                    <a:p>
                      <a:pPr marL="0" marR="0">
                        <a:spcBef>
                          <a:spcPts val="0"/>
                        </a:spcBef>
                        <a:spcAft>
                          <a:spcPts val="0"/>
                        </a:spcAft>
                      </a:pPr>
                      <a:r>
                        <a:rPr lang="en-US" sz="1000" dirty="0">
                          <a:effectLst/>
                        </a:rPr>
                        <a:t>FOR CC#4</a:t>
                      </a:r>
                      <a:endParaRPr lang="en-US" sz="900" dirty="0">
                        <a:effectLst/>
                        <a:latin typeface="Times New Roman" panose="02020603050405020304" pitchFamily="18" charset="0"/>
                        <a:ea typeface="DengXian" panose="02010600030101010101" pitchFamily="2" charset="-122"/>
                      </a:endParaRPr>
                    </a:p>
                  </a:txBody>
                  <a:tcPr marL="9402" marR="9402" marT="9402" marB="9402"/>
                </a:tc>
                <a:extLst>
                  <a:ext uri="{0D108BD9-81ED-4DB2-BD59-A6C34878D82A}">
                    <a16:rowId xmlns:a16="http://schemas.microsoft.com/office/drawing/2014/main" val="2634760439"/>
                  </a:ext>
                </a:extLst>
              </a:tr>
            </a:tbl>
          </a:graphicData>
        </a:graphic>
      </p:graphicFrame>
    </p:spTree>
    <p:extLst>
      <p:ext uri="{BB962C8B-B14F-4D97-AF65-F5344CB8AC3E}">
        <p14:creationId xmlns:p14="http://schemas.microsoft.com/office/powerpoint/2010/main" val="233258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AACB-F5EF-46B2-A962-A83B40EBD1EA}"/>
              </a:ext>
            </a:extLst>
          </p:cNvPr>
          <p:cNvSpPr>
            <a:spLocks noGrp="1"/>
          </p:cNvSpPr>
          <p:nvPr>
            <p:ph type="title"/>
          </p:nvPr>
        </p:nvSpPr>
        <p:spPr>
          <a:xfrm>
            <a:off x="128017" y="116647"/>
            <a:ext cx="11582533" cy="797753"/>
          </a:xfrm>
        </p:spPr>
        <p:txBody>
          <a:bodyPr>
            <a:normAutofit fontScale="90000"/>
          </a:bodyPr>
          <a:lstStyle/>
          <a:p>
            <a:r>
              <a:rPr lang="en-GB" sz="2800" b="1" dirty="0">
                <a:latin typeface="Arial" panose="020B0604020202020204" pitchFamily="34" charset="0"/>
                <a:ea typeface="DengXian" panose="02010600030101010101" pitchFamily="2" charset="-122"/>
              </a:rPr>
              <a:t>23.256: PDU Session Establishment/Modification use for authorization</a:t>
            </a:r>
            <a:endParaRPr lang="en-US" sz="2800" dirty="0"/>
          </a:p>
        </p:txBody>
      </p:sp>
      <p:graphicFrame>
        <p:nvGraphicFramePr>
          <p:cNvPr id="3" name="Table 2">
            <a:extLst>
              <a:ext uri="{FF2B5EF4-FFF2-40B4-BE49-F238E27FC236}">
                <a16:creationId xmlns:a16="http://schemas.microsoft.com/office/drawing/2014/main" id="{3F27F955-A244-41D2-8BCD-5AEBA00A8D93}"/>
              </a:ext>
            </a:extLst>
          </p:cNvPr>
          <p:cNvGraphicFramePr>
            <a:graphicFrameLocks noGrp="1"/>
          </p:cNvGraphicFramePr>
          <p:nvPr>
            <p:extLst>
              <p:ext uri="{D42A27DB-BD31-4B8C-83A1-F6EECF244321}">
                <p14:modId xmlns:p14="http://schemas.microsoft.com/office/powerpoint/2010/main" val="1605695812"/>
              </p:ext>
            </p:extLst>
          </p:nvPr>
        </p:nvGraphicFramePr>
        <p:xfrm>
          <a:off x="188910" y="1005840"/>
          <a:ext cx="11814180" cy="3208664"/>
        </p:xfrm>
        <a:graphic>
          <a:graphicData uri="http://schemas.openxmlformats.org/drawingml/2006/table">
            <a:tbl>
              <a:tblPr/>
              <a:tblGrid>
                <a:gridCol w="422015">
                  <a:extLst>
                    <a:ext uri="{9D8B030D-6E8A-4147-A177-3AD203B41FA5}">
                      <a16:colId xmlns:a16="http://schemas.microsoft.com/office/drawing/2014/main" val="976695856"/>
                    </a:ext>
                  </a:extLst>
                </a:gridCol>
                <a:gridCol w="759179">
                  <a:extLst>
                    <a:ext uri="{9D8B030D-6E8A-4147-A177-3AD203B41FA5}">
                      <a16:colId xmlns:a16="http://schemas.microsoft.com/office/drawing/2014/main" val="1087994824"/>
                    </a:ext>
                  </a:extLst>
                </a:gridCol>
                <a:gridCol w="675077">
                  <a:extLst>
                    <a:ext uri="{9D8B030D-6E8A-4147-A177-3AD203B41FA5}">
                      <a16:colId xmlns:a16="http://schemas.microsoft.com/office/drawing/2014/main" val="1030925589"/>
                    </a:ext>
                  </a:extLst>
                </a:gridCol>
                <a:gridCol w="632651">
                  <a:extLst>
                    <a:ext uri="{9D8B030D-6E8A-4147-A177-3AD203B41FA5}">
                      <a16:colId xmlns:a16="http://schemas.microsoft.com/office/drawing/2014/main" val="763701144"/>
                    </a:ext>
                  </a:extLst>
                </a:gridCol>
                <a:gridCol w="2110075">
                  <a:extLst>
                    <a:ext uri="{9D8B030D-6E8A-4147-A177-3AD203B41FA5}">
                      <a16:colId xmlns:a16="http://schemas.microsoft.com/office/drawing/2014/main" val="2378887411"/>
                    </a:ext>
                  </a:extLst>
                </a:gridCol>
                <a:gridCol w="1054664">
                  <a:extLst>
                    <a:ext uri="{9D8B030D-6E8A-4147-A177-3AD203B41FA5}">
                      <a16:colId xmlns:a16="http://schemas.microsoft.com/office/drawing/2014/main" val="1529954754"/>
                    </a:ext>
                  </a:extLst>
                </a:gridCol>
                <a:gridCol w="422015">
                  <a:extLst>
                    <a:ext uri="{9D8B030D-6E8A-4147-A177-3AD203B41FA5}">
                      <a16:colId xmlns:a16="http://schemas.microsoft.com/office/drawing/2014/main" val="3041937841"/>
                    </a:ext>
                  </a:extLst>
                </a:gridCol>
                <a:gridCol w="1266042">
                  <a:extLst>
                    <a:ext uri="{9D8B030D-6E8A-4147-A177-3AD203B41FA5}">
                      <a16:colId xmlns:a16="http://schemas.microsoft.com/office/drawing/2014/main" val="3279028613"/>
                    </a:ext>
                  </a:extLst>
                </a:gridCol>
                <a:gridCol w="3417798">
                  <a:extLst>
                    <a:ext uri="{9D8B030D-6E8A-4147-A177-3AD203B41FA5}">
                      <a16:colId xmlns:a16="http://schemas.microsoft.com/office/drawing/2014/main" val="89092971"/>
                    </a:ext>
                  </a:extLst>
                </a:gridCol>
                <a:gridCol w="1054664">
                  <a:extLst>
                    <a:ext uri="{9D8B030D-6E8A-4147-A177-3AD203B41FA5}">
                      <a16:colId xmlns:a16="http://schemas.microsoft.com/office/drawing/2014/main" val="616893183"/>
                    </a:ext>
                  </a:extLst>
                </a:gridCol>
              </a:tblGrid>
              <a:tr h="2074454">
                <a:tc>
                  <a:txBody>
                    <a:bodyPr/>
                    <a:lstStyle/>
                    <a:p>
                      <a:pPr marL="0" marR="0">
                        <a:spcBef>
                          <a:spcPts val="0"/>
                        </a:spcBef>
                        <a:spcAft>
                          <a:spcPts val="0"/>
                        </a:spcAft>
                      </a:pPr>
                      <a:r>
                        <a:rPr lang="en-GB" sz="600">
                          <a:solidFill>
                            <a:srgbClr val="FF0000"/>
                          </a:solidFill>
                          <a:effectLst/>
                          <a:latin typeface="Arial" panose="020B0604020202020204" pitchFamily="34" charset="0"/>
                          <a:ea typeface="Times New Roman" panose="02020603050405020304" pitchFamily="18" charset="0"/>
                        </a:rPr>
                        <a:t>8.7</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u="sng">
                          <a:solidFill>
                            <a:srgbClr val="0000FF"/>
                          </a:solidFill>
                          <a:effectLst/>
                          <a:latin typeface="Arial" panose="020B0604020202020204" pitchFamily="34" charset="0"/>
                          <a:ea typeface="Times New Roman" panose="02020603050405020304" pitchFamily="18" charset="0"/>
                          <a:hlinkClick r:id="rId2"/>
                        </a:rPr>
                        <a:t>S2-2103869</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rPr>
                        <a:t>P-CR</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rPr>
                        <a:t>Approval</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rPr>
                        <a:t>23.256: PDU Session Establishment/Modification use for authorization.</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rPr>
                        <a:t>Ericsson</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solidFill>
                            <a:srgbClr val="000000"/>
                          </a:solidFill>
                          <a:effectLst/>
                          <a:latin typeface="Arial" panose="020B0604020202020204" pitchFamily="34" charset="0"/>
                          <a:ea typeface="Times New Roman" panose="02020603050405020304" pitchFamily="18" charset="0"/>
                        </a:rPr>
                        <a:t>Rel-17</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effectLst/>
                          <a:latin typeface="Arial" panose="020B0604020202020204" pitchFamily="34" charset="0"/>
                          <a:ea typeface="Times New Roman" panose="02020603050405020304" pitchFamily="18" charset="0"/>
                        </a:rPr>
                        <a:t> </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asks for clarification.</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Shabnam (Ericsson) provides response in line.</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responds to Shabnam(Ericsson) comment.</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Pallab (Nokia) agrees with Guanzhou (InterDigital) and proposes to NOTE the paper</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Shabnam (Ericsson) responds to Nokia and Interdigital comments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Pallab (Nokia) replies to Shabnam (Ericsson)</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Shabnam (Ericsson) provides r01, instead of EN now provides the actual procedure update so please check.</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Pallab (Nokia) provides r02.</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Dimitris (Lenovo) provides r03 and comments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Stefano (QUalcomm) provides r04 to improve readability and align the proposed text with the explanation in the introduction.</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has concerns on the new changes.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Shabnam (Ericsson) it is addressing an issue and from that soln we see we can address common procedures.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further comments.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Pallab (Nokia) provides r05.</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Weijun (Huawei) proposes to NOTE this pCR.</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Shabnam (Ericsson) agrees with r05 and provides response to Interdigital comments and request Huawei and Interdigital to reconsider based on the issues we are facing.</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Stefano (Qualcomm) supports r05 and request Huawei and Interdigital to reconsider since the technical issues raised are valid.</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asks again what technical issues are valid.</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Shabnam (Ericsson) does not see any issues that are stopping the proposal being valid, Comments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Pallab (Nokia) provides some text from the TR conclusion, since we have been referring to it. Believes the proposal in 3869 was also agreed in study phase as an option.</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responds to comments and points out the additional issues of the proposed procedure. And objects to all versions of 3869.</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a:solidFill>
                            <a:srgbClr val="000000"/>
                          </a:solidFill>
                          <a:effectLst/>
                          <a:latin typeface="Arial" panose="020B0604020202020204" pitchFamily="34" charset="0"/>
                          <a:ea typeface="SimSun" panose="02010600030101010101" pitchFamily="2" charset="-122"/>
                        </a:rPr>
                        <a:t>Guanzhou (InterDigital) responds to comments and points out the additional issues of the proposed procedure. And objects to all versions of 3869.</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u="sng">
                          <a:solidFill>
                            <a:srgbClr val="008080"/>
                          </a:solidFill>
                          <a:effectLst/>
                          <a:latin typeface="Arial" panose="020B0604020202020204" pitchFamily="34" charset="0"/>
                          <a:ea typeface="SimSun" panose="02010600030101010101" pitchFamily="2" charset="-122"/>
                        </a:rPr>
                        <a:t>Shabnam (Ericsson) provides feedback, acknowledges requires some correction/clarification, proposes to take it at CC#4 with revision addressing comments.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u="sng">
                          <a:solidFill>
                            <a:srgbClr val="008080"/>
                          </a:solidFill>
                          <a:effectLst/>
                          <a:latin typeface="Arial" panose="020B0604020202020204" pitchFamily="34" charset="0"/>
                          <a:ea typeface="SimSun" panose="02010600030101010101" pitchFamily="2" charset="-122"/>
                        </a:rPr>
                        <a:t>Guanzhou (InterDigital) comments.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u="sng">
                          <a:solidFill>
                            <a:srgbClr val="008080"/>
                          </a:solidFill>
                          <a:effectLst/>
                          <a:latin typeface="Arial" panose="020B0604020202020204" pitchFamily="34" charset="0"/>
                          <a:ea typeface="SimSun" panose="02010600030101010101" pitchFamily="2" charset="-122"/>
                        </a:rPr>
                        <a:t>Shabnam (Ericsson) responds, also see revisions.</a:t>
                      </a:r>
                      <a:endParaRPr lang="en-US" sz="600">
                        <a:effectLst/>
                        <a:latin typeface="Times New Roman" panose="02020603050405020304" pitchFamily="18" charset="0"/>
                        <a:ea typeface="DengXian" panose="02010600030101010101" pitchFamily="2" charset="-122"/>
                      </a:endParaRPr>
                    </a:p>
                    <a:p>
                      <a:pPr marL="0" marR="0">
                        <a:spcBef>
                          <a:spcPts val="0"/>
                        </a:spcBef>
                        <a:spcAft>
                          <a:spcPts val="0"/>
                        </a:spcAft>
                      </a:pPr>
                      <a:r>
                        <a:rPr lang="en-GB" sz="600" u="sng">
                          <a:solidFill>
                            <a:srgbClr val="008080"/>
                          </a:solidFill>
                          <a:effectLst/>
                          <a:latin typeface="Arial" panose="020B0604020202020204" pitchFamily="34" charset="0"/>
                          <a:ea typeface="SimSun" panose="02010600030101010101" pitchFamily="2" charset="-122"/>
                        </a:rPr>
                        <a:t>Weijun (Huawei) shares Guanzhou (InterDigital)’s view to postpone or note this pCR.</a:t>
                      </a:r>
                      <a:endParaRPr lang="en-US" sz="60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tc>
                  <a:txBody>
                    <a:bodyPr/>
                    <a:lstStyle/>
                    <a:p>
                      <a:pPr marL="0" marR="0">
                        <a:spcBef>
                          <a:spcPts val="0"/>
                        </a:spcBef>
                        <a:spcAft>
                          <a:spcPts val="0"/>
                        </a:spcAft>
                      </a:pPr>
                      <a:r>
                        <a:rPr lang="en-US" sz="600" dirty="0">
                          <a:solidFill>
                            <a:srgbClr val="000000"/>
                          </a:solidFill>
                          <a:effectLst/>
                          <a:latin typeface="Arial" panose="020B0604020202020204" pitchFamily="34" charset="0"/>
                          <a:ea typeface="Times New Roman" panose="02020603050405020304" pitchFamily="18" charset="0"/>
                        </a:rPr>
                        <a:t>POSTPONED</a:t>
                      </a:r>
                      <a:endParaRPr lang="en-US" sz="600" dirty="0">
                        <a:effectLst/>
                        <a:latin typeface="Times New Roman" panose="02020603050405020304" pitchFamily="18" charset="0"/>
                        <a:ea typeface="DengXian" panose="02010600030101010101" pitchFamily="2" charset="-122"/>
                      </a:endParaRPr>
                    </a:p>
                  </a:txBody>
                  <a:tcPr marL="4132" marR="4132" marT="4132" marB="4132">
                    <a:lnL>
                      <a:noFill/>
                    </a:lnL>
                    <a:lnR>
                      <a:noFill/>
                    </a:lnR>
                    <a:lnT>
                      <a:noFill/>
                    </a:lnT>
                    <a:lnB>
                      <a:noFill/>
                    </a:lnB>
                    <a:solidFill>
                      <a:srgbClr val="CCFFFF"/>
                    </a:solidFill>
                  </a:tcPr>
                </a:tc>
                <a:extLst>
                  <a:ext uri="{0D108BD9-81ED-4DB2-BD59-A6C34878D82A}">
                    <a16:rowId xmlns:a16="http://schemas.microsoft.com/office/drawing/2014/main" val="4224295264"/>
                  </a:ext>
                </a:extLst>
              </a:tr>
            </a:tbl>
          </a:graphicData>
        </a:graphic>
      </p:graphicFrame>
      <p:sp>
        <p:nvSpPr>
          <p:cNvPr id="4" name="TextBox 3">
            <a:extLst>
              <a:ext uri="{FF2B5EF4-FFF2-40B4-BE49-F238E27FC236}">
                <a16:creationId xmlns:a16="http://schemas.microsoft.com/office/drawing/2014/main" id="{9EBD55AC-1F06-4235-84A4-C6AE6AC34190}"/>
              </a:ext>
            </a:extLst>
          </p:cNvPr>
          <p:cNvSpPr txBox="1"/>
          <p:nvPr/>
        </p:nvSpPr>
        <p:spPr>
          <a:xfrm>
            <a:off x="457200" y="4663440"/>
            <a:ext cx="11155680" cy="1754326"/>
          </a:xfrm>
          <a:prstGeom prst="rect">
            <a:avLst/>
          </a:prstGeom>
          <a:noFill/>
        </p:spPr>
        <p:txBody>
          <a:bodyPr wrap="square" rtlCol="0">
            <a:spAutoFit/>
          </a:bodyPr>
          <a:lstStyle/>
          <a:p>
            <a:r>
              <a:rPr lang="en-US" dirty="0"/>
              <a:t>Similar to 3868, this pCR addresses the issue of when the IP address is actually available so the procedure is also aligned/corrected.</a:t>
            </a:r>
          </a:p>
          <a:p>
            <a:r>
              <a:rPr lang="en-US" dirty="0"/>
              <a:t>In addition, includes USS initiated PDU session Modification procedure.</a:t>
            </a:r>
          </a:p>
          <a:p>
            <a:r>
              <a:rPr lang="en-US" dirty="0"/>
              <a:t>Makes AA procedures in 5G aligned so the solutions work using same principles, reducing complexity  for SMF and overall UUAA procedures (for SM)</a:t>
            </a:r>
          </a:p>
          <a:p>
            <a:r>
              <a:rPr lang="en-US" dirty="0"/>
              <a:t>Propose to approve r06 in CC#4 folder.</a:t>
            </a:r>
          </a:p>
        </p:txBody>
      </p:sp>
    </p:spTree>
    <p:extLst>
      <p:ext uri="{BB962C8B-B14F-4D97-AF65-F5344CB8AC3E}">
        <p14:creationId xmlns:p14="http://schemas.microsoft.com/office/powerpoint/2010/main" val="71967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8F30-9D04-42DF-960A-095F49631ABD}"/>
              </a:ext>
            </a:extLst>
          </p:cNvPr>
          <p:cNvSpPr>
            <a:spLocks noGrp="1"/>
          </p:cNvSpPr>
          <p:nvPr>
            <p:ph type="title"/>
          </p:nvPr>
        </p:nvSpPr>
        <p:spPr>
          <a:xfrm>
            <a:off x="623514" y="0"/>
            <a:ext cx="10515600" cy="777875"/>
          </a:xfrm>
        </p:spPr>
        <p:txBody>
          <a:bodyPr>
            <a:normAutofit/>
          </a:bodyPr>
          <a:lstStyle/>
          <a:p>
            <a:pPr marL="0" marR="0">
              <a:spcBef>
                <a:spcPts val="0"/>
              </a:spcBef>
              <a:spcAft>
                <a:spcPts val="0"/>
              </a:spcAft>
            </a:pPr>
            <a:r>
              <a:rPr lang="en-GB" dirty="0"/>
              <a:t>23.256: C2 authorization clarifications</a:t>
            </a:r>
            <a:endParaRPr lang="en-US"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A0EA3538-69C0-4DB0-A506-5EB5068BB77E}"/>
              </a:ext>
            </a:extLst>
          </p:cNvPr>
          <p:cNvSpPr>
            <a:spLocks noGrp="1"/>
          </p:cNvSpPr>
          <p:nvPr>
            <p:ph idx="1"/>
          </p:nvPr>
        </p:nvSpPr>
        <p:spPr>
          <a:xfrm>
            <a:off x="339851" y="4354286"/>
            <a:ext cx="11512296" cy="2275522"/>
          </a:xfrm>
        </p:spPr>
        <p:txBody>
          <a:bodyPr>
            <a:normAutofit/>
          </a:bodyPr>
          <a:lstStyle/>
          <a:p>
            <a:r>
              <a:rPr lang="en-US" dirty="0"/>
              <a:t>All the versions up to r04 seem unacceptable</a:t>
            </a:r>
          </a:p>
          <a:p>
            <a:pPr lvl="1"/>
            <a:r>
              <a:rPr lang="en-US" dirty="0"/>
              <a:t>There were overlapping versions and versions with dropped legitimate text</a:t>
            </a:r>
          </a:p>
          <a:p>
            <a:r>
              <a:rPr lang="en-US" dirty="0"/>
              <a:t>A proposal on a late revision r05 recovering the mistakes made between revisions may be acceptable and needs to be verified on the call</a:t>
            </a:r>
          </a:p>
          <a:p>
            <a:endParaRPr lang="en-US" dirty="0"/>
          </a:p>
        </p:txBody>
      </p:sp>
      <p:graphicFrame>
        <p:nvGraphicFramePr>
          <p:cNvPr id="4" name="Table 3">
            <a:extLst>
              <a:ext uri="{FF2B5EF4-FFF2-40B4-BE49-F238E27FC236}">
                <a16:creationId xmlns:a16="http://schemas.microsoft.com/office/drawing/2014/main" id="{4FABB58C-300F-4407-B078-C85802C93B2B}"/>
              </a:ext>
            </a:extLst>
          </p:cNvPr>
          <p:cNvGraphicFramePr>
            <a:graphicFrameLocks noGrp="1"/>
          </p:cNvGraphicFramePr>
          <p:nvPr/>
        </p:nvGraphicFramePr>
        <p:xfrm>
          <a:off x="243839" y="986574"/>
          <a:ext cx="11704321" cy="3212218"/>
        </p:xfrm>
        <a:graphic>
          <a:graphicData uri="http://schemas.openxmlformats.org/drawingml/2006/table">
            <a:tbl>
              <a:tblPr>
                <a:tableStyleId>{5C22544A-7EE6-4342-B048-85BDC9FD1C3A}</a:tableStyleId>
              </a:tblPr>
              <a:tblGrid>
                <a:gridCol w="418090">
                  <a:extLst>
                    <a:ext uri="{9D8B030D-6E8A-4147-A177-3AD203B41FA5}">
                      <a16:colId xmlns:a16="http://schemas.microsoft.com/office/drawing/2014/main" val="42902766"/>
                    </a:ext>
                  </a:extLst>
                </a:gridCol>
                <a:gridCol w="752121">
                  <a:extLst>
                    <a:ext uri="{9D8B030D-6E8A-4147-A177-3AD203B41FA5}">
                      <a16:colId xmlns:a16="http://schemas.microsoft.com/office/drawing/2014/main" val="148725661"/>
                    </a:ext>
                  </a:extLst>
                </a:gridCol>
                <a:gridCol w="240578">
                  <a:extLst>
                    <a:ext uri="{9D8B030D-6E8A-4147-A177-3AD203B41FA5}">
                      <a16:colId xmlns:a16="http://schemas.microsoft.com/office/drawing/2014/main" val="1189784824"/>
                    </a:ext>
                  </a:extLst>
                </a:gridCol>
                <a:gridCol w="478971">
                  <a:extLst>
                    <a:ext uri="{9D8B030D-6E8A-4147-A177-3AD203B41FA5}">
                      <a16:colId xmlns:a16="http://schemas.microsoft.com/office/drawing/2014/main" val="3251278388"/>
                    </a:ext>
                  </a:extLst>
                </a:gridCol>
                <a:gridCol w="1341120">
                  <a:extLst>
                    <a:ext uri="{9D8B030D-6E8A-4147-A177-3AD203B41FA5}">
                      <a16:colId xmlns:a16="http://schemas.microsoft.com/office/drawing/2014/main" val="3106337273"/>
                    </a:ext>
                  </a:extLst>
                </a:gridCol>
                <a:gridCol w="975360">
                  <a:extLst>
                    <a:ext uri="{9D8B030D-6E8A-4147-A177-3AD203B41FA5}">
                      <a16:colId xmlns:a16="http://schemas.microsoft.com/office/drawing/2014/main" val="3870072877"/>
                    </a:ext>
                  </a:extLst>
                </a:gridCol>
                <a:gridCol w="391886">
                  <a:extLst>
                    <a:ext uri="{9D8B030D-6E8A-4147-A177-3AD203B41FA5}">
                      <a16:colId xmlns:a16="http://schemas.microsoft.com/office/drawing/2014/main" val="3728962839"/>
                    </a:ext>
                  </a:extLst>
                </a:gridCol>
                <a:gridCol w="148046">
                  <a:extLst>
                    <a:ext uri="{9D8B030D-6E8A-4147-A177-3AD203B41FA5}">
                      <a16:colId xmlns:a16="http://schemas.microsoft.com/office/drawing/2014/main" val="3565066126"/>
                    </a:ext>
                  </a:extLst>
                </a:gridCol>
                <a:gridCol w="5913291">
                  <a:extLst>
                    <a:ext uri="{9D8B030D-6E8A-4147-A177-3AD203B41FA5}">
                      <a16:colId xmlns:a16="http://schemas.microsoft.com/office/drawing/2014/main" val="1619799110"/>
                    </a:ext>
                  </a:extLst>
                </a:gridCol>
                <a:gridCol w="1044858">
                  <a:extLst>
                    <a:ext uri="{9D8B030D-6E8A-4147-A177-3AD203B41FA5}">
                      <a16:colId xmlns:a16="http://schemas.microsoft.com/office/drawing/2014/main" val="857117854"/>
                    </a:ext>
                  </a:extLst>
                </a:gridCol>
              </a:tblGrid>
              <a:tr h="1791461">
                <a:tc>
                  <a:txBody>
                    <a:bodyPr/>
                    <a:lstStyle/>
                    <a:p>
                      <a:pPr marL="0" marR="0">
                        <a:spcBef>
                          <a:spcPts val="0"/>
                        </a:spcBef>
                        <a:spcAft>
                          <a:spcPts val="0"/>
                        </a:spcAft>
                      </a:pPr>
                      <a:r>
                        <a:rPr lang="en-GB" sz="600">
                          <a:effectLst/>
                        </a:rPr>
                        <a:t>8.7</a:t>
                      </a:r>
                      <a:endParaRPr lang="en-US" sz="60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u="sng" dirty="0">
                          <a:effectLst/>
                          <a:hlinkClick r:id="rId2"/>
                        </a:rPr>
                        <a:t>S2-2104530</a:t>
                      </a:r>
                      <a:endParaRPr lang="en-US" sz="600" dirty="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dirty="0">
                          <a:effectLst/>
                        </a:rPr>
                        <a:t>P-CR</a:t>
                      </a:r>
                      <a:endParaRPr lang="en-US" sz="600" dirty="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a:effectLst/>
                        </a:rPr>
                        <a:t>Approval</a:t>
                      </a:r>
                      <a:endParaRPr lang="en-US" sz="60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dirty="0">
                          <a:effectLst/>
                        </a:rPr>
                        <a:t>23.256: C2 authorization clarifications.</a:t>
                      </a:r>
                      <a:endParaRPr lang="en-US" sz="600" dirty="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a:effectLst/>
                        </a:rPr>
                        <a:t>Lenovo, Motorola Mobility, Qualcomm Incorporated</a:t>
                      </a:r>
                      <a:endParaRPr lang="en-US" sz="60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a:effectLst/>
                        </a:rPr>
                        <a:t>Rel-17</a:t>
                      </a:r>
                      <a:endParaRPr lang="en-US" sz="60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a:effectLst/>
                        </a:rPr>
                        <a:t> </a:t>
                      </a:r>
                      <a:endParaRPr lang="en-US" sz="60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GB" sz="600" dirty="0">
                          <a:effectLst/>
                        </a:rPr>
                        <a:t>Pallab (Nokia) comments.</a:t>
                      </a:r>
                      <a:endParaRPr lang="en-US" sz="600" dirty="0">
                        <a:effectLst/>
                      </a:endParaRPr>
                    </a:p>
                    <a:p>
                      <a:pPr marL="0" marR="0">
                        <a:spcBef>
                          <a:spcPts val="0"/>
                        </a:spcBef>
                        <a:spcAft>
                          <a:spcPts val="0"/>
                        </a:spcAft>
                      </a:pPr>
                      <a:r>
                        <a:rPr lang="en-GB" sz="600" dirty="0">
                          <a:effectLst/>
                        </a:rPr>
                        <a:t>Dimitris (Lenovo) provides responses.</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comments.</a:t>
                      </a:r>
                      <a:endParaRPr lang="en-US" sz="600" dirty="0">
                        <a:effectLst/>
                      </a:endParaRPr>
                    </a:p>
                    <a:p>
                      <a:pPr marL="0" marR="0">
                        <a:spcBef>
                          <a:spcPts val="0"/>
                        </a:spcBef>
                        <a:spcAft>
                          <a:spcPts val="0"/>
                        </a:spcAft>
                      </a:pPr>
                      <a:r>
                        <a:rPr lang="en-GB" sz="600" dirty="0">
                          <a:effectLst/>
                        </a:rPr>
                        <a:t>Dimitris (Lenovo) responds to Guanzhou (</a:t>
                      </a:r>
                      <a:r>
                        <a:rPr lang="en-GB" sz="600" dirty="0" err="1">
                          <a:effectLst/>
                        </a:rPr>
                        <a:t>InterDigital</a:t>
                      </a:r>
                      <a:r>
                        <a:rPr lang="en-GB" sz="600" dirty="0">
                          <a:effectLst/>
                        </a:rPr>
                        <a:t>)</a:t>
                      </a:r>
                      <a:endParaRPr lang="en-US" sz="600" dirty="0">
                        <a:effectLst/>
                      </a:endParaRPr>
                    </a:p>
                    <a:p>
                      <a:pPr marL="0" marR="0">
                        <a:spcBef>
                          <a:spcPts val="0"/>
                        </a:spcBef>
                        <a:spcAft>
                          <a:spcPts val="0"/>
                        </a:spcAft>
                      </a:pPr>
                      <a:r>
                        <a:rPr lang="en-GB" sz="600" dirty="0">
                          <a:effectLst/>
                        </a:rPr>
                        <a:t>Pallab (Nokia) provides further comments</a:t>
                      </a:r>
                      <a:endParaRPr lang="en-US" sz="600" dirty="0">
                        <a:effectLst/>
                      </a:endParaRPr>
                    </a:p>
                    <a:p>
                      <a:pPr marL="0" marR="0">
                        <a:spcBef>
                          <a:spcPts val="0"/>
                        </a:spcBef>
                        <a:spcAft>
                          <a:spcPts val="0"/>
                        </a:spcAft>
                      </a:pPr>
                      <a:r>
                        <a:rPr lang="en-GB" sz="600" dirty="0">
                          <a:effectLst/>
                        </a:rPr>
                        <a:t>Dimitris (Lenovo) responds to Pallab (Nokia)</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shares the concerns raised by Pallab(Nokia) and repeats that pairing info configuration at UAV is not mandatory.</a:t>
                      </a:r>
                      <a:endParaRPr lang="en-US" sz="600" dirty="0">
                        <a:effectLst/>
                      </a:endParaRPr>
                    </a:p>
                    <a:p>
                      <a:pPr marL="0" marR="0">
                        <a:spcBef>
                          <a:spcPts val="0"/>
                        </a:spcBef>
                        <a:spcAft>
                          <a:spcPts val="0"/>
                        </a:spcAft>
                      </a:pPr>
                      <a:r>
                        <a:rPr lang="en-GB" sz="600" dirty="0">
                          <a:effectLst/>
                        </a:rPr>
                        <a:t>Pallab (Nokia) responds to Dimitris (Lenovo).</a:t>
                      </a:r>
                      <a:endParaRPr lang="en-US" sz="600" dirty="0">
                        <a:effectLst/>
                      </a:endParaRPr>
                    </a:p>
                    <a:p>
                      <a:pPr marL="0" marR="0">
                        <a:spcBef>
                          <a:spcPts val="0"/>
                        </a:spcBef>
                        <a:spcAft>
                          <a:spcPts val="0"/>
                        </a:spcAft>
                      </a:pPr>
                      <a:r>
                        <a:rPr lang="en-GB" sz="600" dirty="0">
                          <a:effectLst/>
                        </a:rPr>
                        <a:t>Dimitris (Lenovo) provides r01</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proposes to merge this into 4402.</a:t>
                      </a:r>
                      <a:endParaRPr lang="en-US" sz="600" dirty="0">
                        <a:effectLst/>
                      </a:endParaRPr>
                    </a:p>
                    <a:p>
                      <a:pPr marL="0" marR="0">
                        <a:spcBef>
                          <a:spcPts val="0"/>
                        </a:spcBef>
                        <a:spcAft>
                          <a:spcPts val="0"/>
                        </a:spcAft>
                      </a:pPr>
                      <a:r>
                        <a:rPr lang="en-GB" sz="600" dirty="0">
                          <a:effectLst/>
                        </a:rPr>
                        <a:t>Pallab (Nokia) comments</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comments on Pallab (Nokia) question.</a:t>
                      </a:r>
                      <a:endParaRPr lang="en-US" sz="600" dirty="0">
                        <a:effectLst/>
                      </a:endParaRPr>
                    </a:p>
                    <a:p>
                      <a:pPr marL="0" marR="0">
                        <a:spcBef>
                          <a:spcPts val="0"/>
                        </a:spcBef>
                        <a:spcAft>
                          <a:spcPts val="0"/>
                        </a:spcAft>
                      </a:pPr>
                      <a:r>
                        <a:rPr lang="en-GB" sz="600" dirty="0">
                          <a:effectLst/>
                        </a:rPr>
                        <a:t>Pallab (Nokia) responds to Guanzhou (</a:t>
                      </a:r>
                      <a:r>
                        <a:rPr lang="en-GB" sz="600" dirty="0" err="1">
                          <a:effectLst/>
                        </a:rPr>
                        <a:t>InterDigital</a:t>
                      </a:r>
                      <a:r>
                        <a:rPr lang="en-GB" sz="600" dirty="0">
                          <a:effectLst/>
                        </a:rPr>
                        <a:t>)comments</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responds to Pallab (Nokia) comment.</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provides additional comments to Pallab (Nokia).</a:t>
                      </a:r>
                      <a:endParaRPr lang="en-US" sz="600" dirty="0">
                        <a:effectLst/>
                      </a:endParaRPr>
                    </a:p>
                    <a:p>
                      <a:pPr marL="0" marR="0">
                        <a:spcBef>
                          <a:spcPts val="0"/>
                        </a:spcBef>
                        <a:spcAft>
                          <a:spcPts val="0"/>
                        </a:spcAft>
                      </a:pPr>
                      <a:r>
                        <a:rPr lang="en-GB" sz="600" dirty="0">
                          <a:effectLst/>
                        </a:rPr>
                        <a:t>Pallab (Nokia) responds to Guanzhou (</a:t>
                      </a:r>
                      <a:r>
                        <a:rPr lang="en-GB" sz="600" dirty="0" err="1">
                          <a:effectLst/>
                        </a:rPr>
                        <a:t>InterDigital</a:t>
                      </a:r>
                      <a:r>
                        <a:rPr lang="en-GB" sz="600" dirty="0">
                          <a:effectLst/>
                        </a:rPr>
                        <a:t>).</a:t>
                      </a:r>
                      <a:endParaRPr lang="en-US" sz="600" dirty="0">
                        <a:effectLst/>
                      </a:endParaRPr>
                    </a:p>
                    <a:p>
                      <a:pPr marL="0" marR="0">
                        <a:spcBef>
                          <a:spcPts val="0"/>
                        </a:spcBef>
                        <a:spcAft>
                          <a:spcPts val="0"/>
                        </a:spcAft>
                      </a:pPr>
                      <a:r>
                        <a:rPr lang="en-GB" sz="600" dirty="0">
                          <a:effectLst/>
                        </a:rPr>
                        <a:t>Pallab (Nokia) points out that changes proposed in this </a:t>
                      </a:r>
                      <a:r>
                        <a:rPr lang="en-GB" sz="600" dirty="0" err="1">
                          <a:effectLst/>
                        </a:rPr>
                        <a:t>pCR</a:t>
                      </a:r>
                      <a:r>
                        <a:rPr lang="en-GB" sz="600" dirty="0">
                          <a:effectLst/>
                        </a:rPr>
                        <a:t> needs alignment with changes proposed in 3869</a:t>
                      </a:r>
                      <a:endParaRPr lang="en-US" sz="600" dirty="0">
                        <a:effectLst/>
                      </a:endParaRPr>
                    </a:p>
                    <a:p>
                      <a:pPr marL="0" marR="0">
                        <a:spcBef>
                          <a:spcPts val="0"/>
                        </a:spcBef>
                        <a:spcAft>
                          <a:spcPts val="0"/>
                        </a:spcAft>
                      </a:pPr>
                      <a:r>
                        <a:rPr lang="en-GB" sz="600" dirty="0">
                          <a:effectLst/>
                        </a:rPr>
                        <a:t>Dimitris (Lenovo) provides r02</a:t>
                      </a:r>
                      <a:endParaRPr lang="en-US" sz="600" dirty="0">
                        <a:effectLst/>
                      </a:endParaRPr>
                    </a:p>
                    <a:p>
                      <a:pPr marL="0" marR="0">
                        <a:spcBef>
                          <a:spcPts val="0"/>
                        </a:spcBef>
                        <a:spcAft>
                          <a:spcPts val="0"/>
                        </a:spcAft>
                      </a:pPr>
                      <a:r>
                        <a:rPr lang="en-GB" sz="600" dirty="0">
                          <a:effectLst/>
                        </a:rPr>
                        <a:t>Pallab (Nokia) responds to Dimitris (Lenovo)</a:t>
                      </a:r>
                      <a:endParaRPr lang="en-US" sz="600" dirty="0">
                        <a:effectLst/>
                      </a:endParaRPr>
                    </a:p>
                    <a:p>
                      <a:pPr marL="0" marR="0">
                        <a:spcBef>
                          <a:spcPts val="0"/>
                        </a:spcBef>
                        <a:spcAft>
                          <a:spcPts val="0"/>
                        </a:spcAft>
                      </a:pPr>
                      <a:r>
                        <a:rPr lang="en-GB" sz="600" dirty="0">
                          <a:effectLst/>
                        </a:rPr>
                        <a:t>Shabnam (Ericsson) comments and asks for clarification.</a:t>
                      </a:r>
                      <a:endParaRPr lang="en-US" sz="600" dirty="0">
                        <a:effectLst/>
                      </a:endParaRPr>
                    </a:p>
                    <a:p>
                      <a:pPr marL="0" marR="0">
                        <a:spcBef>
                          <a:spcPts val="0"/>
                        </a:spcBef>
                        <a:spcAft>
                          <a:spcPts val="0"/>
                        </a:spcAft>
                      </a:pPr>
                      <a:r>
                        <a:rPr lang="en-GB" sz="600" dirty="0">
                          <a:effectLst/>
                        </a:rPr>
                        <a:t>Dimitris (Lenovo) responds to Shabnam (Ericsson)</a:t>
                      </a:r>
                      <a:endParaRPr lang="en-US" sz="600" dirty="0">
                        <a:effectLst/>
                      </a:endParaRPr>
                    </a:p>
                    <a:p>
                      <a:pPr marL="0" marR="0">
                        <a:spcBef>
                          <a:spcPts val="0"/>
                        </a:spcBef>
                        <a:spcAft>
                          <a:spcPts val="0"/>
                        </a:spcAft>
                      </a:pPr>
                      <a:r>
                        <a:rPr lang="en-GB" sz="600" dirty="0">
                          <a:effectLst/>
                        </a:rPr>
                        <a:t>Stefano (Qualcomm) asks Lenovo to submit another revision addressing the clash highlighted by Nokia and addressing Ericsson’s comment.</a:t>
                      </a:r>
                      <a:endParaRPr lang="en-US" sz="600" dirty="0">
                        <a:effectLst/>
                      </a:endParaRPr>
                    </a:p>
                    <a:p>
                      <a:pPr marL="0" marR="0">
                        <a:spcBef>
                          <a:spcPts val="0"/>
                        </a:spcBef>
                        <a:spcAft>
                          <a:spcPts val="0"/>
                        </a:spcAft>
                      </a:pPr>
                      <a:r>
                        <a:rPr lang="en-GB" sz="600" dirty="0">
                          <a:effectLst/>
                        </a:rPr>
                        <a:t>Dimitris (Lenovo) provides r03</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resends r04 again and asks to consider it valid.</a:t>
                      </a:r>
                      <a:endParaRPr lang="en-US" sz="600" dirty="0">
                        <a:effectLst/>
                      </a:endParaRPr>
                    </a:p>
                    <a:p>
                      <a:pPr marL="0" marR="0">
                        <a:spcBef>
                          <a:spcPts val="0"/>
                        </a:spcBef>
                        <a:spcAft>
                          <a:spcPts val="0"/>
                        </a:spcAft>
                      </a:pPr>
                      <a:r>
                        <a:rPr lang="en-GB" sz="600" dirty="0">
                          <a:effectLst/>
                        </a:rPr>
                        <a:t>Stefano (Qualcomm) expresses concerns that r04 is not based on r03.</a:t>
                      </a:r>
                      <a:endParaRPr lang="en-US" sz="600" dirty="0">
                        <a:effectLst/>
                      </a:endParaRPr>
                    </a:p>
                    <a:p>
                      <a:pPr marL="0" marR="0">
                        <a:spcBef>
                          <a:spcPts val="0"/>
                        </a:spcBef>
                        <a:spcAft>
                          <a:spcPts val="0"/>
                        </a:spcAft>
                      </a:pPr>
                      <a:r>
                        <a:rPr lang="en-GB" sz="600" dirty="0">
                          <a:effectLst/>
                        </a:rPr>
                        <a:t>Stefano (Qualcomm) after further review, cannot accept r04 due to mistakes in correcting non-existing conflicts.</a:t>
                      </a:r>
                      <a:endParaRPr lang="en-US" sz="600" dirty="0">
                        <a:effectLst/>
                      </a:endParaRPr>
                    </a:p>
                    <a:p>
                      <a:pPr marL="0" marR="0">
                        <a:spcBef>
                          <a:spcPts val="0"/>
                        </a:spcBef>
                        <a:spcAft>
                          <a:spcPts val="0"/>
                        </a:spcAft>
                      </a:pPr>
                      <a:r>
                        <a:rPr lang="en-GB" sz="600" dirty="0">
                          <a:effectLst/>
                        </a:rPr>
                        <a:t>Guanzhou (</a:t>
                      </a:r>
                      <a:r>
                        <a:rPr lang="en-GB" sz="600" dirty="0" err="1">
                          <a:effectLst/>
                        </a:rPr>
                        <a:t>InterDigital</a:t>
                      </a:r>
                      <a:r>
                        <a:rPr lang="en-GB" sz="600" dirty="0">
                          <a:effectLst/>
                        </a:rPr>
                        <a:t>) provides r04.</a:t>
                      </a:r>
                      <a:endParaRPr lang="en-US" sz="600" dirty="0">
                        <a:effectLst/>
                      </a:endParaRPr>
                    </a:p>
                    <a:p>
                      <a:pPr marL="0" marR="0">
                        <a:spcBef>
                          <a:spcPts val="0"/>
                        </a:spcBef>
                        <a:spcAft>
                          <a:spcPts val="0"/>
                        </a:spcAft>
                      </a:pPr>
                      <a:r>
                        <a:rPr lang="en-GB" sz="600" dirty="0" err="1">
                          <a:effectLst/>
                        </a:rPr>
                        <a:t>Weijun</a:t>
                      </a:r>
                      <a:r>
                        <a:rPr lang="en-GB" sz="600" dirty="0">
                          <a:effectLst/>
                        </a:rPr>
                        <a:t> (Huawei) asks for clarification.</a:t>
                      </a:r>
                      <a:endParaRPr lang="en-US" sz="600" dirty="0">
                        <a:effectLst/>
                      </a:endParaRPr>
                    </a:p>
                    <a:p>
                      <a:pPr marL="0" marR="0">
                        <a:spcBef>
                          <a:spcPts val="0"/>
                        </a:spcBef>
                        <a:spcAft>
                          <a:spcPts val="0"/>
                        </a:spcAft>
                      </a:pPr>
                      <a:r>
                        <a:rPr lang="en-GB" sz="600" dirty="0">
                          <a:effectLst/>
                        </a:rPr>
                        <a:t>Guanzhou(</a:t>
                      </a:r>
                      <a:r>
                        <a:rPr lang="en-GB" sz="600" dirty="0" err="1">
                          <a:effectLst/>
                        </a:rPr>
                        <a:t>InterDigital</a:t>
                      </a:r>
                      <a:r>
                        <a:rPr lang="en-GB" sz="600" dirty="0">
                          <a:effectLst/>
                        </a:rPr>
                        <a:t>) thanks Stefano(Qualcomm) for willing to consider r04 and responds to comments.</a:t>
                      </a:r>
                      <a:endParaRPr lang="en-US" sz="600" dirty="0">
                        <a:effectLst/>
                      </a:endParaRPr>
                    </a:p>
                    <a:p>
                      <a:pPr marL="0" marR="0">
                        <a:spcBef>
                          <a:spcPts val="0"/>
                        </a:spcBef>
                        <a:spcAft>
                          <a:spcPts val="0"/>
                        </a:spcAft>
                      </a:pPr>
                      <a:r>
                        <a:rPr lang="en-GB" sz="600" dirty="0">
                          <a:effectLst/>
                        </a:rPr>
                        <a:t>Stefano (Qualcomm) replies to </a:t>
                      </a:r>
                      <a:r>
                        <a:rPr lang="en-GB" sz="600" dirty="0" err="1">
                          <a:effectLst/>
                        </a:rPr>
                        <a:t>Weijun</a:t>
                      </a:r>
                      <a:r>
                        <a:rPr lang="en-GB" sz="600" dirty="0">
                          <a:effectLst/>
                        </a:rPr>
                        <a:t> (Huawei), admitting there is an issue with text version, but no issue in the end.</a:t>
                      </a:r>
                      <a:endParaRPr lang="en-US" sz="600" dirty="0">
                        <a:effectLst/>
                      </a:endParaRPr>
                    </a:p>
                    <a:p>
                      <a:pPr marL="0" marR="0">
                        <a:spcBef>
                          <a:spcPts val="0"/>
                        </a:spcBef>
                        <a:spcAft>
                          <a:spcPts val="0"/>
                        </a:spcAft>
                      </a:pPr>
                      <a:r>
                        <a:rPr lang="en-GB" sz="600" dirty="0">
                          <a:effectLst/>
                        </a:rPr>
                        <a:t>Dimitris (Lenovo) responds to </a:t>
                      </a:r>
                      <a:r>
                        <a:rPr lang="en-GB" sz="600" dirty="0" err="1">
                          <a:effectLst/>
                        </a:rPr>
                        <a:t>Weijun</a:t>
                      </a:r>
                      <a:r>
                        <a:rPr lang="en-GB" sz="600" dirty="0">
                          <a:effectLst/>
                        </a:rPr>
                        <a:t> (Huawei)</a:t>
                      </a:r>
                      <a:endParaRPr lang="en-US" sz="600" dirty="0">
                        <a:effectLst/>
                      </a:endParaRPr>
                    </a:p>
                    <a:p>
                      <a:pPr marL="0" marR="0">
                        <a:spcBef>
                          <a:spcPts val="0"/>
                        </a:spcBef>
                        <a:spcAft>
                          <a:spcPts val="0"/>
                        </a:spcAft>
                      </a:pPr>
                      <a:r>
                        <a:rPr lang="en-GB" sz="600" dirty="0">
                          <a:effectLst/>
                        </a:rPr>
                        <a:t>Dimitris (Lenovo) responds to Guanzhou (</a:t>
                      </a:r>
                      <a:r>
                        <a:rPr lang="en-GB" sz="600" dirty="0" err="1">
                          <a:effectLst/>
                        </a:rPr>
                        <a:t>InterDigital</a:t>
                      </a:r>
                      <a:r>
                        <a:rPr lang="en-GB" sz="600" dirty="0">
                          <a:effectLst/>
                        </a:rPr>
                        <a:t>)</a:t>
                      </a:r>
                      <a:endParaRPr lang="en-US" sz="600" dirty="0">
                        <a:effectLst/>
                      </a:endParaRPr>
                    </a:p>
                    <a:p>
                      <a:pPr marL="0" marR="0">
                        <a:spcBef>
                          <a:spcPts val="0"/>
                        </a:spcBef>
                        <a:spcAft>
                          <a:spcPts val="0"/>
                        </a:spcAft>
                      </a:pPr>
                      <a:r>
                        <a:rPr lang="en-GB" sz="600" u="sng" dirty="0">
                          <a:effectLst/>
                        </a:rPr>
                        <a:t>Guanzhou(</a:t>
                      </a:r>
                      <a:r>
                        <a:rPr lang="en-GB" sz="600" u="sng" dirty="0" err="1">
                          <a:effectLst/>
                        </a:rPr>
                        <a:t>InterDigital</a:t>
                      </a:r>
                      <a:r>
                        <a:rPr lang="en-GB" sz="600" u="sng" dirty="0">
                          <a:effectLst/>
                        </a:rPr>
                        <a:t>) shares r05 in ./inbox/drafts folder.</a:t>
                      </a:r>
                      <a:endParaRPr lang="en-US" sz="600" dirty="0">
                        <a:effectLst/>
                      </a:endParaRPr>
                    </a:p>
                    <a:p>
                      <a:pPr marL="0" marR="0">
                        <a:spcBef>
                          <a:spcPts val="0"/>
                        </a:spcBef>
                        <a:spcAft>
                          <a:spcPts val="0"/>
                        </a:spcAft>
                      </a:pPr>
                      <a:r>
                        <a:rPr lang="en-GB" sz="600" u="sng" dirty="0">
                          <a:effectLst/>
                        </a:rPr>
                        <a:t>Dimitris (Lenovo) makes a variation of r05 proposal</a:t>
                      </a:r>
                      <a:endParaRPr lang="en-US" sz="600" dirty="0">
                        <a:effectLst/>
                      </a:endParaRPr>
                    </a:p>
                    <a:p>
                      <a:pPr marL="0" marR="0">
                        <a:spcBef>
                          <a:spcPts val="0"/>
                        </a:spcBef>
                        <a:spcAft>
                          <a:spcPts val="0"/>
                        </a:spcAft>
                      </a:pPr>
                      <a:r>
                        <a:rPr lang="en-GB" sz="600" u="sng" dirty="0">
                          <a:effectLst/>
                        </a:rPr>
                        <a:t>Guanzhou(</a:t>
                      </a:r>
                      <a:r>
                        <a:rPr lang="en-GB" sz="600" u="sng" dirty="0" err="1">
                          <a:effectLst/>
                        </a:rPr>
                        <a:t>InterDigital</a:t>
                      </a:r>
                      <a:r>
                        <a:rPr lang="en-GB" sz="600" u="sng" dirty="0">
                          <a:effectLst/>
                        </a:rPr>
                        <a:t>) responds to Dimitris(Lenovo).</a:t>
                      </a:r>
                      <a:endParaRPr lang="en-US" sz="600" dirty="0">
                        <a:effectLst/>
                        <a:latin typeface="Times New Roman" panose="02020603050405020304" pitchFamily="18" charset="0"/>
                        <a:ea typeface="DengXian" panose="02010600030101010101" pitchFamily="2" charset="-122"/>
                      </a:endParaRPr>
                    </a:p>
                  </a:txBody>
                  <a:tcPr marL="5909" marR="5909" marT="5909" marB="5909"/>
                </a:tc>
                <a:tc>
                  <a:txBody>
                    <a:bodyPr/>
                    <a:lstStyle/>
                    <a:p>
                      <a:pPr marL="0" marR="0">
                        <a:spcBef>
                          <a:spcPts val="0"/>
                        </a:spcBef>
                        <a:spcAft>
                          <a:spcPts val="0"/>
                        </a:spcAft>
                      </a:pPr>
                      <a:r>
                        <a:rPr lang="en-US" sz="600" dirty="0">
                          <a:effectLst/>
                        </a:rPr>
                        <a:t>For CC#4</a:t>
                      </a:r>
                      <a:endParaRPr lang="en-US" sz="600" dirty="0">
                        <a:effectLst/>
                        <a:latin typeface="Times New Roman" panose="02020603050405020304" pitchFamily="18" charset="0"/>
                        <a:ea typeface="DengXian" panose="02010600030101010101" pitchFamily="2" charset="-122"/>
                      </a:endParaRPr>
                    </a:p>
                  </a:txBody>
                  <a:tcPr marL="5909" marR="5909" marT="5909" marB="5909"/>
                </a:tc>
                <a:extLst>
                  <a:ext uri="{0D108BD9-81ED-4DB2-BD59-A6C34878D82A}">
                    <a16:rowId xmlns:a16="http://schemas.microsoft.com/office/drawing/2014/main" val="1375529405"/>
                  </a:ext>
                </a:extLst>
              </a:tr>
            </a:tbl>
          </a:graphicData>
        </a:graphic>
      </p:graphicFrame>
    </p:spTree>
    <p:extLst>
      <p:ext uri="{BB962C8B-B14F-4D97-AF65-F5344CB8AC3E}">
        <p14:creationId xmlns:p14="http://schemas.microsoft.com/office/powerpoint/2010/main" val="380002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8F30-9D04-42DF-960A-095F49631ABD}"/>
              </a:ext>
            </a:extLst>
          </p:cNvPr>
          <p:cNvSpPr>
            <a:spLocks noGrp="1"/>
          </p:cNvSpPr>
          <p:nvPr>
            <p:ph type="title"/>
          </p:nvPr>
        </p:nvSpPr>
        <p:spPr>
          <a:xfrm>
            <a:off x="536051" y="86829"/>
            <a:ext cx="10515600" cy="777875"/>
          </a:xfrm>
        </p:spPr>
        <p:txBody>
          <a:bodyPr>
            <a:normAutofit/>
          </a:bodyPr>
          <a:lstStyle/>
          <a:p>
            <a:pPr marL="0" marR="0">
              <a:spcBef>
                <a:spcPts val="0"/>
              </a:spcBef>
              <a:spcAft>
                <a:spcPts val="0"/>
              </a:spcAft>
            </a:pPr>
            <a:r>
              <a:rPr lang="en-GB" dirty="0"/>
              <a:t>23.256: C2 authorization clarifications</a:t>
            </a:r>
            <a:endParaRPr lang="en-US"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A0EA3538-69C0-4DB0-A506-5EB5068BB77E}"/>
              </a:ext>
            </a:extLst>
          </p:cNvPr>
          <p:cNvSpPr>
            <a:spLocks noGrp="1"/>
          </p:cNvSpPr>
          <p:nvPr>
            <p:ph idx="1"/>
          </p:nvPr>
        </p:nvSpPr>
        <p:spPr>
          <a:xfrm>
            <a:off x="339851" y="4711336"/>
            <a:ext cx="11512296" cy="1918471"/>
          </a:xfrm>
        </p:spPr>
        <p:txBody>
          <a:bodyPr>
            <a:normAutofit/>
          </a:bodyPr>
          <a:lstStyle/>
          <a:p>
            <a:r>
              <a:rPr lang="en-US" dirty="0"/>
              <a:t>All the versions up to r04 seem unacceptable</a:t>
            </a:r>
          </a:p>
          <a:p>
            <a:pPr lvl="1"/>
            <a:r>
              <a:rPr lang="en-US" dirty="0"/>
              <a:t>There were overlapping versions and versions with dropped legitimate text</a:t>
            </a:r>
          </a:p>
          <a:p>
            <a:r>
              <a:rPr lang="en-US" dirty="0"/>
              <a:t>A proposal on a late </a:t>
            </a:r>
            <a:r>
              <a:rPr lang="en-US" dirty="0">
                <a:highlight>
                  <a:srgbClr val="FFFF00"/>
                </a:highlight>
              </a:rPr>
              <a:t>revision r05 </a:t>
            </a:r>
            <a:r>
              <a:rPr lang="en-US" dirty="0"/>
              <a:t>may be acceptable and needs to be verified on the call</a:t>
            </a:r>
          </a:p>
          <a:p>
            <a:endParaRPr lang="en-US" dirty="0"/>
          </a:p>
        </p:txBody>
      </p:sp>
      <p:graphicFrame>
        <p:nvGraphicFramePr>
          <p:cNvPr id="6" name="Table 5">
            <a:extLst>
              <a:ext uri="{FF2B5EF4-FFF2-40B4-BE49-F238E27FC236}">
                <a16:creationId xmlns:a16="http://schemas.microsoft.com/office/drawing/2014/main" id="{FAC90823-8E61-4BA1-9DB2-CBF946595B32}"/>
              </a:ext>
            </a:extLst>
          </p:cNvPr>
          <p:cNvGraphicFramePr>
            <a:graphicFrameLocks noGrp="1"/>
          </p:cNvGraphicFramePr>
          <p:nvPr>
            <p:extLst>
              <p:ext uri="{D42A27DB-BD31-4B8C-83A1-F6EECF244321}">
                <p14:modId xmlns:p14="http://schemas.microsoft.com/office/powerpoint/2010/main" val="2072150679"/>
              </p:ext>
            </p:extLst>
          </p:nvPr>
        </p:nvGraphicFramePr>
        <p:xfrm>
          <a:off x="339851" y="1052969"/>
          <a:ext cx="11634435" cy="3579991"/>
        </p:xfrm>
        <a:graphic>
          <a:graphicData uri="http://schemas.openxmlformats.org/drawingml/2006/table">
            <a:tbl>
              <a:tblPr>
                <a:tableStyleId>{5C22544A-7EE6-4342-B048-85BDC9FD1C3A}</a:tableStyleId>
              </a:tblPr>
              <a:tblGrid>
                <a:gridCol w="415594">
                  <a:extLst>
                    <a:ext uri="{9D8B030D-6E8A-4147-A177-3AD203B41FA5}">
                      <a16:colId xmlns:a16="http://schemas.microsoft.com/office/drawing/2014/main" val="2527964819"/>
                    </a:ext>
                  </a:extLst>
                </a:gridCol>
                <a:gridCol w="747630">
                  <a:extLst>
                    <a:ext uri="{9D8B030D-6E8A-4147-A177-3AD203B41FA5}">
                      <a16:colId xmlns:a16="http://schemas.microsoft.com/office/drawing/2014/main" val="21848513"/>
                    </a:ext>
                  </a:extLst>
                </a:gridCol>
                <a:gridCol w="664803">
                  <a:extLst>
                    <a:ext uri="{9D8B030D-6E8A-4147-A177-3AD203B41FA5}">
                      <a16:colId xmlns:a16="http://schemas.microsoft.com/office/drawing/2014/main" val="1184368655"/>
                    </a:ext>
                  </a:extLst>
                </a:gridCol>
                <a:gridCol w="623025">
                  <a:extLst>
                    <a:ext uri="{9D8B030D-6E8A-4147-A177-3AD203B41FA5}">
                      <a16:colId xmlns:a16="http://schemas.microsoft.com/office/drawing/2014/main" val="3211141142"/>
                    </a:ext>
                  </a:extLst>
                </a:gridCol>
                <a:gridCol w="2077971">
                  <a:extLst>
                    <a:ext uri="{9D8B030D-6E8A-4147-A177-3AD203B41FA5}">
                      <a16:colId xmlns:a16="http://schemas.microsoft.com/office/drawing/2014/main" val="3140253350"/>
                    </a:ext>
                  </a:extLst>
                </a:gridCol>
                <a:gridCol w="1038618">
                  <a:extLst>
                    <a:ext uri="{9D8B030D-6E8A-4147-A177-3AD203B41FA5}">
                      <a16:colId xmlns:a16="http://schemas.microsoft.com/office/drawing/2014/main" val="291753187"/>
                    </a:ext>
                  </a:extLst>
                </a:gridCol>
                <a:gridCol w="415594">
                  <a:extLst>
                    <a:ext uri="{9D8B030D-6E8A-4147-A177-3AD203B41FA5}">
                      <a16:colId xmlns:a16="http://schemas.microsoft.com/office/drawing/2014/main" val="1450205980"/>
                    </a:ext>
                  </a:extLst>
                </a:gridCol>
                <a:gridCol w="1246782">
                  <a:extLst>
                    <a:ext uri="{9D8B030D-6E8A-4147-A177-3AD203B41FA5}">
                      <a16:colId xmlns:a16="http://schemas.microsoft.com/office/drawing/2014/main" val="841457055"/>
                    </a:ext>
                  </a:extLst>
                </a:gridCol>
                <a:gridCol w="3365800">
                  <a:extLst>
                    <a:ext uri="{9D8B030D-6E8A-4147-A177-3AD203B41FA5}">
                      <a16:colId xmlns:a16="http://schemas.microsoft.com/office/drawing/2014/main" val="1506726174"/>
                    </a:ext>
                  </a:extLst>
                </a:gridCol>
                <a:gridCol w="1038618">
                  <a:extLst>
                    <a:ext uri="{9D8B030D-6E8A-4147-A177-3AD203B41FA5}">
                      <a16:colId xmlns:a16="http://schemas.microsoft.com/office/drawing/2014/main" val="4252302686"/>
                    </a:ext>
                  </a:extLst>
                </a:gridCol>
              </a:tblGrid>
              <a:tr h="3579991">
                <a:tc>
                  <a:txBody>
                    <a:bodyPr/>
                    <a:lstStyle/>
                    <a:p>
                      <a:pPr marL="0" marR="0">
                        <a:spcBef>
                          <a:spcPts val="0"/>
                        </a:spcBef>
                        <a:spcAft>
                          <a:spcPts val="0"/>
                        </a:spcAft>
                      </a:pPr>
                      <a:r>
                        <a:rPr lang="en-GB" sz="600">
                          <a:effectLst/>
                        </a:rPr>
                        <a:t>8.7</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600" u="sng">
                          <a:effectLst/>
                          <a:hlinkClick r:id="rId2"/>
                        </a:rPr>
                        <a:t>S2-2104568</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600">
                          <a:effectLst/>
                        </a:rPr>
                        <a:t>P-CR</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600">
                          <a:effectLst/>
                        </a:rPr>
                        <a:t>Approval</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600">
                          <a:effectLst/>
                        </a:rPr>
                        <a:t>23.256: UAV-C replacement procedure.</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600">
                          <a:effectLst/>
                        </a:rPr>
                        <a:t>Lenovo, Motorola Mobility</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600">
                          <a:effectLst/>
                        </a:rPr>
                        <a:t>Rel-17</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900" dirty="0">
                          <a:effectLst/>
                        </a:rPr>
                        <a:t> </a:t>
                      </a:r>
                      <a:endParaRPr lang="en-US" sz="700" dirty="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GB" sz="700">
                          <a:effectLst/>
                        </a:rPr>
                        <a:t>Guanzhou (InterDigital) asks for clarification.</a:t>
                      </a:r>
                      <a:endParaRPr lang="en-US" sz="700">
                        <a:effectLst/>
                      </a:endParaRPr>
                    </a:p>
                    <a:p>
                      <a:pPr marL="0" marR="0">
                        <a:spcBef>
                          <a:spcPts val="0"/>
                        </a:spcBef>
                        <a:spcAft>
                          <a:spcPts val="0"/>
                        </a:spcAft>
                      </a:pPr>
                      <a:r>
                        <a:rPr lang="en-GB" sz="700">
                          <a:effectLst/>
                        </a:rPr>
                        <a:t>Dimitris (Lenovo) responds</a:t>
                      </a:r>
                      <a:endParaRPr lang="en-US" sz="700">
                        <a:effectLst/>
                      </a:endParaRPr>
                    </a:p>
                    <a:p>
                      <a:pPr marL="0" marR="0">
                        <a:spcBef>
                          <a:spcPts val="0"/>
                        </a:spcBef>
                        <a:spcAft>
                          <a:spcPts val="0"/>
                        </a:spcAft>
                      </a:pPr>
                      <a:r>
                        <a:rPr lang="en-GB" sz="700">
                          <a:effectLst/>
                        </a:rPr>
                        <a:t>Weijun (Huawei) asks for clarification.</a:t>
                      </a:r>
                      <a:endParaRPr lang="en-US" sz="700">
                        <a:effectLst/>
                      </a:endParaRPr>
                    </a:p>
                    <a:p>
                      <a:pPr marL="0" marR="0">
                        <a:spcBef>
                          <a:spcPts val="0"/>
                        </a:spcBef>
                        <a:spcAft>
                          <a:spcPts val="0"/>
                        </a:spcAft>
                      </a:pPr>
                      <a:r>
                        <a:rPr lang="en-GB" sz="700">
                          <a:effectLst/>
                        </a:rPr>
                        <a:t>Pallab (Nokia) provides comments</a:t>
                      </a:r>
                      <a:endParaRPr lang="en-US" sz="700">
                        <a:effectLst/>
                      </a:endParaRPr>
                    </a:p>
                    <a:p>
                      <a:pPr marL="0" marR="0">
                        <a:spcBef>
                          <a:spcPts val="0"/>
                        </a:spcBef>
                        <a:spcAft>
                          <a:spcPts val="0"/>
                        </a:spcAft>
                      </a:pPr>
                      <a:r>
                        <a:rPr lang="en-GB" sz="700">
                          <a:effectLst/>
                        </a:rPr>
                        <a:t>Dimitris (Lenovo) provides r01 which is based in principle on the USS-initiated PDU session modification proposal in 3869</a:t>
                      </a:r>
                      <a:endParaRPr lang="en-US" sz="700">
                        <a:effectLst/>
                      </a:endParaRPr>
                    </a:p>
                    <a:p>
                      <a:pPr marL="0" marR="0">
                        <a:spcBef>
                          <a:spcPts val="0"/>
                        </a:spcBef>
                        <a:spcAft>
                          <a:spcPts val="0"/>
                        </a:spcAft>
                      </a:pPr>
                      <a:r>
                        <a:rPr lang="en-GB" sz="700">
                          <a:effectLst/>
                        </a:rPr>
                        <a:t>Guanzhou (InterDigital) objects to all versions of 4568.</a:t>
                      </a:r>
                      <a:endParaRPr lang="en-US" sz="700">
                        <a:effectLst/>
                      </a:endParaRPr>
                    </a:p>
                    <a:p>
                      <a:pPr marL="0" marR="0">
                        <a:spcBef>
                          <a:spcPts val="0"/>
                        </a:spcBef>
                        <a:spcAft>
                          <a:spcPts val="0"/>
                        </a:spcAft>
                      </a:pPr>
                      <a:r>
                        <a:rPr lang="en-GB" sz="700">
                          <a:effectLst/>
                        </a:rPr>
                        <a:t>Stefano (Qualcomm) clarifies this will cause an exception most probably and disagree with technical comment.</a:t>
                      </a:r>
                      <a:endParaRPr lang="en-US" sz="700">
                        <a:effectLst/>
                      </a:endParaRPr>
                    </a:p>
                    <a:p>
                      <a:pPr marL="0" marR="0">
                        <a:spcBef>
                          <a:spcPts val="0"/>
                        </a:spcBef>
                        <a:spcAft>
                          <a:spcPts val="0"/>
                        </a:spcAft>
                      </a:pPr>
                      <a:r>
                        <a:rPr lang="en-GB" sz="700">
                          <a:effectLst/>
                        </a:rPr>
                        <a:t>Pallab (Nokia) comments and provides r02</a:t>
                      </a:r>
                      <a:endParaRPr lang="en-US" sz="700">
                        <a:effectLst/>
                      </a:endParaRPr>
                    </a:p>
                    <a:p>
                      <a:pPr marL="0" marR="0">
                        <a:spcBef>
                          <a:spcPts val="0"/>
                        </a:spcBef>
                        <a:spcAft>
                          <a:spcPts val="0"/>
                        </a:spcAft>
                      </a:pPr>
                      <a:r>
                        <a:rPr lang="en-GB" sz="700">
                          <a:effectLst/>
                        </a:rPr>
                        <a:t>Weijun (Huawei) provides r03</a:t>
                      </a:r>
                      <a:endParaRPr lang="en-US" sz="700">
                        <a:effectLst/>
                      </a:endParaRPr>
                    </a:p>
                    <a:p>
                      <a:pPr marL="0" marR="0">
                        <a:spcBef>
                          <a:spcPts val="0"/>
                        </a:spcBef>
                        <a:spcAft>
                          <a:spcPts val="0"/>
                        </a:spcAft>
                      </a:pPr>
                      <a:r>
                        <a:rPr lang="en-GB" sz="700">
                          <a:effectLst/>
                        </a:rPr>
                        <a:t>Pallab (Nokia) raises concern with r03 and requests for clarification</a:t>
                      </a:r>
                      <a:endParaRPr lang="en-US" sz="700">
                        <a:effectLst/>
                      </a:endParaRPr>
                    </a:p>
                    <a:p>
                      <a:pPr marL="0" marR="0">
                        <a:spcBef>
                          <a:spcPts val="0"/>
                        </a:spcBef>
                        <a:spcAft>
                          <a:spcPts val="0"/>
                        </a:spcAft>
                      </a:pPr>
                      <a:r>
                        <a:rPr lang="en-GB" sz="700">
                          <a:effectLst/>
                        </a:rPr>
                        <a:t>Dimitris (Lenovo) comments on r02</a:t>
                      </a:r>
                      <a:endParaRPr lang="en-US" sz="700">
                        <a:effectLst/>
                      </a:endParaRPr>
                    </a:p>
                    <a:p>
                      <a:pPr marL="0" marR="0">
                        <a:spcBef>
                          <a:spcPts val="0"/>
                        </a:spcBef>
                        <a:spcAft>
                          <a:spcPts val="0"/>
                        </a:spcAft>
                      </a:pPr>
                      <a:r>
                        <a:rPr lang="en-GB" sz="700">
                          <a:effectLst/>
                        </a:rPr>
                        <a:t>Pallab (Nokia) responds to Dimitris (Lenovo)</a:t>
                      </a:r>
                      <a:endParaRPr lang="en-US" sz="700">
                        <a:effectLst/>
                      </a:endParaRPr>
                    </a:p>
                    <a:p>
                      <a:pPr marL="0" marR="0">
                        <a:spcBef>
                          <a:spcPts val="0"/>
                        </a:spcBef>
                        <a:spcAft>
                          <a:spcPts val="0"/>
                        </a:spcAft>
                      </a:pPr>
                      <a:r>
                        <a:rPr lang="en-GB" sz="700">
                          <a:effectLst/>
                        </a:rPr>
                        <a:t>Shabnam (Ericsson) shares Nokia view as well, r02 approach provides more graceful handling than revoke.</a:t>
                      </a:r>
                      <a:endParaRPr lang="en-US" sz="700">
                        <a:effectLst/>
                      </a:endParaRPr>
                    </a:p>
                    <a:p>
                      <a:pPr marL="0" marR="0">
                        <a:spcBef>
                          <a:spcPts val="0"/>
                        </a:spcBef>
                        <a:spcAft>
                          <a:spcPts val="0"/>
                        </a:spcAft>
                      </a:pPr>
                      <a:r>
                        <a:rPr lang="en-GB" sz="700">
                          <a:effectLst/>
                        </a:rPr>
                        <a:t>Dimitris (Lenovo) is OK with r02</a:t>
                      </a:r>
                      <a:endParaRPr lang="en-US" sz="700">
                        <a:effectLst/>
                      </a:endParaRPr>
                    </a:p>
                    <a:p>
                      <a:pPr marL="0" marR="0">
                        <a:spcBef>
                          <a:spcPts val="0"/>
                        </a:spcBef>
                        <a:spcAft>
                          <a:spcPts val="0"/>
                        </a:spcAft>
                      </a:pPr>
                      <a:r>
                        <a:rPr lang="en-GB" sz="700">
                          <a:effectLst/>
                        </a:rPr>
                        <a:t>Antoine (Orange) provides a question and comments on r02.</a:t>
                      </a:r>
                      <a:endParaRPr lang="en-US" sz="700">
                        <a:effectLst/>
                      </a:endParaRPr>
                    </a:p>
                    <a:p>
                      <a:pPr marL="0" marR="0">
                        <a:spcBef>
                          <a:spcPts val="0"/>
                        </a:spcBef>
                        <a:spcAft>
                          <a:spcPts val="0"/>
                        </a:spcAft>
                      </a:pPr>
                      <a:r>
                        <a:rPr lang="en-GB" sz="700">
                          <a:effectLst/>
                        </a:rPr>
                        <a:t>Pallab (Nokia) responds to Antoine (Orange).</a:t>
                      </a:r>
                      <a:endParaRPr lang="en-US" sz="700">
                        <a:effectLst/>
                      </a:endParaRPr>
                    </a:p>
                    <a:p>
                      <a:pPr marL="0" marR="0">
                        <a:spcBef>
                          <a:spcPts val="0"/>
                        </a:spcBef>
                        <a:spcAft>
                          <a:spcPts val="0"/>
                        </a:spcAft>
                      </a:pPr>
                      <a:r>
                        <a:rPr lang="en-GB" sz="700">
                          <a:effectLst/>
                        </a:rPr>
                        <a:t>Guanzhou (InterDigital) responds to (Qualcomm) comment</a:t>
                      </a:r>
                      <a:endParaRPr lang="en-US" sz="700">
                        <a:effectLst/>
                      </a:endParaRPr>
                    </a:p>
                    <a:p>
                      <a:pPr marL="0" marR="0">
                        <a:spcBef>
                          <a:spcPts val="0"/>
                        </a:spcBef>
                        <a:spcAft>
                          <a:spcPts val="0"/>
                        </a:spcAft>
                      </a:pPr>
                      <a:r>
                        <a:rPr lang="en-GB" sz="700">
                          <a:effectLst/>
                        </a:rPr>
                        <a:t>Antoine (Orange) replies to Pallab.</a:t>
                      </a:r>
                      <a:endParaRPr lang="en-US" sz="700">
                        <a:effectLst/>
                      </a:endParaRPr>
                    </a:p>
                    <a:p>
                      <a:pPr marL="0" marR="0">
                        <a:spcBef>
                          <a:spcPts val="0"/>
                        </a:spcBef>
                        <a:spcAft>
                          <a:spcPts val="0"/>
                        </a:spcAft>
                      </a:pPr>
                      <a:r>
                        <a:rPr lang="en-GB" sz="700">
                          <a:effectLst/>
                        </a:rPr>
                        <a:t>Guanzhou (InterDigital) reiterates objection to all versions of 4568.</a:t>
                      </a:r>
                      <a:endParaRPr lang="en-US" sz="700">
                        <a:effectLst/>
                      </a:endParaRPr>
                    </a:p>
                    <a:p>
                      <a:pPr marL="0" marR="0">
                        <a:spcBef>
                          <a:spcPts val="0"/>
                        </a:spcBef>
                        <a:spcAft>
                          <a:spcPts val="0"/>
                        </a:spcAft>
                      </a:pPr>
                      <a:r>
                        <a:rPr lang="en-GB" sz="700">
                          <a:effectLst/>
                        </a:rPr>
                        <a:t>Pallab (Nokia) responds to Antoine (Orange).</a:t>
                      </a:r>
                      <a:endParaRPr lang="en-US" sz="700">
                        <a:effectLst/>
                      </a:endParaRPr>
                    </a:p>
                    <a:p>
                      <a:pPr marL="0" marR="0">
                        <a:spcBef>
                          <a:spcPts val="0"/>
                        </a:spcBef>
                        <a:spcAft>
                          <a:spcPts val="0"/>
                        </a:spcAft>
                      </a:pPr>
                      <a:r>
                        <a:rPr lang="en-GB" sz="700">
                          <a:effectLst/>
                        </a:rPr>
                        <a:t>Dimtiris (Lenovo) responds to the objections of InterDigital does not see issues</a:t>
                      </a:r>
                      <a:endParaRPr lang="en-US" sz="700">
                        <a:effectLst/>
                      </a:endParaRPr>
                    </a:p>
                    <a:p>
                      <a:pPr marL="0" marR="0">
                        <a:spcBef>
                          <a:spcPts val="0"/>
                        </a:spcBef>
                        <a:spcAft>
                          <a:spcPts val="0"/>
                        </a:spcAft>
                      </a:pPr>
                      <a:r>
                        <a:rPr lang="en-GB" sz="700" u="sng">
                          <a:effectLst/>
                        </a:rPr>
                        <a:t>Antoine (Orange) can agree to r02 with the understanding that the useless condition “If the PCF determines that the SMF needs updated policy information” in step 4 will be removed at the next meeting.</a:t>
                      </a:r>
                      <a:endParaRPr lang="en-US" sz="700">
                        <a:effectLst/>
                      </a:endParaRPr>
                    </a:p>
                    <a:p>
                      <a:pPr marL="0" marR="0">
                        <a:spcBef>
                          <a:spcPts val="0"/>
                        </a:spcBef>
                        <a:spcAft>
                          <a:spcPts val="0"/>
                        </a:spcAft>
                      </a:pPr>
                      <a:r>
                        <a:rPr lang="en-GB" sz="700" u="sng">
                          <a:effectLst/>
                        </a:rPr>
                        <a:t>Pallab (Nokia) points out that 4568-r02 is aligned with the proposals in 3868 and 3869, and hence shall be agreed only if the related papers are agreed in CC#4. Proposes to mark this also for CC#4 and provide a revision (based on r02) in CC#4 to cover comment from Antoine (Orange). We object to r00, r01 and r03.</a:t>
                      </a:r>
                      <a:endParaRPr lang="en-US" sz="700">
                        <a:effectLst/>
                      </a:endParaRPr>
                    </a:p>
                    <a:p>
                      <a:pPr marL="0" marR="0">
                        <a:spcBef>
                          <a:spcPts val="0"/>
                        </a:spcBef>
                        <a:spcAft>
                          <a:spcPts val="0"/>
                        </a:spcAft>
                      </a:pPr>
                      <a:r>
                        <a:rPr lang="en-GB" sz="700" u="sng">
                          <a:effectLst/>
                        </a:rPr>
                        <a:t>Dimitris (Lenovo) includes an additional revision in the drafts folder for consideration in CC#4</a:t>
                      </a:r>
                      <a:endParaRPr lang="en-US" sz="700">
                        <a:effectLst/>
                        <a:latin typeface="Times New Roman" panose="02020603050405020304" pitchFamily="18" charset="0"/>
                        <a:ea typeface="DengXian" panose="02010600030101010101" pitchFamily="2" charset="-122"/>
                      </a:endParaRPr>
                    </a:p>
                  </a:txBody>
                  <a:tcPr marL="7005" marR="7005" marT="7005" marB="7005"/>
                </a:tc>
                <a:tc>
                  <a:txBody>
                    <a:bodyPr/>
                    <a:lstStyle/>
                    <a:p>
                      <a:pPr marL="0" marR="0">
                        <a:spcBef>
                          <a:spcPts val="0"/>
                        </a:spcBef>
                        <a:spcAft>
                          <a:spcPts val="0"/>
                        </a:spcAft>
                      </a:pPr>
                      <a:r>
                        <a:rPr lang="en-US" sz="700" dirty="0">
                          <a:effectLst/>
                        </a:rPr>
                        <a:t>For CC#4</a:t>
                      </a:r>
                      <a:endParaRPr lang="en-US" sz="700" dirty="0">
                        <a:effectLst/>
                        <a:latin typeface="Times New Roman" panose="02020603050405020304" pitchFamily="18" charset="0"/>
                        <a:ea typeface="DengXian" panose="02010600030101010101" pitchFamily="2" charset="-122"/>
                      </a:endParaRPr>
                    </a:p>
                  </a:txBody>
                  <a:tcPr marL="7005" marR="7005" marT="7005" marB="7005"/>
                </a:tc>
                <a:extLst>
                  <a:ext uri="{0D108BD9-81ED-4DB2-BD59-A6C34878D82A}">
                    <a16:rowId xmlns:a16="http://schemas.microsoft.com/office/drawing/2014/main" val="3665413391"/>
                  </a:ext>
                </a:extLst>
              </a:tr>
            </a:tbl>
          </a:graphicData>
        </a:graphic>
      </p:graphicFrame>
    </p:spTree>
    <p:extLst>
      <p:ext uri="{BB962C8B-B14F-4D97-AF65-F5344CB8AC3E}">
        <p14:creationId xmlns:p14="http://schemas.microsoft.com/office/powerpoint/2010/main" val="3774775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2047</TotalTime>
  <Words>2219</Words>
  <Application>Microsoft Office PowerPoint</Application>
  <PresentationFormat>Widescreen</PresentationFormat>
  <Paragraphs>179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SA2#145e  CC#3 ID_UAS input</vt:lpstr>
      <vt:lpstr>TS 23.256:Generic IE names for UUAA-SM</vt:lpstr>
      <vt:lpstr>23.256: USS initiated C2 Authorization.</vt:lpstr>
      <vt:lpstr>23.256: PDU Session Establishment/Modification use for authorization</vt:lpstr>
      <vt:lpstr>23.256: C2 authorization clarifications</vt:lpstr>
      <vt:lpstr>23.256: C2 authorization clarifications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SA2#145e  eNPN preparation  conference call</dc:title>
  <dc:creator>PH</dc:creator>
  <cp:lastModifiedBy>QC_0524-1</cp:lastModifiedBy>
  <cp:revision>162</cp:revision>
  <dcterms:created xsi:type="dcterms:W3CDTF">2021-05-11T19:23:22Z</dcterms:created>
  <dcterms:modified xsi:type="dcterms:W3CDTF">2021-05-27T04:41:37Z</dcterms:modified>
</cp:coreProperties>
</file>