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08" r:id="rId2"/>
    <p:sldMasterId id="2147483796" r:id="rId3"/>
    <p:sldMasterId id="2147483784" r:id="rId4"/>
    <p:sldMasterId id="2147483772" r:id="rId5"/>
  </p:sldMasterIdLst>
  <p:notesMasterIdLst>
    <p:notesMasterId r:id="rId8"/>
  </p:notesMasterIdLst>
  <p:handoutMasterIdLst>
    <p:handoutMasterId r:id="rId9"/>
  </p:handoutMasterIdLst>
  <p:sldIdLst>
    <p:sldId id="303" r:id="rId6"/>
    <p:sldId id="15058" r:id="rId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68E7"/>
    <a:srgbClr val="FF3300"/>
    <a:srgbClr val="FFE181"/>
    <a:srgbClr val="62A14D"/>
    <a:srgbClr val="000000"/>
    <a:srgbClr val="C6D254"/>
    <a:srgbClr val="B1D254"/>
    <a:srgbClr val="72AF2F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03" autoAdjust="0"/>
    <p:restoredTop sz="86823" autoAdjust="0"/>
  </p:normalViewPr>
  <p:slideViewPr>
    <p:cSldViewPr snapToGrid="0">
      <p:cViewPr varScale="1">
        <p:scale>
          <a:sx n="76" d="100"/>
          <a:sy n="76" d="100"/>
        </p:scale>
        <p:origin x="142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#145E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 17 – 28,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SA2#145E</a:t>
            </a:r>
            <a:r>
              <a:rPr lang="en-US" altLang="de-DE" sz="1200" dirty="0">
                <a:solidFill>
                  <a:schemeClr val="bg1"/>
                </a:solidFill>
              </a:rPr>
              <a:t> (e-meeting), May 17 – 28,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6">
            <a:extLst>
              <a:ext uri="{FF2B5EF4-FFF2-40B4-BE49-F238E27FC236}">
                <a16:creationId xmlns:a16="http://schemas.microsoft.com/office/drawing/2014/main" id="{C9D1FF6B-0B30-414F-9D9B-D788B3837047}"/>
              </a:ext>
            </a:extLst>
          </p:cNvPr>
          <p:cNvSpPr txBox="1">
            <a:spLocks/>
          </p:cNvSpPr>
          <p:nvPr/>
        </p:nvSpPr>
        <p:spPr bwMode="auto">
          <a:xfrm>
            <a:off x="1056710" y="1944610"/>
            <a:ext cx="10188142" cy="236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b="1" dirty="0" smtClean="0"/>
              <a:t>R17 WID REDCAP</a:t>
            </a:r>
            <a:endParaRPr lang="en-US" sz="3200" b="1" dirty="0"/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Source: </a:t>
            </a:r>
            <a:r>
              <a:rPr lang="en-US" altLang="zh-CN" sz="3200" b="1" dirty="0" smtClean="0"/>
              <a:t>China Mobile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fr-FR" altLang="de-DE" sz="1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47220" y="1011975"/>
            <a:ext cx="11184467" cy="5047181"/>
          </a:xfrm>
        </p:spPr>
        <p:txBody>
          <a:bodyPr/>
          <a:lstStyle/>
          <a:p>
            <a:r>
              <a:rPr lang="en-US" altLang="zh-CN" sz="2400" dirty="0" smtClean="0"/>
              <a:t>Based on the email discussions so far, seems ok to proceed with a R17 WID S2-2104324 “</a:t>
            </a:r>
            <a:r>
              <a:rPr lang="en-GB" altLang="zh-CN" sz="2400" u="sng" dirty="0" smtClean="0"/>
              <a:t>New </a:t>
            </a:r>
            <a:r>
              <a:rPr lang="en-GB" altLang="zh-CN" sz="2400" u="sng" dirty="0"/>
              <a:t>WID: 5G System Enhancements for Reduced Capability NR </a:t>
            </a:r>
            <a:r>
              <a:rPr lang="en-GB" altLang="zh-CN" sz="2400" u="sng" dirty="0" smtClean="0"/>
              <a:t>Devices</a:t>
            </a:r>
            <a:r>
              <a:rPr lang="en-GB" altLang="zh-CN" sz="2400" dirty="0" smtClean="0"/>
              <a:t>” to do the normative work in SA2.</a:t>
            </a:r>
            <a:endParaRPr lang="en-US" altLang="zh-CN" sz="2400" dirty="0" smtClean="0"/>
          </a:p>
          <a:p>
            <a:r>
              <a:rPr lang="en-US" altLang="zh-CN" sz="2400" dirty="0" smtClean="0"/>
              <a:t>Regarding the WID </a:t>
            </a:r>
            <a:r>
              <a:rPr lang="en-US" altLang="zh-CN" sz="2400" dirty="0" smtClean="0"/>
              <a:t>scope: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Stable objectives</a:t>
            </a:r>
          </a:p>
          <a:p>
            <a:pPr lvl="2"/>
            <a:r>
              <a:rPr lang="en-US" altLang="zh-CN" sz="1600" dirty="0" smtClean="0"/>
              <a:t>Support </a:t>
            </a:r>
            <a:r>
              <a:rPr lang="zh-CN" altLang="zh-CN" sz="1600" dirty="0"/>
              <a:t> </a:t>
            </a:r>
            <a:r>
              <a:rPr lang="en-GB" altLang="zh-CN" sz="1600" dirty="0"/>
              <a:t>Extended DRX for RRC Inactive and Idle with </a:t>
            </a:r>
            <a:r>
              <a:rPr lang="en-GB" altLang="zh-CN" sz="1600" dirty="0" err="1"/>
              <a:t>eDRX</a:t>
            </a:r>
            <a:r>
              <a:rPr lang="en-GB" altLang="zh-CN" sz="1600" dirty="0"/>
              <a:t> cycles up to 10.24 s, without using PTW and </a:t>
            </a:r>
            <a:r>
              <a:rPr lang="en-GB" altLang="zh-CN" sz="1600" dirty="0" smtClean="0"/>
              <a:t>PH</a:t>
            </a:r>
          </a:p>
          <a:p>
            <a:pPr lvl="2"/>
            <a:r>
              <a:rPr lang="en-GB" altLang="zh-CN" sz="1600" dirty="0"/>
              <a:t>Specify extended DRX up to 10485.76 s for </a:t>
            </a:r>
            <a:r>
              <a:rPr lang="en-GB" altLang="zh-CN" sz="1600" dirty="0" smtClean="0"/>
              <a:t>RRC_IDLE.</a:t>
            </a:r>
          </a:p>
          <a:p>
            <a:pPr lvl="2"/>
            <a:r>
              <a:rPr lang="en-GB" altLang="zh-CN" sz="1600" dirty="0"/>
              <a:t>Support </a:t>
            </a:r>
            <a:r>
              <a:rPr lang="en-GB" altLang="zh-CN" sz="1600" dirty="0" err="1"/>
              <a:t>RedCap</a:t>
            </a:r>
            <a:r>
              <a:rPr lang="en-GB" altLang="zh-CN" sz="1600" dirty="0"/>
              <a:t> UE type </a:t>
            </a:r>
            <a:r>
              <a:rPr lang="en-GB" altLang="zh-CN" sz="1600" dirty="0" smtClean="0"/>
              <a:t>identification and other adaptation.</a:t>
            </a:r>
          </a:p>
          <a:p>
            <a:pPr lvl="1"/>
            <a:r>
              <a:rPr lang="en-US" altLang="zh-CN" sz="2000" dirty="0" smtClean="0"/>
              <a:t>Controversial </a:t>
            </a:r>
            <a:r>
              <a:rPr lang="en-US" altLang="zh-CN" sz="2000" dirty="0" smtClean="0"/>
              <a:t>aspect</a:t>
            </a:r>
            <a:endParaRPr lang="en-US" altLang="zh-CN" sz="2000" dirty="0" smtClean="0"/>
          </a:p>
          <a:p>
            <a:pPr lvl="2"/>
            <a:r>
              <a:rPr lang="en-US" altLang="zh-CN" sz="1600" dirty="0">
                <a:solidFill>
                  <a:srgbClr val="C00000"/>
                </a:solidFill>
              </a:rPr>
              <a:t>Specify to </a:t>
            </a:r>
            <a:r>
              <a:rPr lang="en-US" altLang="zh-CN" sz="1600" dirty="0" smtClean="0">
                <a:solidFill>
                  <a:srgbClr val="C00000"/>
                </a:solidFill>
              </a:rPr>
              <a:t>support </a:t>
            </a:r>
            <a:r>
              <a:rPr lang="en-GB" altLang="zh-CN" sz="1600" dirty="0">
                <a:solidFill>
                  <a:srgbClr val="C00000"/>
                </a:solidFill>
              </a:rPr>
              <a:t>Extended DRX &gt;10.24 s for </a:t>
            </a:r>
            <a:r>
              <a:rPr lang="en-GB" altLang="zh-CN" sz="1600" dirty="0" smtClean="0">
                <a:solidFill>
                  <a:srgbClr val="C00000"/>
                </a:solidFill>
              </a:rPr>
              <a:t>RRC_INACTIVE</a:t>
            </a:r>
          </a:p>
          <a:p>
            <a:r>
              <a:rPr lang="en-US" altLang="zh-CN" sz="2400" dirty="0" smtClean="0"/>
              <a:t>Question: </a:t>
            </a:r>
            <a:r>
              <a:rPr lang="en-US" altLang="zh-CN" sz="2400" dirty="0" smtClean="0"/>
              <a:t>Should </a:t>
            </a:r>
            <a:r>
              <a:rPr lang="en-US" altLang="zh-CN" sz="2400" dirty="0"/>
              <a:t>R17 WID include the </a:t>
            </a:r>
            <a:r>
              <a:rPr lang="en-US" altLang="zh-CN" sz="2400" dirty="0" smtClean="0"/>
              <a:t>study of </a:t>
            </a:r>
            <a:r>
              <a:rPr lang="en-GB" altLang="zh-CN" sz="2400" dirty="0" smtClean="0"/>
              <a:t>Extended </a:t>
            </a:r>
            <a:r>
              <a:rPr lang="en-GB" altLang="zh-CN" sz="2400" dirty="0"/>
              <a:t>DRX &gt;10.24 s for </a:t>
            </a:r>
            <a:r>
              <a:rPr lang="en-GB" altLang="zh-CN" sz="2400" dirty="0" smtClean="0"/>
              <a:t>RRC_INACTIVE?</a:t>
            </a:r>
            <a:endParaRPr lang="en-GB" altLang="zh-CN" sz="2400" dirty="0"/>
          </a:p>
          <a:p>
            <a:pPr lvl="2"/>
            <a:r>
              <a:rPr lang="en-US" altLang="en-US" sz="1800" dirty="0" smtClean="0"/>
              <a:t>Ye</a:t>
            </a:r>
            <a:r>
              <a:rPr lang="en-US" altLang="zh-CN" sz="1800" dirty="0" smtClean="0"/>
              <a:t>s(S2-2104324r05</a:t>
            </a:r>
            <a:r>
              <a:rPr lang="en-US" altLang="zh-CN" sz="1800" dirty="0"/>
              <a:t>):</a:t>
            </a:r>
            <a:r>
              <a:rPr lang="en-US" altLang="en-US" sz="1800" dirty="0"/>
              <a:t>			</a:t>
            </a:r>
          </a:p>
          <a:p>
            <a:pPr lvl="2"/>
            <a:r>
              <a:rPr lang="en-US" altLang="en-US" sz="1800" dirty="0" smtClean="0"/>
              <a:t>No</a:t>
            </a:r>
            <a:r>
              <a:rPr lang="en-US" altLang="zh-CN" sz="1800" dirty="0" smtClean="0"/>
              <a:t>(</a:t>
            </a:r>
            <a:r>
              <a:rPr lang="en-US" altLang="zh-CN" sz="1800" dirty="0"/>
              <a:t>S2-2104324</a:t>
            </a:r>
            <a:r>
              <a:rPr lang="en-US" altLang="zh-CN" sz="1800" dirty="0" smtClean="0"/>
              <a:t>r04</a:t>
            </a:r>
            <a:r>
              <a:rPr lang="en-US" altLang="zh-CN" sz="1800" dirty="0"/>
              <a:t>)</a:t>
            </a:r>
            <a:r>
              <a:rPr lang="en-US" altLang="zh-CN" sz="1800" dirty="0"/>
              <a:t>:</a:t>
            </a:r>
            <a:endParaRPr lang="en-US" altLang="en-US" sz="1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1933" y="97976"/>
            <a:ext cx="9103784" cy="1143000"/>
          </a:xfrm>
        </p:spPr>
        <p:txBody>
          <a:bodyPr/>
          <a:lstStyle/>
          <a:p>
            <a:r>
              <a:rPr lang="en-US" altLang="zh-CN" dirty="0" smtClean="0"/>
              <a:t>Status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7449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18478</TotalTime>
  <Words>130</Words>
  <Application>Microsoft Office PowerPoint</Application>
  <PresentationFormat>宽屏</PresentationFormat>
  <Paragraphs>15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PowerPoint 演示文稿</vt:lpstr>
      <vt:lpstr>Status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user6</cp:lastModifiedBy>
  <cp:revision>2396</cp:revision>
  <dcterms:created xsi:type="dcterms:W3CDTF">2008-08-30T09:32:10Z</dcterms:created>
  <dcterms:modified xsi:type="dcterms:W3CDTF">2021-05-27T03:29:29Z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</Properties>
</file>