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vml" ContentType="application/vnd.openxmlformats-officedocument.vmlDrawing"/>
  <Default Extension="vsdx" ContentType="application/vnd.ms-visio.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124" autoAdjust="0"/>
    <p:restoredTop sz="94660"/>
  </p:normalViewPr>
  <p:slideViewPr>
    <p:cSldViewPr snapToGrid="0">
      <p:cViewPr varScale="1">
        <p:scale>
          <a:sx n="110" d="100"/>
          <a:sy n="110" d="100"/>
        </p:scale>
        <p:origin x="366"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834745-3EEB-444F-97E9-E47F971C606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4ACB66C-CE9C-4A3F-8857-1FDCC627BB0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B0F96A6D-9B89-43EE-A6E0-E73C1A45D3E5}"/>
              </a:ext>
            </a:extLst>
          </p:cNvPr>
          <p:cNvSpPr>
            <a:spLocks noGrp="1"/>
          </p:cNvSpPr>
          <p:nvPr>
            <p:ph type="dt" sz="half" idx="10"/>
          </p:nvPr>
        </p:nvSpPr>
        <p:spPr/>
        <p:txBody>
          <a:bodyPr/>
          <a:lstStyle/>
          <a:p>
            <a:fld id="{481FD6E1-C89A-474A-8353-DB594C02DA8D}" type="datetimeFigureOut">
              <a:rPr lang="en-US" smtClean="0"/>
              <a:t>5/24/2021</a:t>
            </a:fld>
            <a:endParaRPr lang="en-US"/>
          </a:p>
        </p:txBody>
      </p:sp>
      <p:sp>
        <p:nvSpPr>
          <p:cNvPr id="5" name="Footer Placeholder 4">
            <a:extLst>
              <a:ext uri="{FF2B5EF4-FFF2-40B4-BE49-F238E27FC236}">
                <a16:creationId xmlns:a16="http://schemas.microsoft.com/office/drawing/2014/main" id="{D2867B6C-DFDD-437E-89BE-75B4183D811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852BD5F-E607-4307-AFBA-31AEEF9FF0B7}"/>
              </a:ext>
            </a:extLst>
          </p:cNvPr>
          <p:cNvSpPr>
            <a:spLocks noGrp="1"/>
          </p:cNvSpPr>
          <p:nvPr>
            <p:ph type="sldNum" sz="quarter" idx="12"/>
          </p:nvPr>
        </p:nvSpPr>
        <p:spPr/>
        <p:txBody>
          <a:bodyPr/>
          <a:lstStyle/>
          <a:p>
            <a:fld id="{7C54611C-6553-4D0F-A2F8-7266C12B304B}" type="slidenum">
              <a:rPr lang="en-US" smtClean="0"/>
              <a:t>‹#›</a:t>
            </a:fld>
            <a:endParaRPr lang="en-US"/>
          </a:p>
        </p:txBody>
      </p:sp>
    </p:spTree>
    <p:extLst>
      <p:ext uri="{BB962C8B-B14F-4D97-AF65-F5344CB8AC3E}">
        <p14:creationId xmlns:p14="http://schemas.microsoft.com/office/powerpoint/2010/main" val="9334969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DDFD83-AB3C-4C6C-BE29-F7CF7A58AD2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5D621D31-73BA-40BC-9422-8837243EB2E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D3D1D2D-2527-498C-B4E7-8DD5D97A6D9A}"/>
              </a:ext>
            </a:extLst>
          </p:cNvPr>
          <p:cNvSpPr>
            <a:spLocks noGrp="1"/>
          </p:cNvSpPr>
          <p:nvPr>
            <p:ph type="dt" sz="half" idx="10"/>
          </p:nvPr>
        </p:nvSpPr>
        <p:spPr/>
        <p:txBody>
          <a:bodyPr/>
          <a:lstStyle/>
          <a:p>
            <a:fld id="{481FD6E1-C89A-474A-8353-DB594C02DA8D}" type="datetimeFigureOut">
              <a:rPr lang="en-US" smtClean="0"/>
              <a:t>5/24/2021</a:t>
            </a:fld>
            <a:endParaRPr lang="en-US"/>
          </a:p>
        </p:txBody>
      </p:sp>
      <p:sp>
        <p:nvSpPr>
          <p:cNvPr id="5" name="Footer Placeholder 4">
            <a:extLst>
              <a:ext uri="{FF2B5EF4-FFF2-40B4-BE49-F238E27FC236}">
                <a16:creationId xmlns:a16="http://schemas.microsoft.com/office/drawing/2014/main" id="{97E4EB2D-70AB-4251-83AE-1929FA43A61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1557992-C836-4620-BBEC-D360C5C89904}"/>
              </a:ext>
            </a:extLst>
          </p:cNvPr>
          <p:cNvSpPr>
            <a:spLocks noGrp="1"/>
          </p:cNvSpPr>
          <p:nvPr>
            <p:ph type="sldNum" sz="quarter" idx="12"/>
          </p:nvPr>
        </p:nvSpPr>
        <p:spPr/>
        <p:txBody>
          <a:bodyPr/>
          <a:lstStyle/>
          <a:p>
            <a:fld id="{7C54611C-6553-4D0F-A2F8-7266C12B304B}" type="slidenum">
              <a:rPr lang="en-US" smtClean="0"/>
              <a:t>‹#›</a:t>
            </a:fld>
            <a:endParaRPr lang="en-US"/>
          </a:p>
        </p:txBody>
      </p:sp>
    </p:spTree>
    <p:extLst>
      <p:ext uri="{BB962C8B-B14F-4D97-AF65-F5344CB8AC3E}">
        <p14:creationId xmlns:p14="http://schemas.microsoft.com/office/powerpoint/2010/main" val="33596562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E8BDDF9-36D1-46BE-BD9F-B9C8C674B1C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5374DC7-911A-480C-BD51-07549CE7BAA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F41DDAE-06D2-4CF3-8F8B-1710C4014482}"/>
              </a:ext>
            </a:extLst>
          </p:cNvPr>
          <p:cNvSpPr>
            <a:spLocks noGrp="1"/>
          </p:cNvSpPr>
          <p:nvPr>
            <p:ph type="dt" sz="half" idx="10"/>
          </p:nvPr>
        </p:nvSpPr>
        <p:spPr/>
        <p:txBody>
          <a:bodyPr/>
          <a:lstStyle/>
          <a:p>
            <a:fld id="{481FD6E1-C89A-474A-8353-DB594C02DA8D}" type="datetimeFigureOut">
              <a:rPr lang="en-US" smtClean="0"/>
              <a:t>5/24/2021</a:t>
            </a:fld>
            <a:endParaRPr lang="en-US"/>
          </a:p>
        </p:txBody>
      </p:sp>
      <p:sp>
        <p:nvSpPr>
          <p:cNvPr id="5" name="Footer Placeholder 4">
            <a:extLst>
              <a:ext uri="{FF2B5EF4-FFF2-40B4-BE49-F238E27FC236}">
                <a16:creationId xmlns:a16="http://schemas.microsoft.com/office/drawing/2014/main" id="{2FE816DD-526E-48DD-B45B-E443F630798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EE370CE-F9B1-4F8B-BB29-1D85A72170AD}"/>
              </a:ext>
            </a:extLst>
          </p:cNvPr>
          <p:cNvSpPr>
            <a:spLocks noGrp="1"/>
          </p:cNvSpPr>
          <p:nvPr>
            <p:ph type="sldNum" sz="quarter" idx="12"/>
          </p:nvPr>
        </p:nvSpPr>
        <p:spPr/>
        <p:txBody>
          <a:bodyPr/>
          <a:lstStyle/>
          <a:p>
            <a:fld id="{7C54611C-6553-4D0F-A2F8-7266C12B304B}" type="slidenum">
              <a:rPr lang="en-US" smtClean="0"/>
              <a:t>‹#›</a:t>
            </a:fld>
            <a:endParaRPr lang="en-US"/>
          </a:p>
        </p:txBody>
      </p:sp>
    </p:spTree>
    <p:extLst>
      <p:ext uri="{BB962C8B-B14F-4D97-AF65-F5344CB8AC3E}">
        <p14:creationId xmlns:p14="http://schemas.microsoft.com/office/powerpoint/2010/main" val="17852258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C5A630-5C34-4076-8DD3-20C3EFF3B79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47C8895-5B0D-4CA1-96D4-32DECBFFC53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F6D8C68-C740-4D5E-BD22-4D6EF3ADBBE3}"/>
              </a:ext>
            </a:extLst>
          </p:cNvPr>
          <p:cNvSpPr>
            <a:spLocks noGrp="1"/>
          </p:cNvSpPr>
          <p:nvPr>
            <p:ph type="dt" sz="half" idx="10"/>
          </p:nvPr>
        </p:nvSpPr>
        <p:spPr/>
        <p:txBody>
          <a:bodyPr/>
          <a:lstStyle/>
          <a:p>
            <a:fld id="{481FD6E1-C89A-474A-8353-DB594C02DA8D}" type="datetimeFigureOut">
              <a:rPr lang="en-US" smtClean="0"/>
              <a:t>5/24/2021</a:t>
            </a:fld>
            <a:endParaRPr lang="en-US"/>
          </a:p>
        </p:txBody>
      </p:sp>
      <p:sp>
        <p:nvSpPr>
          <p:cNvPr id="5" name="Footer Placeholder 4">
            <a:extLst>
              <a:ext uri="{FF2B5EF4-FFF2-40B4-BE49-F238E27FC236}">
                <a16:creationId xmlns:a16="http://schemas.microsoft.com/office/drawing/2014/main" id="{DD668E49-5B2F-438C-9B84-6D77B7D00E9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8138DCB-1B16-465A-A72A-5FE587D0C992}"/>
              </a:ext>
            </a:extLst>
          </p:cNvPr>
          <p:cNvSpPr>
            <a:spLocks noGrp="1"/>
          </p:cNvSpPr>
          <p:nvPr>
            <p:ph type="sldNum" sz="quarter" idx="12"/>
          </p:nvPr>
        </p:nvSpPr>
        <p:spPr/>
        <p:txBody>
          <a:bodyPr/>
          <a:lstStyle/>
          <a:p>
            <a:fld id="{7C54611C-6553-4D0F-A2F8-7266C12B304B}" type="slidenum">
              <a:rPr lang="en-US" smtClean="0"/>
              <a:t>‹#›</a:t>
            </a:fld>
            <a:endParaRPr lang="en-US"/>
          </a:p>
        </p:txBody>
      </p:sp>
    </p:spTree>
    <p:extLst>
      <p:ext uri="{BB962C8B-B14F-4D97-AF65-F5344CB8AC3E}">
        <p14:creationId xmlns:p14="http://schemas.microsoft.com/office/powerpoint/2010/main" val="32018657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0035DC-3A51-4D51-AFCF-4D2ED9CE204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8A226DA-06CE-4926-B6C2-A76A7098054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F845543-394D-4CC9-8864-F547BE3BC0DB}"/>
              </a:ext>
            </a:extLst>
          </p:cNvPr>
          <p:cNvSpPr>
            <a:spLocks noGrp="1"/>
          </p:cNvSpPr>
          <p:nvPr>
            <p:ph type="dt" sz="half" idx="10"/>
          </p:nvPr>
        </p:nvSpPr>
        <p:spPr/>
        <p:txBody>
          <a:bodyPr/>
          <a:lstStyle/>
          <a:p>
            <a:fld id="{481FD6E1-C89A-474A-8353-DB594C02DA8D}" type="datetimeFigureOut">
              <a:rPr lang="en-US" smtClean="0"/>
              <a:t>5/24/2021</a:t>
            </a:fld>
            <a:endParaRPr lang="en-US"/>
          </a:p>
        </p:txBody>
      </p:sp>
      <p:sp>
        <p:nvSpPr>
          <p:cNvPr id="5" name="Footer Placeholder 4">
            <a:extLst>
              <a:ext uri="{FF2B5EF4-FFF2-40B4-BE49-F238E27FC236}">
                <a16:creationId xmlns:a16="http://schemas.microsoft.com/office/drawing/2014/main" id="{379E54C6-CAF3-4407-8765-12E8628A06F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6AE89F7-D742-40BC-8C51-FC4056A18C17}"/>
              </a:ext>
            </a:extLst>
          </p:cNvPr>
          <p:cNvSpPr>
            <a:spLocks noGrp="1"/>
          </p:cNvSpPr>
          <p:nvPr>
            <p:ph type="sldNum" sz="quarter" idx="12"/>
          </p:nvPr>
        </p:nvSpPr>
        <p:spPr/>
        <p:txBody>
          <a:bodyPr/>
          <a:lstStyle/>
          <a:p>
            <a:fld id="{7C54611C-6553-4D0F-A2F8-7266C12B304B}" type="slidenum">
              <a:rPr lang="en-US" smtClean="0"/>
              <a:t>‹#›</a:t>
            </a:fld>
            <a:endParaRPr lang="en-US"/>
          </a:p>
        </p:txBody>
      </p:sp>
    </p:spTree>
    <p:extLst>
      <p:ext uri="{BB962C8B-B14F-4D97-AF65-F5344CB8AC3E}">
        <p14:creationId xmlns:p14="http://schemas.microsoft.com/office/powerpoint/2010/main" val="31153653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4ED244-8718-453E-8996-5A78223F051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158D8D9-A5C5-48B5-86C2-9B4A30B1C11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CA5127F-C375-4E3F-B633-6D59EF4E64A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254C822-0129-42D0-8FB2-824861ADA63A}"/>
              </a:ext>
            </a:extLst>
          </p:cNvPr>
          <p:cNvSpPr>
            <a:spLocks noGrp="1"/>
          </p:cNvSpPr>
          <p:nvPr>
            <p:ph type="dt" sz="half" idx="10"/>
          </p:nvPr>
        </p:nvSpPr>
        <p:spPr/>
        <p:txBody>
          <a:bodyPr/>
          <a:lstStyle/>
          <a:p>
            <a:fld id="{481FD6E1-C89A-474A-8353-DB594C02DA8D}" type="datetimeFigureOut">
              <a:rPr lang="en-US" smtClean="0"/>
              <a:t>5/24/2021</a:t>
            </a:fld>
            <a:endParaRPr lang="en-US"/>
          </a:p>
        </p:txBody>
      </p:sp>
      <p:sp>
        <p:nvSpPr>
          <p:cNvPr id="6" name="Footer Placeholder 5">
            <a:extLst>
              <a:ext uri="{FF2B5EF4-FFF2-40B4-BE49-F238E27FC236}">
                <a16:creationId xmlns:a16="http://schemas.microsoft.com/office/drawing/2014/main" id="{45CB0AC9-E9F1-4F43-A248-80D877B9FEC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3B0E18F-8D80-4A6D-B011-99DCFD2BBEA2}"/>
              </a:ext>
            </a:extLst>
          </p:cNvPr>
          <p:cNvSpPr>
            <a:spLocks noGrp="1"/>
          </p:cNvSpPr>
          <p:nvPr>
            <p:ph type="sldNum" sz="quarter" idx="12"/>
          </p:nvPr>
        </p:nvSpPr>
        <p:spPr/>
        <p:txBody>
          <a:bodyPr/>
          <a:lstStyle/>
          <a:p>
            <a:fld id="{7C54611C-6553-4D0F-A2F8-7266C12B304B}" type="slidenum">
              <a:rPr lang="en-US" smtClean="0"/>
              <a:t>‹#›</a:t>
            </a:fld>
            <a:endParaRPr lang="en-US"/>
          </a:p>
        </p:txBody>
      </p:sp>
    </p:spTree>
    <p:extLst>
      <p:ext uri="{BB962C8B-B14F-4D97-AF65-F5344CB8AC3E}">
        <p14:creationId xmlns:p14="http://schemas.microsoft.com/office/powerpoint/2010/main" val="34553405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912319-6B28-4995-93F7-AA303E3BC9E3}"/>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EA854075-8D2A-4341-8980-1A6C6D476E6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29F79BF-B9D3-42FA-BE67-9E89014B5F2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39D6413-5906-47B0-BBA4-C19C34390A8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A1A2C55-FC1D-4017-A99D-8547993F0CC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704F0D2-27ED-48FC-9D25-E677AD294649}"/>
              </a:ext>
            </a:extLst>
          </p:cNvPr>
          <p:cNvSpPr>
            <a:spLocks noGrp="1"/>
          </p:cNvSpPr>
          <p:nvPr>
            <p:ph type="dt" sz="half" idx="10"/>
          </p:nvPr>
        </p:nvSpPr>
        <p:spPr/>
        <p:txBody>
          <a:bodyPr/>
          <a:lstStyle/>
          <a:p>
            <a:fld id="{481FD6E1-C89A-474A-8353-DB594C02DA8D}" type="datetimeFigureOut">
              <a:rPr lang="en-US" smtClean="0"/>
              <a:t>5/24/2021</a:t>
            </a:fld>
            <a:endParaRPr lang="en-US"/>
          </a:p>
        </p:txBody>
      </p:sp>
      <p:sp>
        <p:nvSpPr>
          <p:cNvPr id="8" name="Footer Placeholder 7">
            <a:extLst>
              <a:ext uri="{FF2B5EF4-FFF2-40B4-BE49-F238E27FC236}">
                <a16:creationId xmlns:a16="http://schemas.microsoft.com/office/drawing/2014/main" id="{17636030-B7AC-45BD-8464-1FFB37D061B5}"/>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7D18AF23-D060-467F-88A4-9307ABACBEC2}"/>
              </a:ext>
            </a:extLst>
          </p:cNvPr>
          <p:cNvSpPr>
            <a:spLocks noGrp="1"/>
          </p:cNvSpPr>
          <p:nvPr>
            <p:ph type="sldNum" sz="quarter" idx="12"/>
          </p:nvPr>
        </p:nvSpPr>
        <p:spPr/>
        <p:txBody>
          <a:bodyPr/>
          <a:lstStyle/>
          <a:p>
            <a:fld id="{7C54611C-6553-4D0F-A2F8-7266C12B304B}" type="slidenum">
              <a:rPr lang="en-US" smtClean="0"/>
              <a:t>‹#›</a:t>
            </a:fld>
            <a:endParaRPr lang="en-US"/>
          </a:p>
        </p:txBody>
      </p:sp>
    </p:spTree>
    <p:extLst>
      <p:ext uri="{BB962C8B-B14F-4D97-AF65-F5344CB8AC3E}">
        <p14:creationId xmlns:p14="http://schemas.microsoft.com/office/powerpoint/2010/main" val="38906986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A7EF65-564F-4E68-BA20-368C463DD8E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17FD871-34A9-4959-8052-7BF42813D25A}"/>
              </a:ext>
            </a:extLst>
          </p:cNvPr>
          <p:cNvSpPr>
            <a:spLocks noGrp="1"/>
          </p:cNvSpPr>
          <p:nvPr>
            <p:ph type="dt" sz="half" idx="10"/>
          </p:nvPr>
        </p:nvSpPr>
        <p:spPr/>
        <p:txBody>
          <a:bodyPr/>
          <a:lstStyle/>
          <a:p>
            <a:fld id="{481FD6E1-C89A-474A-8353-DB594C02DA8D}" type="datetimeFigureOut">
              <a:rPr lang="en-US" smtClean="0"/>
              <a:t>5/24/2021</a:t>
            </a:fld>
            <a:endParaRPr lang="en-US"/>
          </a:p>
        </p:txBody>
      </p:sp>
      <p:sp>
        <p:nvSpPr>
          <p:cNvPr id="4" name="Footer Placeholder 3">
            <a:extLst>
              <a:ext uri="{FF2B5EF4-FFF2-40B4-BE49-F238E27FC236}">
                <a16:creationId xmlns:a16="http://schemas.microsoft.com/office/drawing/2014/main" id="{94001ADE-E89E-48D3-B1D9-D6F3BE39E3D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6E76E58-FF0B-4593-A6DF-65F08A28FF72}"/>
              </a:ext>
            </a:extLst>
          </p:cNvPr>
          <p:cNvSpPr>
            <a:spLocks noGrp="1"/>
          </p:cNvSpPr>
          <p:nvPr>
            <p:ph type="sldNum" sz="quarter" idx="12"/>
          </p:nvPr>
        </p:nvSpPr>
        <p:spPr/>
        <p:txBody>
          <a:bodyPr/>
          <a:lstStyle/>
          <a:p>
            <a:fld id="{7C54611C-6553-4D0F-A2F8-7266C12B304B}" type="slidenum">
              <a:rPr lang="en-US" smtClean="0"/>
              <a:t>‹#›</a:t>
            </a:fld>
            <a:endParaRPr lang="en-US"/>
          </a:p>
        </p:txBody>
      </p:sp>
    </p:spTree>
    <p:extLst>
      <p:ext uri="{BB962C8B-B14F-4D97-AF65-F5344CB8AC3E}">
        <p14:creationId xmlns:p14="http://schemas.microsoft.com/office/powerpoint/2010/main" val="40504698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7F942A6-DF38-430D-A2EE-A44D5A920E10}"/>
              </a:ext>
            </a:extLst>
          </p:cNvPr>
          <p:cNvSpPr>
            <a:spLocks noGrp="1"/>
          </p:cNvSpPr>
          <p:nvPr>
            <p:ph type="dt" sz="half" idx="10"/>
          </p:nvPr>
        </p:nvSpPr>
        <p:spPr/>
        <p:txBody>
          <a:bodyPr/>
          <a:lstStyle/>
          <a:p>
            <a:fld id="{481FD6E1-C89A-474A-8353-DB594C02DA8D}" type="datetimeFigureOut">
              <a:rPr lang="en-US" smtClean="0"/>
              <a:t>5/24/2021</a:t>
            </a:fld>
            <a:endParaRPr lang="en-US"/>
          </a:p>
        </p:txBody>
      </p:sp>
      <p:sp>
        <p:nvSpPr>
          <p:cNvPr id="3" name="Footer Placeholder 2">
            <a:extLst>
              <a:ext uri="{FF2B5EF4-FFF2-40B4-BE49-F238E27FC236}">
                <a16:creationId xmlns:a16="http://schemas.microsoft.com/office/drawing/2014/main" id="{28FDA8A4-2061-4E5C-BEB7-173522A66CC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89BA258-1474-4254-B769-7E735FB52DC2}"/>
              </a:ext>
            </a:extLst>
          </p:cNvPr>
          <p:cNvSpPr>
            <a:spLocks noGrp="1"/>
          </p:cNvSpPr>
          <p:nvPr>
            <p:ph type="sldNum" sz="quarter" idx="12"/>
          </p:nvPr>
        </p:nvSpPr>
        <p:spPr/>
        <p:txBody>
          <a:bodyPr/>
          <a:lstStyle/>
          <a:p>
            <a:fld id="{7C54611C-6553-4D0F-A2F8-7266C12B304B}" type="slidenum">
              <a:rPr lang="en-US" smtClean="0"/>
              <a:t>‹#›</a:t>
            </a:fld>
            <a:endParaRPr lang="en-US"/>
          </a:p>
        </p:txBody>
      </p:sp>
    </p:spTree>
    <p:extLst>
      <p:ext uri="{BB962C8B-B14F-4D97-AF65-F5344CB8AC3E}">
        <p14:creationId xmlns:p14="http://schemas.microsoft.com/office/powerpoint/2010/main" val="28879498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6C704A-862E-43BF-BFC9-E43AEE57524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682A717-7F8D-4FAE-B169-959FF98ABFC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B36E4E2-CF99-41A7-8975-06E6CC0728F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E67C13E-4C1F-4FD3-92C3-D6447D8240D1}"/>
              </a:ext>
            </a:extLst>
          </p:cNvPr>
          <p:cNvSpPr>
            <a:spLocks noGrp="1"/>
          </p:cNvSpPr>
          <p:nvPr>
            <p:ph type="dt" sz="half" idx="10"/>
          </p:nvPr>
        </p:nvSpPr>
        <p:spPr/>
        <p:txBody>
          <a:bodyPr/>
          <a:lstStyle/>
          <a:p>
            <a:fld id="{481FD6E1-C89A-474A-8353-DB594C02DA8D}" type="datetimeFigureOut">
              <a:rPr lang="en-US" smtClean="0"/>
              <a:t>5/24/2021</a:t>
            </a:fld>
            <a:endParaRPr lang="en-US"/>
          </a:p>
        </p:txBody>
      </p:sp>
      <p:sp>
        <p:nvSpPr>
          <p:cNvPr id="6" name="Footer Placeholder 5">
            <a:extLst>
              <a:ext uri="{FF2B5EF4-FFF2-40B4-BE49-F238E27FC236}">
                <a16:creationId xmlns:a16="http://schemas.microsoft.com/office/drawing/2014/main" id="{5564085A-5585-40B7-B484-B1F150EE76B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1B3BDFC-C830-41BE-A1DB-3CC1B5B2D589}"/>
              </a:ext>
            </a:extLst>
          </p:cNvPr>
          <p:cNvSpPr>
            <a:spLocks noGrp="1"/>
          </p:cNvSpPr>
          <p:nvPr>
            <p:ph type="sldNum" sz="quarter" idx="12"/>
          </p:nvPr>
        </p:nvSpPr>
        <p:spPr/>
        <p:txBody>
          <a:bodyPr/>
          <a:lstStyle/>
          <a:p>
            <a:fld id="{7C54611C-6553-4D0F-A2F8-7266C12B304B}" type="slidenum">
              <a:rPr lang="en-US" smtClean="0"/>
              <a:t>‹#›</a:t>
            </a:fld>
            <a:endParaRPr lang="en-US"/>
          </a:p>
        </p:txBody>
      </p:sp>
    </p:spTree>
    <p:extLst>
      <p:ext uri="{BB962C8B-B14F-4D97-AF65-F5344CB8AC3E}">
        <p14:creationId xmlns:p14="http://schemas.microsoft.com/office/powerpoint/2010/main" val="6930131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E86448-6DED-4999-8132-F5CF6CF7306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AE3C390-F14F-4C7D-9BA9-7125D6DA004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083DD93-1FCD-4C7E-AFE3-6713AA57AC0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140367E-9971-4540-8B52-180ECAD88977}"/>
              </a:ext>
            </a:extLst>
          </p:cNvPr>
          <p:cNvSpPr>
            <a:spLocks noGrp="1"/>
          </p:cNvSpPr>
          <p:nvPr>
            <p:ph type="dt" sz="half" idx="10"/>
          </p:nvPr>
        </p:nvSpPr>
        <p:spPr/>
        <p:txBody>
          <a:bodyPr/>
          <a:lstStyle/>
          <a:p>
            <a:fld id="{481FD6E1-C89A-474A-8353-DB594C02DA8D}" type="datetimeFigureOut">
              <a:rPr lang="en-US" smtClean="0"/>
              <a:t>5/24/2021</a:t>
            </a:fld>
            <a:endParaRPr lang="en-US"/>
          </a:p>
        </p:txBody>
      </p:sp>
      <p:sp>
        <p:nvSpPr>
          <p:cNvPr id="6" name="Footer Placeholder 5">
            <a:extLst>
              <a:ext uri="{FF2B5EF4-FFF2-40B4-BE49-F238E27FC236}">
                <a16:creationId xmlns:a16="http://schemas.microsoft.com/office/drawing/2014/main" id="{D2A93F1B-EBE5-40CC-B646-FCA9AB8D678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8285BD8-123D-4219-B618-A47509AAF601}"/>
              </a:ext>
            </a:extLst>
          </p:cNvPr>
          <p:cNvSpPr>
            <a:spLocks noGrp="1"/>
          </p:cNvSpPr>
          <p:nvPr>
            <p:ph type="sldNum" sz="quarter" idx="12"/>
          </p:nvPr>
        </p:nvSpPr>
        <p:spPr/>
        <p:txBody>
          <a:bodyPr/>
          <a:lstStyle/>
          <a:p>
            <a:fld id="{7C54611C-6553-4D0F-A2F8-7266C12B304B}" type="slidenum">
              <a:rPr lang="en-US" smtClean="0"/>
              <a:t>‹#›</a:t>
            </a:fld>
            <a:endParaRPr lang="en-US"/>
          </a:p>
        </p:txBody>
      </p:sp>
    </p:spTree>
    <p:extLst>
      <p:ext uri="{BB962C8B-B14F-4D97-AF65-F5344CB8AC3E}">
        <p14:creationId xmlns:p14="http://schemas.microsoft.com/office/powerpoint/2010/main" val="39982624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B6DFE5A-D1E8-40B2-B172-F12E7AE360C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CF44D16-D988-4DA0-AAE6-34EF4DFBFC1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82673AB-ABCA-454D-9CC1-BC96BC7F248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81FD6E1-C89A-474A-8353-DB594C02DA8D}" type="datetimeFigureOut">
              <a:rPr lang="en-US" smtClean="0"/>
              <a:t>5/24/2021</a:t>
            </a:fld>
            <a:endParaRPr lang="en-US"/>
          </a:p>
        </p:txBody>
      </p:sp>
      <p:sp>
        <p:nvSpPr>
          <p:cNvPr id="5" name="Footer Placeholder 4">
            <a:extLst>
              <a:ext uri="{FF2B5EF4-FFF2-40B4-BE49-F238E27FC236}">
                <a16:creationId xmlns:a16="http://schemas.microsoft.com/office/drawing/2014/main" id="{49704007-EA92-4EC5-9F39-B1F3118C6E6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4F99E89-3648-4C05-8931-C420A767276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C54611C-6553-4D0F-A2F8-7266C12B304B}" type="slidenum">
              <a:rPr lang="en-US" smtClean="0"/>
              <a:t>‹#›</a:t>
            </a:fld>
            <a:endParaRPr lang="en-US"/>
          </a:p>
        </p:txBody>
      </p:sp>
    </p:spTree>
    <p:extLst>
      <p:ext uri="{BB962C8B-B14F-4D97-AF65-F5344CB8AC3E}">
        <p14:creationId xmlns:p14="http://schemas.microsoft.com/office/powerpoint/2010/main" val="18091843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file:///C:\Users\ecsphen\Documents\SA2\TSGS2_145E_Electronic_2021-05\Docs\S2-2104336.zip" TargetMode="External"/><Relationship Id="rId2" Type="http://schemas.openxmlformats.org/officeDocument/2006/relationships/hyperlink" Target="file:///C:\Users\ecsphen\Documents\SA2\TSGS2_145E_Electronic_2021-05\Docs\S2-2103760.zip" TargetMode="External"/><Relationship Id="rId1" Type="http://schemas.openxmlformats.org/officeDocument/2006/relationships/slideLayout" Target="../slideLayouts/slideLayout2.xml"/><Relationship Id="rId6" Type="http://schemas.openxmlformats.org/officeDocument/2006/relationships/hyperlink" Target="file:///C:\Users\ecsphen\Documents\SA2\TSGS2_145E_Electronic_2021-05\Docs\S2-2104603.zip" TargetMode="External"/><Relationship Id="rId5" Type="http://schemas.openxmlformats.org/officeDocument/2006/relationships/hyperlink" Target="file:///C:\Users\ecsphen\Documents\SA2\TSGS2_145E_Electronic_2021-05\Docs\S2-2104602.zip" TargetMode="External"/><Relationship Id="rId4" Type="http://schemas.openxmlformats.org/officeDocument/2006/relationships/hyperlink" Target="file:///C:\Users\ecsphen\Documents\SA2\TSGS2_145E_Electronic_2021-05\Docs\S2-2104584.zip"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file:///C:\Users\ecsphen\Documents\SA2\TSGS2_145E_Electronic_2021-05\Docs\S2-2104443.zip" TargetMode="External"/><Relationship Id="rId2" Type="http://schemas.openxmlformats.org/officeDocument/2006/relationships/hyperlink" Target="file:///C:\Users\ecsphen\Documents\SA2\TSGS2_145E_Electronic_2021-05\Docs\S2-2104442.zip"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hyperlink" Target="file:///C:\Users\ecsphen\Documents\SA2\TSGS2_145E_Electronic_2021-05\Docs\S2-2104338.zip" TargetMode="External"/><Relationship Id="rId3" Type="http://schemas.openxmlformats.org/officeDocument/2006/relationships/hyperlink" Target="file:///C:\Users\ecsphen\Documents\SA2\TSGS2_145E_Electronic_2021-05\Docs\S2-2104176.zip" TargetMode="External"/><Relationship Id="rId7" Type="http://schemas.openxmlformats.org/officeDocument/2006/relationships/hyperlink" Target="file:///C:\Users\ecsphen\Documents\SA2\TSGS2_145E_Electronic_2021-05\Docs\S2-2104356.zip" TargetMode="External"/><Relationship Id="rId2" Type="http://schemas.openxmlformats.org/officeDocument/2006/relationships/hyperlink" Target="file:///C:\Users\ecsphen\Documents\SA2\TSGS2_145E_Electronic_2021-05\Docs\S2-2103747.zip" TargetMode="External"/><Relationship Id="rId1" Type="http://schemas.openxmlformats.org/officeDocument/2006/relationships/slideLayout" Target="../slideLayouts/slideLayout2.xml"/><Relationship Id="rId6" Type="http://schemas.openxmlformats.org/officeDocument/2006/relationships/hyperlink" Target="file:///C:\Users\ecsphen\Documents\SA2\TSGS2_145E_Electronic_2021-05\Docs\S2-2104353.zip" TargetMode="External"/><Relationship Id="rId5" Type="http://schemas.openxmlformats.org/officeDocument/2006/relationships/hyperlink" Target="file:///C:\Users\ecsphen\Documents\SA2\TSGS2_145E_Electronic_2021-05\Docs\S2-2104352.zip" TargetMode="External"/><Relationship Id="rId10" Type="http://schemas.openxmlformats.org/officeDocument/2006/relationships/hyperlink" Target="file:///C:\Users\ecsphen\Documents\SA2\TSGS2_145E_Electronic_2021-05\Docs\S2-2104607.zip" TargetMode="External"/><Relationship Id="rId4" Type="http://schemas.openxmlformats.org/officeDocument/2006/relationships/hyperlink" Target="file:///C:\Users\ecsphen\Documents\SA2\TSGS2_145E_Electronic_2021-05\Docs\S2-2104215.zip" TargetMode="External"/><Relationship Id="rId9" Type="http://schemas.openxmlformats.org/officeDocument/2006/relationships/hyperlink" Target="file:///C:\Users\ecsphen\Documents\SA2\TSGS2_145E_Electronic_2021-05\Docs\S2-2104606.zip"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file:///C:\Users\ecsphen\Documents\SA2\TSGS2_145E_Electronic_2021-05\Docs\S2-2103979.zip" TargetMode="External"/><Relationship Id="rId2" Type="http://schemas.openxmlformats.org/officeDocument/2006/relationships/hyperlink" Target="file:///C:\Users\ecsphen\Documents\SA2\TSGS2_145E_Electronic_2021-05\Docs\S2-2103978.zip" TargetMode="External"/><Relationship Id="rId1" Type="http://schemas.openxmlformats.org/officeDocument/2006/relationships/slideLayout" Target="../slideLayouts/slideLayout2.xml"/><Relationship Id="rId4" Type="http://schemas.openxmlformats.org/officeDocument/2006/relationships/hyperlink" Target="file:///C:\Users\ecsphen\Documents\SA2\TSGS2_145E_Electronic_2021-05\Docs\S2-2104332.zip"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package" Target="../embeddings/Microsoft_Visio_Drawing.vsdx"/><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1.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784863-128D-4274-9077-FB088B078903}"/>
              </a:ext>
            </a:extLst>
          </p:cNvPr>
          <p:cNvSpPr>
            <a:spLocks noGrp="1"/>
          </p:cNvSpPr>
          <p:nvPr>
            <p:ph type="ctrTitle"/>
          </p:nvPr>
        </p:nvSpPr>
        <p:spPr/>
        <p:txBody>
          <a:bodyPr>
            <a:normAutofit/>
          </a:bodyPr>
          <a:lstStyle/>
          <a:p>
            <a:r>
              <a:rPr lang="en-US" dirty="0"/>
              <a:t>SA2#145e </a:t>
            </a:r>
            <a:br>
              <a:rPr lang="en-US" dirty="0"/>
            </a:br>
            <a:r>
              <a:rPr lang="en-US" dirty="0"/>
              <a:t>CC#3 </a:t>
            </a:r>
            <a:r>
              <a:rPr lang="en-US" dirty="0" err="1"/>
              <a:t>eNPN</a:t>
            </a:r>
            <a:r>
              <a:rPr lang="en-US" dirty="0"/>
              <a:t> input</a:t>
            </a:r>
          </a:p>
        </p:txBody>
      </p:sp>
      <p:sp>
        <p:nvSpPr>
          <p:cNvPr id="3" name="Subtitle 2">
            <a:extLst>
              <a:ext uri="{FF2B5EF4-FFF2-40B4-BE49-F238E27FC236}">
                <a16:creationId xmlns:a16="http://schemas.microsoft.com/office/drawing/2014/main" id="{D8C5FB4D-12BD-42CD-9F88-533BB78F7ACE}"/>
              </a:ext>
            </a:extLst>
          </p:cNvPr>
          <p:cNvSpPr>
            <a:spLocks noGrp="1"/>
          </p:cNvSpPr>
          <p:nvPr>
            <p:ph type="subTitle" idx="1"/>
          </p:nvPr>
        </p:nvSpPr>
        <p:spPr/>
        <p:txBody>
          <a:bodyPr/>
          <a:lstStyle/>
          <a:p>
            <a:r>
              <a:rPr lang="en-US" dirty="0"/>
              <a:t>20210524</a:t>
            </a:r>
          </a:p>
        </p:txBody>
      </p:sp>
    </p:spTree>
    <p:extLst>
      <p:ext uri="{BB962C8B-B14F-4D97-AF65-F5344CB8AC3E}">
        <p14:creationId xmlns:p14="http://schemas.microsoft.com/office/powerpoint/2010/main" val="8914136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FA7EDB-3677-4E3E-B3DB-0B88E0DA7A6E}"/>
              </a:ext>
            </a:extLst>
          </p:cNvPr>
          <p:cNvSpPr>
            <a:spLocks noGrp="1"/>
          </p:cNvSpPr>
          <p:nvPr>
            <p:ph type="title"/>
          </p:nvPr>
        </p:nvSpPr>
        <p:spPr>
          <a:xfrm>
            <a:off x="356616" y="146305"/>
            <a:ext cx="10997184" cy="850391"/>
          </a:xfrm>
        </p:spPr>
        <p:txBody>
          <a:bodyPr>
            <a:normAutofit fontScale="90000"/>
          </a:bodyPr>
          <a:lstStyle/>
          <a:p>
            <a:r>
              <a:rPr lang="en-US" dirty="0"/>
              <a:t>UE capabilities for additional parameters using UPU</a:t>
            </a:r>
          </a:p>
        </p:txBody>
      </p:sp>
      <p:sp>
        <p:nvSpPr>
          <p:cNvPr id="3" name="Content Placeholder 2">
            <a:extLst>
              <a:ext uri="{FF2B5EF4-FFF2-40B4-BE49-F238E27FC236}">
                <a16:creationId xmlns:a16="http://schemas.microsoft.com/office/drawing/2014/main" id="{C6A3FC17-5E64-47F7-8356-24D1EB6F59C8}"/>
              </a:ext>
            </a:extLst>
          </p:cNvPr>
          <p:cNvSpPr>
            <a:spLocks noGrp="1"/>
          </p:cNvSpPr>
          <p:nvPr>
            <p:ph idx="1"/>
          </p:nvPr>
        </p:nvSpPr>
        <p:spPr>
          <a:xfrm>
            <a:off x="210312" y="2560320"/>
            <a:ext cx="11777472" cy="4151375"/>
          </a:xfrm>
        </p:spPr>
        <p:txBody>
          <a:bodyPr>
            <a:normAutofit lnSpcReduction="10000"/>
          </a:bodyPr>
          <a:lstStyle/>
          <a:p>
            <a:r>
              <a:rPr lang="en-US" sz="1600" dirty="0"/>
              <a:t>CT1 options:</a:t>
            </a:r>
          </a:p>
          <a:p>
            <a:pPr lvl="1"/>
            <a:r>
              <a:rPr lang="en-US" sz="1400" dirty="0"/>
              <a:t>Alternative-1: in the UPU transparent container carrying the UPU acknowledgement; or</a:t>
            </a:r>
          </a:p>
          <a:p>
            <a:pPr lvl="1"/>
            <a:r>
              <a:rPr lang="en-US" sz="1400" dirty="0"/>
              <a:t>Alternative-2: in the registration request message during the registration procedure.</a:t>
            </a:r>
          </a:p>
          <a:p>
            <a:r>
              <a:rPr lang="en-US" sz="1600" dirty="0"/>
              <a:t>S2-2104336 stating</a:t>
            </a:r>
          </a:p>
          <a:p>
            <a:pPr lvl="1"/>
            <a:r>
              <a:rPr lang="en-US" sz="1400" dirty="0"/>
              <a:t>SA2 preference is to </a:t>
            </a:r>
            <a:r>
              <a:rPr lang="en-US" sz="1400" u="sng" dirty="0"/>
              <a:t>minimize the impacts on AMF as to easier enable the use of extended UPU also in roaming scenarios</a:t>
            </a:r>
            <a:r>
              <a:rPr lang="en-US" sz="1400" dirty="0"/>
              <a:t>.</a:t>
            </a:r>
          </a:p>
          <a:p>
            <a:pPr lvl="1"/>
            <a:r>
              <a:rPr lang="en-US" sz="1400" dirty="0"/>
              <a:t>SA2 will align the SA2 specifications with the CT1 and SA3 specifications, if needed.</a:t>
            </a:r>
          </a:p>
          <a:p>
            <a:r>
              <a:rPr lang="en-US" sz="1600" dirty="0"/>
              <a:t>S2-2104584 stating</a:t>
            </a:r>
          </a:p>
          <a:p>
            <a:pPr lvl="1"/>
            <a:r>
              <a:rPr lang="en-US" sz="1400" dirty="0"/>
              <a:t>SA2 decided that </a:t>
            </a:r>
            <a:r>
              <a:rPr lang="en-US" sz="1400" u="sng" dirty="0"/>
              <a:t>Alternative-1</a:t>
            </a:r>
            <a:r>
              <a:rPr lang="en-US" sz="1400" dirty="0"/>
              <a:t> is the most appropriate. SA2 suggests CT1 to take the lead and standardize this option and SA2 will later align accordingly</a:t>
            </a:r>
          </a:p>
          <a:p>
            <a:r>
              <a:rPr lang="en-US" sz="1600" dirty="0"/>
              <a:t>S2-2104602 stating</a:t>
            </a:r>
          </a:p>
          <a:p>
            <a:pPr lvl="1"/>
            <a:r>
              <a:rPr lang="en-US" sz="1400" dirty="0"/>
              <a:t>SA2 decided to include </a:t>
            </a:r>
            <a:r>
              <a:rPr lang="en-US" sz="1400" u="sng" dirty="0"/>
              <a:t>Alternative-2</a:t>
            </a:r>
            <a:r>
              <a:rPr lang="en-US" sz="1400" dirty="0"/>
              <a:t> allowing the UE to inform the network about which parameter(s) are supported in the UPU procedure prior to initiating the UPU procedure.</a:t>
            </a:r>
          </a:p>
          <a:p>
            <a:r>
              <a:rPr lang="en-US" sz="1800" dirty="0"/>
              <a:t>Questions</a:t>
            </a:r>
          </a:p>
          <a:p>
            <a:pPr lvl="1"/>
            <a:r>
              <a:rPr lang="en-US" sz="1400" dirty="0"/>
              <a:t>Do you support:</a:t>
            </a:r>
          </a:p>
          <a:p>
            <a:pPr lvl="2"/>
            <a:r>
              <a:rPr lang="en-US" sz="1050" dirty="0"/>
              <a:t>Alternative-1?</a:t>
            </a:r>
          </a:p>
          <a:p>
            <a:pPr lvl="2"/>
            <a:r>
              <a:rPr lang="en-US" sz="1050" dirty="0"/>
              <a:t>Alternative-2?</a:t>
            </a:r>
            <a:endParaRPr lang="en-US" sz="1000" dirty="0"/>
          </a:p>
          <a:p>
            <a:pPr lvl="1"/>
            <a:endParaRPr lang="en-US" sz="2000" dirty="0"/>
          </a:p>
        </p:txBody>
      </p:sp>
      <p:graphicFrame>
        <p:nvGraphicFramePr>
          <p:cNvPr id="7" name="Table 6">
            <a:extLst>
              <a:ext uri="{FF2B5EF4-FFF2-40B4-BE49-F238E27FC236}">
                <a16:creationId xmlns:a16="http://schemas.microsoft.com/office/drawing/2014/main" id="{92559FB5-E2DD-4288-8156-A44DBCEBFA21}"/>
              </a:ext>
            </a:extLst>
          </p:cNvPr>
          <p:cNvGraphicFramePr>
            <a:graphicFrameLocks noGrp="1"/>
          </p:cNvGraphicFramePr>
          <p:nvPr>
            <p:extLst>
              <p:ext uri="{D42A27DB-BD31-4B8C-83A1-F6EECF244321}">
                <p14:modId xmlns:p14="http://schemas.microsoft.com/office/powerpoint/2010/main" val="8431794"/>
              </p:ext>
            </p:extLst>
          </p:nvPr>
        </p:nvGraphicFramePr>
        <p:xfrm>
          <a:off x="356616" y="864839"/>
          <a:ext cx="11311129" cy="1546860"/>
        </p:xfrm>
        <a:graphic>
          <a:graphicData uri="http://schemas.openxmlformats.org/drawingml/2006/table">
            <a:tbl>
              <a:tblPr firstRow="1" firstCol="1" bandRow="1">
                <a:tableStyleId>{5C22544A-7EE6-4342-B048-85BDC9FD1C3A}</a:tableStyleId>
              </a:tblPr>
              <a:tblGrid>
                <a:gridCol w="387036">
                  <a:extLst>
                    <a:ext uri="{9D8B030D-6E8A-4147-A177-3AD203B41FA5}">
                      <a16:colId xmlns:a16="http://schemas.microsoft.com/office/drawing/2014/main" val="3637631305"/>
                    </a:ext>
                  </a:extLst>
                </a:gridCol>
                <a:gridCol w="1683607">
                  <a:extLst>
                    <a:ext uri="{9D8B030D-6E8A-4147-A177-3AD203B41FA5}">
                      <a16:colId xmlns:a16="http://schemas.microsoft.com/office/drawing/2014/main" val="4246963340"/>
                    </a:ext>
                  </a:extLst>
                </a:gridCol>
                <a:gridCol w="1646148">
                  <a:extLst>
                    <a:ext uri="{9D8B030D-6E8A-4147-A177-3AD203B41FA5}">
                      <a16:colId xmlns:a16="http://schemas.microsoft.com/office/drawing/2014/main" val="2738907938"/>
                    </a:ext>
                  </a:extLst>
                </a:gridCol>
                <a:gridCol w="1265228">
                  <a:extLst>
                    <a:ext uri="{9D8B030D-6E8A-4147-A177-3AD203B41FA5}">
                      <a16:colId xmlns:a16="http://schemas.microsoft.com/office/drawing/2014/main" val="490574624"/>
                    </a:ext>
                  </a:extLst>
                </a:gridCol>
                <a:gridCol w="4219903">
                  <a:extLst>
                    <a:ext uri="{9D8B030D-6E8A-4147-A177-3AD203B41FA5}">
                      <a16:colId xmlns:a16="http://schemas.microsoft.com/office/drawing/2014/main" val="3434328520"/>
                    </a:ext>
                  </a:extLst>
                </a:gridCol>
                <a:gridCol w="2109207">
                  <a:extLst>
                    <a:ext uri="{9D8B030D-6E8A-4147-A177-3AD203B41FA5}">
                      <a16:colId xmlns:a16="http://schemas.microsoft.com/office/drawing/2014/main" val="3117874996"/>
                    </a:ext>
                  </a:extLst>
                </a:gridCol>
              </a:tblGrid>
              <a:tr h="220927">
                <a:tc>
                  <a:txBody>
                    <a:bodyPr/>
                    <a:lstStyle/>
                    <a:p>
                      <a:endParaRPr lang="sv-SE" sz="1400" dirty="0">
                        <a:effectLst/>
                        <a:latin typeface="Arial" panose="020B0604020202020204" pitchFamily="34" charset="0"/>
                        <a:ea typeface="DengXian" panose="02010600030101010101" pitchFamily="2" charset="-122"/>
                        <a:cs typeface="Times New Roman" panose="02020603050405020304" pitchFamily="18" charset="0"/>
                      </a:endParaRPr>
                    </a:p>
                  </a:txBody>
                  <a:tcPr marL="9525" marR="9525" marT="9525" marB="9525"/>
                </a:tc>
                <a:tc>
                  <a:txBody>
                    <a:bodyPr/>
                    <a:lstStyle/>
                    <a:p>
                      <a:endParaRPr lang="sv-SE" sz="1400" dirty="0">
                        <a:effectLst/>
                        <a:latin typeface="Arial" panose="020B0604020202020204" pitchFamily="34" charset="0"/>
                        <a:ea typeface="DengXian" panose="02010600030101010101" pitchFamily="2" charset="-122"/>
                        <a:cs typeface="Times New Roman" panose="02020603050405020304" pitchFamily="18" charset="0"/>
                      </a:endParaRPr>
                    </a:p>
                  </a:txBody>
                  <a:tcPr marL="9525" marR="9525" marT="9525" marB="9525"/>
                </a:tc>
                <a:tc>
                  <a:txBody>
                    <a:bodyPr/>
                    <a:lstStyle/>
                    <a:p>
                      <a:endParaRPr lang="sv-SE" sz="1400" dirty="0">
                        <a:effectLst/>
                        <a:latin typeface="Arial" panose="020B0604020202020204" pitchFamily="34" charset="0"/>
                        <a:ea typeface="DengXian" panose="02010600030101010101" pitchFamily="2" charset="-122"/>
                        <a:cs typeface="Times New Roman" panose="02020603050405020304" pitchFamily="18" charset="0"/>
                      </a:endParaRPr>
                    </a:p>
                  </a:txBody>
                  <a:tcPr marL="9525" marR="9525" marT="9525" marB="9525"/>
                </a:tc>
                <a:tc>
                  <a:txBody>
                    <a:bodyPr/>
                    <a:lstStyle/>
                    <a:p>
                      <a:endParaRPr lang="sv-SE" sz="1400" dirty="0">
                        <a:effectLst/>
                        <a:latin typeface="Arial" panose="020B0604020202020204" pitchFamily="34" charset="0"/>
                        <a:ea typeface="DengXian" panose="02010600030101010101" pitchFamily="2" charset="-122"/>
                        <a:cs typeface="Times New Roman" panose="02020603050405020304" pitchFamily="18" charset="0"/>
                      </a:endParaRPr>
                    </a:p>
                  </a:txBody>
                  <a:tcPr marL="9525" marR="9525" marT="9525" marB="9525"/>
                </a:tc>
                <a:tc>
                  <a:txBody>
                    <a:bodyPr/>
                    <a:lstStyle/>
                    <a:p>
                      <a:endParaRPr lang="sv-SE" sz="1400" dirty="0">
                        <a:effectLst/>
                        <a:latin typeface="Arial" panose="020B0604020202020204" pitchFamily="34" charset="0"/>
                        <a:ea typeface="DengXian" panose="02010600030101010101" pitchFamily="2" charset="-122"/>
                        <a:cs typeface="Times New Roman" panose="02020603050405020304" pitchFamily="18" charset="0"/>
                      </a:endParaRPr>
                    </a:p>
                  </a:txBody>
                  <a:tcPr marL="9525" marR="9525" marT="9525" marB="9525"/>
                </a:tc>
                <a:tc>
                  <a:txBody>
                    <a:bodyPr/>
                    <a:lstStyle/>
                    <a:p>
                      <a:endParaRPr lang="sv-SE" sz="1400" dirty="0">
                        <a:effectLst/>
                        <a:latin typeface="Arial" panose="020B0604020202020204" pitchFamily="34" charset="0"/>
                        <a:ea typeface="DengXian" panose="02010600030101010101" pitchFamily="2" charset="-122"/>
                        <a:cs typeface="Times New Roman" panose="02020603050405020304" pitchFamily="18" charset="0"/>
                      </a:endParaRPr>
                    </a:p>
                  </a:txBody>
                  <a:tcPr marL="9525" marR="9525" marT="9525" marB="9525"/>
                </a:tc>
                <a:extLst>
                  <a:ext uri="{0D108BD9-81ED-4DB2-BD59-A6C34878D82A}">
                    <a16:rowId xmlns:a16="http://schemas.microsoft.com/office/drawing/2014/main" val="2344194424"/>
                  </a:ext>
                </a:extLst>
              </a:tr>
              <a:tr h="220927">
                <a:tc>
                  <a:txBody>
                    <a:bodyPr/>
                    <a:lstStyle/>
                    <a:p>
                      <a:endParaRPr lang="sv-SE" sz="1400" dirty="0">
                        <a:effectLst/>
                        <a:latin typeface="Arial" panose="020B0604020202020204" pitchFamily="34" charset="0"/>
                        <a:ea typeface="DengXian" panose="02010600030101010101" pitchFamily="2" charset="-122"/>
                        <a:cs typeface="Times New Roman" panose="02020603050405020304" pitchFamily="18" charset="0"/>
                      </a:endParaRPr>
                    </a:p>
                  </a:txBody>
                  <a:tcPr marL="9525" marR="9525" marT="9525" marB="9525"/>
                </a:tc>
                <a:tc>
                  <a:txBody>
                    <a:bodyPr/>
                    <a:lstStyle/>
                    <a:p>
                      <a:r>
                        <a:rPr lang="en-GB" sz="1200" u="sng" dirty="0">
                          <a:effectLst/>
                          <a:hlinkClick r:id="rId2" action="ppaction://hlinkfile"/>
                        </a:rPr>
                        <a:t>S2-2103760</a:t>
                      </a:r>
                      <a:endParaRPr lang="sv-SE" sz="1400" dirty="0">
                        <a:effectLst/>
                        <a:latin typeface="Arial" panose="020B0604020202020204" pitchFamily="34" charset="0"/>
                        <a:ea typeface="DengXian" panose="02010600030101010101" pitchFamily="2" charset="-122"/>
                        <a:cs typeface="Times New Roman" panose="02020603050405020304" pitchFamily="18" charset="0"/>
                      </a:endParaRPr>
                    </a:p>
                  </a:txBody>
                  <a:tcPr marL="9525" marR="9525" marT="9525" marB="9525"/>
                </a:tc>
                <a:tc>
                  <a:txBody>
                    <a:bodyPr/>
                    <a:lstStyle/>
                    <a:p>
                      <a:r>
                        <a:rPr lang="en-GB" sz="1200" dirty="0">
                          <a:effectLst/>
                        </a:rPr>
                        <a:t>LS In</a:t>
                      </a:r>
                      <a:endParaRPr lang="sv-SE" sz="1400" dirty="0">
                        <a:effectLst/>
                        <a:latin typeface="Arial" panose="020B0604020202020204" pitchFamily="34" charset="0"/>
                        <a:ea typeface="DengXian" panose="02010600030101010101" pitchFamily="2" charset="-122"/>
                        <a:cs typeface="Times New Roman" panose="02020603050405020304" pitchFamily="18" charset="0"/>
                      </a:endParaRPr>
                    </a:p>
                  </a:txBody>
                  <a:tcPr marL="9525" marR="9525" marT="9525" marB="9525"/>
                </a:tc>
                <a:tc>
                  <a:txBody>
                    <a:bodyPr/>
                    <a:lstStyle/>
                    <a:p>
                      <a:r>
                        <a:rPr lang="en-GB" sz="1200" dirty="0">
                          <a:effectLst/>
                        </a:rPr>
                        <a:t>Action</a:t>
                      </a:r>
                      <a:endParaRPr lang="sv-SE" sz="1400" dirty="0">
                        <a:effectLst/>
                        <a:latin typeface="Arial" panose="020B0604020202020204" pitchFamily="34" charset="0"/>
                        <a:ea typeface="DengXian" panose="02010600030101010101" pitchFamily="2" charset="-122"/>
                        <a:cs typeface="Times New Roman" panose="02020603050405020304" pitchFamily="18" charset="0"/>
                      </a:endParaRPr>
                    </a:p>
                  </a:txBody>
                  <a:tcPr marL="9525" marR="9525" marT="9525" marB="9525"/>
                </a:tc>
                <a:tc>
                  <a:txBody>
                    <a:bodyPr/>
                    <a:lstStyle/>
                    <a:p>
                      <a:r>
                        <a:rPr lang="en-GB" sz="1200" dirty="0">
                          <a:effectLst/>
                        </a:rPr>
                        <a:t>LS from CT WG1: Reply LS on UE capabilities indication in UPU</a:t>
                      </a:r>
                      <a:endParaRPr lang="sv-SE" sz="1400" dirty="0">
                        <a:effectLst/>
                        <a:latin typeface="Arial" panose="020B0604020202020204" pitchFamily="34" charset="0"/>
                        <a:ea typeface="DengXian" panose="02010600030101010101" pitchFamily="2" charset="-122"/>
                        <a:cs typeface="Times New Roman" panose="02020603050405020304" pitchFamily="18" charset="0"/>
                      </a:endParaRPr>
                    </a:p>
                  </a:txBody>
                  <a:tcPr marL="9525" marR="9525" marT="9525" marB="9525"/>
                </a:tc>
                <a:tc>
                  <a:txBody>
                    <a:bodyPr/>
                    <a:lstStyle/>
                    <a:p>
                      <a:r>
                        <a:rPr lang="en-GB" sz="1200" dirty="0">
                          <a:effectLst/>
                        </a:rPr>
                        <a:t>CT WG1 (C1-212599)</a:t>
                      </a:r>
                      <a:endParaRPr lang="sv-SE" sz="1400" dirty="0">
                        <a:effectLst/>
                        <a:latin typeface="Arial" panose="020B0604020202020204" pitchFamily="34" charset="0"/>
                        <a:ea typeface="DengXian" panose="02010600030101010101" pitchFamily="2" charset="-122"/>
                        <a:cs typeface="Times New Roman" panose="02020603050405020304" pitchFamily="18" charset="0"/>
                      </a:endParaRPr>
                    </a:p>
                  </a:txBody>
                  <a:tcPr marL="9525" marR="9525" marT="9525" marB="9525"/>
                </a:tc>
                <a:extLst>
                  <a:ext uri="{0D108BD9-81ED-4DB2-BD59-A6C34878D82A}">
                    <a16:rowId xmlns:a16="http://schemas.microsoft.com/office/drawing/2014/main" val="124920423"/>
                  </a:ext>
                </a:extLst>
              </a:tr>
              <a:tr h="220927">
                <a:tc>
                  <a:txBody>
                    <a:bodyPr/>
                    <a:lstStyle/>
                    <a:p>
                      <a:endParaRPr lang="sv-SE" sz="1400" dirty="0">
                        <a:effectLst/>
                        <a:latin typeface="Arial" panose="020B0604020202020204" pitchFamily="34" charset="0"/>
                        <a:ea typeface="DengXian" panose="02010600030101010101" pitchFamily="2" charset="-122"/>
                        <a:cs typeface="Times New Roman" panose="02020603050405020304" pitchFamily="18" charset="0"/>
                      </a:endParaRPr>
                    </a:p>
                  </a:txBody>
                  <a:tcPr marL="9525" marR="9525" marT="9525" marB="9525"/>
                </a:tc>
                <a:tc>
                  <a:txBody>
                    <a:bodyPr/>
                    <a:lstStyle/>
                    <a:p>
                      <a:r>
                        <a:rPr lang="en-GB" sz="1200" u="sng" dirty="0">
                          <a:effectLst/>
                          <a:hlinkClick r:id="rId3" action="ppaction://hlinkfile"/>
                        </a:rPr>
                        <a:t>S2-2104336</a:t>
                      </a:r>
                      <a:endParaRPr lang="sv-SE" sz="1400" dirty="0">
                        <a:effectLst/>
                        <a:latin typeface="Arial" panose="020B0604020202020204" pitchFamily="34" charset="0"/>
                        <a:ea typeface="DengXian" panose="02010600030101010101" pitchFamily="2" charset="-122"/>
                        <a:cs typeface="Times New Roman" panose="02020603050405020304" pitchFamily="18" charset="0"/>
                      </a:endParaRPr>
                    </a:p>
                  </a:txBody>
                  <a:tcPr marL="9525" marR="9525" marT="9525" marB="9525"/>
                </a:tc>
                <a:tc>
                  <a:txBody>
                    <a:bodyPr/>
                    <a:lstStyle/>
                    <a:p>
                      <a:r>
                        <a:rPr lang="en-GB" sz="1200" dirty="0">
                          <a:effectLst/>
                        </a:rPr>
                        <a:t>LS OUT</a:t>
                      </a:r>
                      <a:endParaRPr lang="sv-SE" sz="1400" dirty="0">
                        <a:effectLst/>
                        <a:latin typeface="Arial" panose="020B0604020202020204" pitchFamily="34" charset="0"/>
                        <a:ea typeface="DengXian" panose="02010600030101010101" pitchFamily="2" charset="-122"/>
                        <a:cs typeface="Times New Roman" panose="02020603050405020304" pitchFamily="18" charset="0"/>
                      </a:endParaRPr>
                    </a:p>
                  </a:txBody>
                  <a:tcPr marL="9525" marR="9525" marT="9525" marB="9525"/>
                </a:tc>
                <a:tc>
                  <a:txBody>
                    <a:bodyPr/>
                    <a:lstStyle/>
                    <a:p>
                      <a:r>
                        <a:rPr lang="en-GB" sz="1200" dirty="0">
                          <a:effectLst/>
                        </a:rPr>
                        <a:t>Approval</a:t>
                      </a:r>
                      <a:endParaRPr lang="sv-SE" sz="1400" dirty="0">
                        <a:effectLst/>
                        <a:latin typeface="Arial" panose="020B0604020202020204" pitchFamily="34" charset="0"/>
                        <a:ea typeface="DengXian" panose="02010600030101010101" pitchFamily="2" charset="-122"/>
                        <a:cs typeface="Times New Roman" panose="02020603050405020304" pitchFamily="18" charset="0"/>
                      </a:endParaRPr>
                    </a:p>
                  </a:txBody>
                  <a:tcPr marL="9525" marR="9525" marT="9525" marB="9525"/>
                </a:tc>
                <a:tc>
                  <a:txBody>
                    <a:bodyPr/>
                    <a:lstStyle/>
                    <a:p>
                      <a:r>
                        <a:rPr lang="en-GB" sz="1200" dirty="0">
                          <a:effectLst/>
                        </a:rPr>
                        <a:t>[DRAFT] Reply LS on UE capabilities indication in UPU</a:t>
                      </a:r>
                      <a:endParaRPr lang="sv-SE" sz="1400" dirty="0">
                        <a:effectLst/>
                        <a:latin typeface="Arial" panose="020B0604020202020204" pitchFamily="34" charset="0"/>
                        <a:ea typeface="DengXian" panose="02010600030101010101" pitchFamily="2" charset="-122"/>
                        <a:cs typeface="Times New Roman" panose="02020603050405020304" pitchFamily="18" charset="0"/>
                      </a:endParaRPr>
                    </a:p>
                  </a:txBody>
                  <a:tcPr marL="9525" marR="9525" marT="9525" marB="9525"/>
                </a:tc>
                <a:tc>
                  <a:txBody>
                    <a:bodyPr/>
                    <a:lstStyle/>
                    <a:p>
                      <a:r>
                        <a:rPr lang="en-GB" sz="1200">
                          <a:effectLst/>
                        </a:rPr>
                        <a:t>Ericsson</a:t>
                      </a:r>
                      <a:endParaRPr lang="sv-SE" sz="1400">
                        <a:effectLst/>
                        <a:latin typeface="Arial" panose="020B0604020202020204" pitchFamily="34" charset="0"/>
                        <a:ea typeface="DengXian" panose="02010600030101010101" pitchFamily="2" charset="-122"/>
                        <a:cs typeface="Times New Roman" panose="02020603050405020304" pitchFamily="18" charset="0"/>
                      </a:endParaRPr>
                    </a:p>
                  </a:txBody>
                  <a:tcPr marL="9525" marR="9525" marT="9525" marB="9525"/>
                </a:tc>
                <a:extLst>
                  <a:ext uri="{0D108BD9-81ED-4DB2-BD59-A6C34878D82A}">
                    <a16:rowId xmlns:a16="http://schemas.microsoft.com/office/drawing/2014/main" val="3279284407"/>
                  </a:ext>
                </a:extLst>
              </a:tr>
              <a:tr h="220927">
                <a:tc>
                  <a:txBody>
                    <a:bodyPr/>
                    <a:lstStyle/>
                    <a:p>
                      <a:endParaRPr lang="sv-SE" sz="1400" dirty="0">
                        <a:effectLst/>
                        <a:latin typeface="Arial" panose="020B0604020202020204" pitchFamily="34" charset="0"/>
                        <a:ea typeface="DengXian" panose="02010600030101010101" pitchFamily="2" charset="-122"/>
                        <a:cs typeface="Times New Roman" panose="02020603050405020304" pitchFamily="18" charset="0"/>
                      </a:endParaRPr>
                    </a:p>
                  </a:txBody>
                  <a:tcPr marL="9525" marR="9525" marT="9525" marB="9525"/>
                </a:tc>
                <a:tc>
                  <a:txBody>
                    <a:bodyPr/>
                    <a:lstStyle/>
                    <a:p>
                      <a:r>
                        <a:rPr lang="en-GB" sz="1200" u="sng" dirty="0">
                          <a:effectLst/>
                          <a:hlinkClick r:id="rId4" action="ppaction://hlinkfile"/>
                        </a:rPr>
                        <a:t>S2-2104584</a:t>
                      </a:r>
                      <a:endParaRPr lang="sv-SE" sz="1400" dirty="0">
                        <a:effectLst/>
                        <a:latin typeface="Arial" panose="020B0604020202020204" pitchFamily="34" charset="0"/>
                        <a:ea typeface="DengXian" panose="02010600030101010101" pitchFamily="2" charset="-122"/>
                        <a:cs typeface="Times New Roman" panose="02020603050405020304" pitchFamily="18" charset="0"/>
                      </a:endParaRPr>
                    </a:p>
                  </a:txBody>
                  <a:tcPr marL="9525" marR="9525" marT="9525" marB="9525"/>
                </a:tc>
                <a:tc>
                  <a:txBody>
                    <a:bodyPr/>
                    <a:lstStyle/>
                    <a:p>
                      <a:r>
                        <a:rPr lang="en-GB" sz="1200" dirty="0">
                          <a:effectLst/>
                        </a:rPr>
                        <a:t>LS OUT</a:t>
                      </a:r>
                      <a:endParaRPr lang="sv-SE" sz="1400" dirty="0">
                        <a:effectLst/>
                        <a:latin typeface="Arial" panose="020B0604020202020204" pitchFamily="34" charset="0"/>
                        <a:ea typeface="DengXian" panose="02010600030101010101" pitchFamily="2" charset="-122"/>
                        <a:cs typeface="Times New Roman" panose="02020603050405020304" pitchFamily="18" charset="0"/>
                      </a:endParaRPr>
                    </a:p>
                  </a:txBody>
                  <a:tcPr marL="9525" marR="9525" marT="9525" marB="9525"/>
                </a:tc>
                <a:tc>
                  <a:txBody>
                    <a:bodyPr/>
                    <a:lstStyle/>
                    <a:p>
                      <a:r>
                        <a:rPr lang="en-GB" sz="1200" dirty="0">
                          <a:effectLst/>
                        </a:rPr>
                        <a:t>Approval</a:t>
                      </a:r>
                      <a:endParaRPr lang="sv-SE" sz="1400" dirty="0">
                        <a:effectLst/>
                        <a:latin typeface="Arial" panose="020B0604020202020204" pitchFamily="34" charset="0"/>
                        <a:ea typeface="DengXian" panose="02010600030101010101" pitchFamily="2" charset="-122"/>
                        <a:cs typeface="Times New Roman" panose="02020603050405020304" pitchFamily="18" charset="0"/>
                      </a:endParaRPr>
                    </a:p>
                  </a:txBody>
                  <a:tcPr marL="9525" marR="9525" marT="9525" marB="9525"/>
                </a:tc>
                <a:tc>
                  <a:txBody>
                    <a:bodyPr/>
                    <a:lstStyle/>
                    <a:p>
                      <a:r>
                        <a:rPr lang="en-GB" sz="1200" dirty="0">
                          <a:effectLst/>
                        </a:rPr>
                        <a:t>[DRAFT] Reply LS on UE capabilities indication in UPU</a:t>
                      </a:r>
                      <a:endParaRPr lang="sv-SE" sz="1400" dirty="0">
                        <a:effectLst/>
                        <a:latin typeface="Arial" panose="020B0604020202020204" pitchFamily="34" charset="0"/>
                        <a:ea typeface="DengXian" panose="02010600030101010101" pitchFamily="2" charset="-122"/>
                        <a:cs typeface="Times New Roman" panose="02020603050405020304" pitchFamily="18" charset="0"/>
                      </a:endParaRPr>
                    </a:p>
                  </a:txBody>
                  <a:tcPr marL="9525" marR="9525" marT="9525" marB="9525"/>
                </a:tc>
                <a:tc>
                  <a:txBody>
                    <a:bodyPr/>
                    <a:lstStyle/>
                    <a:p>
                      <a:r>
                        <a:rPr lang="en-GB" sz="1200">
                          <a:effectLst/>
                        </a:rPr>
                        <a:t>Qualcomm</a:t>
                      </a:r>
                      <a:endParaRPr lang="sv-SE" sz="1400">
                        <a:effectLst/>
                        <a:latin typeface="Arial" panose="020B0604020202020204" pitchFamily="34" charset="0"/>
                        <a:ea typeface="DengXian" panose="02010600030101010101" pitchFamily="2" charset="-122"/>
                        <a:cs typeface="Times New Roman" panose="02020603050405020304" pitchFamily="18" charset="0"/>
                      </a:endParaRPr>
                    </a:p>
                  </a:txBody>
                  <a:tcPr marL="9525" marR="9525" marT="9525" marB="9525"/>
                </a:tc>
                <a:extLst>
                  <a:ext uri="{0D108BD9-81ED-4DB2-BD59-A6C34878D82A}">
                    <a16:rowId xmlns:a16="http://schemas.microsoft.com/office/drawing/2014/main" val="2473744248"/>
                  </a:ext>
                </a:extLst>
              </a:tr>
              <a:tr h="220927">
                <a:tc>
                  <a:txBody>
                    <a:bodyPr/>
                    <a:lstStyle/>
                    <a:p>
                      <a:endParaRPr lang="sv-SE" sz="1400" dirty="0">
                        <a:effectLst/>
                        <a:latin typeface="Arial" panose="020B0604020202020204" pitchFamily="34" charset="0"/>
                        <a:ea typeface="DengXian" panose="02010600030101010101" pitchFamily="2" charset="-122"/>
                        <a:cs typeface="Times New Roman" panose="02020603050405020304" pitchFamily="18" charset="0"/>
                      </a:endParaRPr>
                    </a:p>
                  </a:txBody>
                  <a:tcPr marL="9525" marR="9525" marT="9525" marB="9525"/>
                </a:tc>
                <a:tc>
                  <a:txBody>
                    <a:bodyPr/>
                    <a:lstStyle/>
                    <a:p>
                      <a:r>
                        <a:rPr lang="en-GB" sz="1200" u="sng" dirty="0">
                          <a:effectLst/>
                          <a:hlinkClick r:id="rId5" action="ppaction://hlinkfile"/>
                        </a:rPr>
                        <a:t>S2-2104602</a:t>
                      </a:r>
                      <a:endParaRPr lang="sv-SE" sz="1400" dirty="0">
                        <a:effectLst/>
                        <a:latin typeface="Arial" panose="020B0604020202020204" pitchFamily="34" charset="0"/>
                        <a:ea typeface="DengXian" panose="02010600030101010101" pitchFamily="2" charset="-122"/>
                        <a:cs typeface="Times New Roman" panose="02020603050405020304" pitchFamily="18" charset="0"/>
                      </a:endParaRPr>
                    </a:p>
                  </a:txBody>
                  <a:tcPr marL="9525" marR="9525" marT="9525" marB="9525"/>
                </a:tc>
                <a:tc>
                  <a:txBody>
                    <a:bodyPr/>
                    <a:lstStyle/>
                    <a:p>
                      <a:r>
                        <a:rPr lang="en-GB" sz="1200" dirty="0">
                          <a:effectLst/>
                        </a:rPr>
                        <a:t>LS OUT</a:t>
                      </a:r>
                      <a:endParaRPr lang="sv-SE" sz="1400" dirty="0">
                        <a:effectLst/>
                        <a:latin typeface="Arial" panose="020B0604020202020204" pitchFamily="34" charset="0"/>
                        <a:ea typeface="DengXian" panose="02010600030101010101" pitchFamily="2" charset="-122"/>
                        <a:cs typeface="Times New Roman" panose="02020603050405020304" pitchFamily="18" charset="0"/>
                      </a:endParaRPr>
                    </a:p>
                  </a:txBody>
                  <a:tcPr marL="9525" marR="9525" marT="9525" marB="9525"/>
                </a:tc>
                <a:tc>
                  <a:txBody>
                    <a:bodyPr/>
                    <a:lstStyle/>
                    <a:p>
                      <a:r>
                        <a:rPr lang="en-GB" sz="1200" dirty="0">
                          <a:effectLst/>
                        </a:rPr>
                        <a:t>Approval</a:t>
                      </a:r>
                      <a:endParaRPr lang="sv-SE" sz="1400" dirty="0">
                        <a:effectLst/>
                        <a:latin typeface="Arial" panose="020B0604020202020204" pitchFamily="34" charset="0"/>
                        <a:ea typeface="DengXian" panose="02010600030101010101" pitchFamily="2" charset="-122"/>
                        <a:cs typeface="Times New Roman" panose="02020603050405020304" pitchFamily="18" charset="0"/>
                      </a:endParaRPr>
                    </a:p>
                  </a:txBody>
                  <a:tcPr marL="9525" marR="9525" marT="9525" marB="9525"/>
                </a:tc>
                <a:tc>
                  <a:txBody>
                    <a:bodyPr/>
                    <a:lstStyle/>
                    <a:p>
                      <a:r>
                        <a:rPr lang="en-GB" sz="1200" dirty="0">
                          <a:effectLst/>
                        </a:rPr>
                        <a:t>[DRAFT] Reply LS on UE capabilities indication in UPU</a:t>
                      </a:r>
                      <a:endParaRPr lang="sv-SE" sz="1400" dirty="0">
                        <a:effectLst/>
                        <a:latin typeface="Arial" panose="020B0604020202020204" pitchFamily="34" charset="0"/>
                        <a:ea typeface="DengXian" panose="02010600030101010101" pitchFamily="2" charset="-122"/>
                        <a:cs typeface="Times New Roman" panose="02020603050405020304" pitchFamily="18" charset="0"/>
                      </a:endParaRPr>
                    </a:p>
                  </a:txBody>
                  <a:tcPr marL="9525" marR="9525" marT="9525" marB="9525"/>
                </a:tc>
                <a:tc>
                  <a:txBody>
                    <a:bodyPr/>
                    <a:lstStyle/>
                    <a:p>
                      <a:r>
                        <a:rPr lang="en-GB" sz="1200" dirty="0">
                          <a:effectLst/>
                        </a:rPr>
                        <a:t>MediaTek Inc.</a:t>
                      </a:r>
                      <a:endParaRPr lang="sv-SE" sz="1400" dirty="0">
                        <a:effectLst/>
                        <a:latin typeface="Arial" panose="020B0604020202020204" pitchFamily="34" charset="0"/>
                        <a:ea typeface="DengXian" panose="02010600030101010101" pitchFamily="2" charset="-122"/>
                        <a:cs typeface="Times New Roman" panose="02020603050405020304" pitchFamily="18" charset="0"/>
                      </a:endParaRPr>
                    </a:p>
                  </a:txBody>
                  <a:tcPr marL="9525" marR="9525" marT="9525" marB="9525"/>
                </a:tc>
                <a:extLst>
                  <a:ext uri="{0D108BD9-81ED-4DB2-BD59-A6C34878D82A}">
                    <a16:rowId xmlns:a16="http://schemas.microsoft.com/office/drawing/2014/main" val="2218481932"/>
                  </a:ext>
                </a:extLst>
              </a:tr>
              <a:tr h="220927">
                <a:tc>
                  <a:txBody>
                    <a:bodyPr/>
                    <a:lstStyle/>
                    <a:p>
                      <a:endParaRPr lang="sv-SE" sz="1400" dirty="0">
                        <a:effectLst/>
                        <a:latin typeface="Arial" panose="020B0604020202020204" pitchFamily="34" charset="0"/>
                        <a:ea typeface="DengXian" panose="02010600030101010101" pitchFamily="2" charset="-122"/>
                        <a:cs typeface="Times New Roman" panose="02020603050405020304" pitchFamily="18" charset="0"/>
                      </a:endParaRPr>
                    </a:p>
                  </a:txBody>
                  <a:tcPr marL="9525" marR="9525" marT="9525" marB="9525"/>
                </a:tc>
                <a:tc>
                  <a:txBody>
                    <a:bodyPr/>
                    <a:lstStyle/>
                    <a:p>
                      <a:r>
                        <a:rPr lang="en-GB" sz="1200" u="sng" dirty="0">
                          <a:effectLst/>
                          <a:hlinkClick r:id="rId6" action="ppaction://hlinkfile"/>
                        </a:rPr>
                        <a:t>S2-2104603</a:t>
                      </a:r>
                      <a:endParaRPr lang="sv-SE" sz="1400" dirty="0">
                        <a:effectLst/>
                        <a:latin typeface="Arial" panose="020B0604020202020204" pitchFamily="34" charset="0"/>
                        <a:ea typeface="DengXian" panose="02010600030101010101" pitchFamily="2" charset="-122"/>
                        <a:cs typeface="Times New Roman" panose="02020603050405020304" pitchFamily="18" charset="0"/>
                      </a:endParaRPr>
                    </a:p>
                  </a:txBody>
                  <a:tcPr marL="9525" marR="9525" marT="9525" marB="9525"/>
                </a:tc>
                <a:tc>
                  <a:txBody>
                    <a:bodyPr/>
                    <a:lstStyle/>
                    <a:p>
                      <a:r>
                        <a:rPr lang="en-GB" sz="1200">
                          <a:effectLst/>
                        </a:rPr>
                        <a:t>CR</a:t>
                      </a:r>
                      <a:endParaRPr lang="sv-SE" sz="1400">
                        <a:effectLst/>
                        <a:latin typeface="Arial" panose="020B0604020202020204" pitchFamily="34" charset="0"/>
                        <a:ea typeface="DengXian" panose="02010600030101010101" pitchFamily="2" charset="-122"/>
                        <a:cs typeface="Times New Roman" panose="02020603050405020304" pitchFamily="18" charset="0"/>
                      </a:endParaRPr>
                    </a:p>
                  </a:txBody>
                  <a:tcPr marL="9525" marR="9525" marT="9525" marB="9525"/>
                </a:tc>
                <a:tc>
                  <a:txBody>
                    <a:bodyPr/>
                    <a:lstStyle/>
                    <a:p>
                      <a:r>
                        <a:rPr lang="en-GB" sz="1200">
                          <a:effectLst/>
                        </a:rPr>
                        <a:t>Approval</a:t>
                      </a:r>
                      <a:endParaRPr lang="sv-SE" sz="1400">
                        <a:effectLst/>
                        <a:latin typeface="Arial" panose="020B0604020202020204" pitchFamily="34" charset="0"/>
                        <a:ea typeface="DengXian" panose="02010600030101010101" pitchFamily="2" charset="-122"/>
                        <a:cs typeface="Times New Roman" panose="02020603050405020304" pitchFamily="18" charset="0"/>
                      </a:endParaRPr>
                    </a:p>
                  </a:txBody>
                  <a:tcPr marL="9525" marR="9525" marT="9525" marB="9525"/>
                </a:tc>
                <a:tc>
                  <a:txBody>
                    <a:bodyPr/>
                    <a:lstStyle/>
                    <a:p>
                      <a:r>
                        <a:rPr lang="en-GB" sz="1200" dirty="0">
                          <a:effectLst/>
                        </a:rPr>
                        <a:t>23.501 CR2949 (Rel-17, 'B'): The supported parameters set type indication for UPU</a:t>
                      </a:r>
                      <a:endParaRPr lang="sv-SE" sz="1400" dirty="0">
                        <a:effectLst/>
                        <a:latin typeface="Arial" panose="020B0604020202020204" pitchFamily="34" charset="0"/>
                        <a:ea typeface="DengXian" panose="02010600030101010101" pitchFamily="2" charset="-122"/>
                        <a:cs typeface="Times New Roman" panose="02020603050405020304" pitchFamily="18" charset="0"/>
                      </a:endParaRPr>
                    </a:p>
                  </a:txBody>
                  <a:tcPr marL="9525" marR="9525" marT="9525" marB="9525"/>
                </a:tc>
                <a:tc>
                  <a:txBody>
                    <a:bodyPr/>
                    <a:lstStyle/>
                    <a:p>
                      <a:r>
                        <a:rPr lang="en-GB" sz="1200" dirty="0">
                          <a:effectLst/>
                        </a:rPr>
                        <a:t>MediaTek Inc.</a:t>
                      </a:r>
                      <a:endParaRPr lang="sv-SE" sz="1400" dirty="0">
                        <a:effectLst/>
                        <a:latin typeface="Arial" panose="020B0604020202020204" pitchFamily="34" charset="0"/>
                        <a:ea typeface="DengXian" panose="02010600030101010101" pitchFamily="2" charset="-122"/>
                        <a:cs typeface="Times New Roman" panose="02020603050405020304" pitchFamily="18" charset="0"/>
                      </a:endParaRPr>
                    </a:p>
                  </a:txBody>
                  <a:tcPr marL="9525" marR="9525" marT="9525" marB="9525"/>
                </a:tc>
                <a:extLst>
                  <a:ext uri="{0D108BD9-81ED-4DB2-BD59-A6C34878D82A}">
                    <a16:rowId xmlns:a16="http://schemas.microsoft.com/office/drawing/2014/main" val="303930500"/>
                  </a:ext>
                </a:extLst>
              </a:tr>
            </a:tbl>
          </a:graphicData>
        </a:graphic>
      </p:graphicFrame>
    </p:spTree>
    <p:extLst>
      <p:ext uri="{BB962C8B-B14F-4D97-AF65-F5344CB8AC3E}">
        <p14:creationId xmlns:p14="http://schemas.microsoft.com/office/powerpoint/2010/main" val="417283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0D6036-00F3-426C-BE94-7FB0E33CEEEC}"/>
              </a:ext>
            </a:extLst>
          </p:cNvPr>
          <p:cNvSpPr>
            <a:spLocks noGrp="1"/>
          </p:cNvSpPr>
          <p:nvPr>
            <p:ph type="title"/>
          </p:nvPr>
        </p:nvSpPr>
        <p:spPr/>
        <p:txBody>
          <a:bodyPr/>
          <a:lstStyle/>
          <a:p>
            <a:r>
              <a:rPr lang="en-US" dirty="0"/>
              <a:t>KI#1: Interface between AAA-S and SNPN</a:t>
            </a:r>
          </a:p>
        </p:txBody>
      </p:sp>
      <p:sp>
        <p:nvSpPr>
          <p:cNvPr id="6" name="Content Placeholder 2">
            <a:extLst>
              <a:ext uri="{FF2B5EF4-FFF2-40B4-BE49-F238E27FC236}">
                <a16:creationId xmlns:a16="http://schemas.microsoft.com/office/drawing/2014/main" id="{209BEE57-A9D1-42E3-BB2C-0ACFA200837F}"/>
              </a:ext>
            </a:extLst>
          </p:cNvPr>
          <p:cNvSpPr txBox="1">
            <a:spLocks/>
          </p:cNvSpPr>
          <p:nvPr/>
        </p:nvSpPr>
        <p:spPr>
          <a:xfrm>
            <a:off x="256032" y="2447109"/>
            <a:ext cx="11731752" cy="4182291"/>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000" dirty="0"/>
              <a:t>Only submitted option is using NSSAAF as interworking between SBI and AAA protocols:</a:t>
            </a:r>
          </a:p>
          <a:p>
            <a:r>
              <a:rPr lang="en-US" sz="2000" dirty="0"/>
              <a:t>Discussion on way forward</a:t>
            </a:r>
          </a:p>
          <a:p>
            <a:pPr lvl="1"/>
            <a:r>
              <a:rPr lang="en-US" sz="1600" dirty="0"/>
              <a:t>Option 1:</a:t>
            </a:r>
          </a:p>
          <a:p>
            <a:pPr lvl="2"/>
            <a:r>
              <a:rPr lang="en-US" sz="1200" dirty="0"/>
              <a:t>NSSAAF is renamed to Network System Specific Authentication and Authorization Function which supports the following separate and independent functionality:</a:t>
            </a:r>
          </a:p>
          <a:p>
            <a:pPr lvl="3"/>
            <a:r>
              <a:rPr lang="en-US" sz="1000" dirty="0"/>
              <a:t>NSSAA for network slice.</a:t>
            </a:r>
          </a:p>
          <a:p>
            <a:pPr lvl="3"/>
            <a:r>
              <a:rPr lang="en-US" sz="1000" dirty="0"/>
              <a:t>AIW for SNPN.</a:t>
            </a:r>
          </a:p>
          <a:p>
            <a:pPr lvl="1"/>
            <a:r>
              <a:rPr lang="en-US" sz="1600" dirty="0"/>
              <a:t>Option 2:</a:t>
            </a:r>
          </a:p>
          <a:p>
            <a:pPr lvl="2"/>
            <a:r>
              <a:rPr lang="en-US" sz="1200" dirty="0"/>
              <a:t>Define a new NF for SNPNs e.g. AIWF</a:t>
            </a:r>
          </a:p>
          <a:p>
            <a:r>
              <a:rPr lang="en-US" sz="2000" dirty="0"/>
              <a:t>Questions:</a:t>
            </a:r>
          </a:p>
          <a:p>
            <a:pPr lvl="1"/>
            <a:r>
              <a:rPr lang="en-US" sz="1600" dirty="0"/>
              <a:t>Do you support to progress option 1?</a:t>
            </a:r>
          </a:p>
          <a:p>
            <a:pPr lvl="2"/>
            <a:r>
              <a:rPr lang="en-US" sz="1200" dirty="0"/>
              <a:t>Yes</a:t>
            </a:r>
          </a:p>
          <a:p>
            <a:pPr lvl="2"/>
            <a:r>
              <a:rPr lang="en-US" sz="1200" dirty="0"/>
              <a:t>No</a:t>
            </a:r>
          </a:p>
          <a:p>
            <a:pPr lvl="1"/>
            <a:r>
              <a:rPr lang="en-US" sz="1600" dirty="0"/>
              <a:t>Do you support to progress option 2?</a:t>
            </a:r>
          </a:p>
          <a:p>
            <a:pPr lvl="2"/>
            <a:r>
              <a:rPr lang="en-US" sz="1200" dirty="0"/>
              <a:t>Yes</a:t>
            </a:r>
          </a:p>
          <a:p>
            <a:pPr lvl="2"/>
            <a:r>
              <a:rPr lang="en-US" sz="1200" dirty="0"/>
              <a:t>No</a:t>
            </a:r>
          </a:p>
          <a:p>
            <a:pPr lvl="1"/>
            <a:endParaRPr lang="en-US" sz="1600" dirty="0"/>
          </a:p>
          <a:p>
            <a:pPr lvl="2"/>
            <a:endParaRPr lang="en-US" sz="1200" dirty="0"/>
          </a:p>
        </p:txBody>
      </p:sp>
      <p:graphicFrame>
        <p:nvGraphicFramePr>
          <p:cNvPr id="8" name="Table 8">
            <a:extLst>
              <a:ext uri="{FF2B5EF4-FFF2-40B4-BE49-F238E27FC236}">
                <a16:creationId xmlns:a16="http://schemas.microsoft.com/office/drawing/2014/main" id="{0741D80A-2692-48A7-9F80-B3629F126909}"/>
              </a:ext>
            </a:extLst>
          </p:cNvPr>
          <p:cNvGraphicFramePr>
            <a:graphicFrameLocks noGrp="1"/>
          </p:cNvGraphicFramePr>
          <p:nvPr>
            <p:extLst>
              <p:ext uri="{D42A27DB-BD31-4B8C-83A1-F6EECF244321}">
                <p14:modId xmlns:p14="http://schemas.microsoft.com/office/powerpoint/2010/main" val="3814707314"/>
              </p:ext>
            </p:extLst>
          </p:nvPr>
        </p:nvGraphicFramePr>
        <p:xfrm>
          <a:off x="980440" y="1506050"/>
          <a:ext cx="9407144" cy="769620"/>
        </p:xfrm>
        <a:graphic>
          <a:graphicData uri="http://schemas.openxmlformats.org/drawingml/2006/table">
            <a:tbl>
              <a:tblPr firstRow="1" bandRow="1">
                <a:tableStyleId>{5C22544A-7EE6-4342-B048-85BDC9FD1C3A}</a:tableStyleId>
              </a:tblPr>
              <a:tblGrid>
                <a:gridCol w="1268984">
                  <a:extLst>
                    <a:ext uri="{9D8B030D-6E8A-4147-A177-3AD203B41FA5}">
                      <a16:colId xmlns:a16="http://schemas.microsoft.com/office/drawing/2014/main" val="740814605"/>
                    </a:ext>
                  </a:extLst>
                </a:gridCol>
                <a:gridCol w="676656">
                  <a:extLst>
                    <a:ext uri="{9D8B030D-6E8A-4147-A177-3AD203B41FA5}">
                      <a16:colId xmlns:a16="http://schemas.microsoft.com/office/drawing/2014/main" val="1673036382"/>
                    </a:ext>
                  </a:extLst>
                </a:gridCol>
                <a:gridCol w="5109718">
                  <a:extLst>
                    <a:ext uri="{9D8B030D-6E8A-4147-A177-3AD203B41FA5}">
                      <a16:colId xmlns:a16="http://schemas.microsoft.com/office/drawing/2014/main" val="1613078197"/>
                    </a:ext>
                  </a:extLst>
                </a:gridCol>
                <a:gridCol w="2351786">
                  <a:extLst>
                    <a:ext uri="{9D8B030D-6E8A-4147-A177-3AD203B41FA5}">
                      <a16:colId xmlns:a16="http://schemas.microsoft.com/office/drawing/2014/main" val="3994022834"/>
                    </a:ext>
                  </a:extLst>
                </a:gridCol>
              </a:tblGrid>
              <a:tr h="370840">
                <a:tc>
                  <a:txBody>
                    <a:bodyPr/>
                    <a:lstStyle/>
                    <a:p>
                      <a:r>
                        <a:rPr lang="en-GB" sz="1200" b="0" u="sng" dirty="0">
                          <a:solidFill>
                            <a:schemeClr val="tx1"/>
                          </a:solidFill>
                          <a:effectLst/>
                          <a:hlinkClick r:id="rId2" action="ppaction://hlinkfile">
                            <a:extLst>
                              <a:ext uri="{A12FA001-AC4F-418D-AE19-62706E023703}">
                                <ahyp:hlinkClr xmlns:ahyp="http://schemas.microsoft.com/office/drawing/2018/hyperlinkcolor" val="tx"/>
                              </a:ext>
                            </a:extLst>
                          </a:hlinkClick>
                        </a:rPr>
                        <a:t>S2-2104442</a:t>
                      </a:r>
                      <a:endParaRPr lang="sv-SE" sz="1400" b="0" dirty="0">
                        <a:solidFill>
                          <a:schemeClr val="tx1"/>
                        </a:solidFill>
                        <a:effectLst/>
                        <a:latin typeface="Arial" panose="020B0604020202020204" pitchFamily="34" charset="0"/>
                        <a:ea typeface="DengXian" panose="02010600030101010101" pitchFamily="2" charset="-122"/>
                        <a:cs typeface="Times New Roman" panose="02020603050405020304" pitchFamily="18" charset="0"/>
                      </a:endParaRPr>
                    </a:p>
                  </a:txBody>
                  <a:tcPr marL="9525" marR="9525" marT="9525" marB="9525">
                    <a:solidFill>
                      <a:schemeClr val="bg2"/>
                    </a:solidFill>
                  </a:tcPr>
                </a:tc>
                <a:tc>
                  <a:txBody>
                    <a:bodyPr/>
                    <a:lstStyle/>
                    <a:p>
                      <a:r>
                        <a:rPr lang="en-GB" sz="1200" b="0" dirty="0">
                          <a:solidFill>
                            <a:schemeClr val="tx1"/>
                          </a:solidFill>
                          <a:effectLst/>
                        </a:rPr>
                        <a:t>CR</a:t>
                      </a:r>
                      <a:endParaRPr lang="sv-SE" sz="1400" b="0" dirty="0">
                        <a:solidFill>
                          <a:schemeClr val="tx1"/>
                        </a:solidFill>
                        <a:effectLst/>
                        <a:latin typeface="Arial" panose="020B0604020202020204" pitchFamily="34" charset="0"/>
                        <a:ea typeface="DengXian" panose="02010600030101010101" pitchFamily="2" charset="-122"/>
                        <a:cs typeface="Times New Roman" panose="02020603050405020304" pitchFamily="18" charset="0"/>
                      </a:endParaRPr>
                    </a:p>
                  </a:txBody>
                  <a:tcPr marL="9525" marR="9525" marT="9525" marB="9525">
                    <a:solidFill>
                      <a:schemeClr val="bg2"/>
                    </a:solidFill>
                  </a:tcPr>
                </a:tc>
                <a:tc>
                  <a:txBody>
                    <a:bodyPr/>
                    <a:lstStyle/>
                    <a:p>
                      <a:r>
                        <a:rPr lang="en-GB" sz="1200" b="0" dirty="0">
                          <a:solidFill>
                            <a:schemeClr val="tx1"/>
                          </a:solidFill>
                          <a:effectLst/>
                        </a:rPr>
                        <a:t>23.501 CR2926 (Rel-17, 'C'): Interaction between AUSF and AAA Server</a:t>
                      </a:r>
                      <a:endParaRPr lang="sv-SE" sz="1400" b="0" dirty="0">
                        <a:solidFill>
                          <a:schemeClr val="tx1"/>
                        </a:solidFill>
                        <a:effectLst/>
                        <a:latin typeface="Arial" panose="020B0604020202020204" pitchFamily="34" charset="0"/>
                        <a:ea typeface="DengXian" panose="02010600030101010101" pitchFamily="2" charset="-122"/>
                        <a:cs typeface="Times New Roman" panose="02020603050405020304" pitchFamily="18" charset="0"/>
                      </a:endParaRPr>
                    </a:p>
                  </a:txBody>
                  <a:tcPr marL="9525" marR="9525" marT="9525" marB="9525">
                    <a:solidFill>
                      <a:schemeClr val="bg2"/>
                    </a:solidFill>
                  </a:tcPr>
                </a:tc>
                <a:tc>
                  <a:txBody>
                    <a:bodyPr/>
                    <a:lstStyle/>
                    <a:p>
                      <a:r>
                        <a:rPr lang="en-GB" sz="1200" b="0" dirty="0">
                          <a:solidFill>
                            <a:schemeClr val="tx1"/>
                          </a:solidFill>
                          <a:effectLst/>
                        </a:rPr>
                        <a:t>CATT, Ericsson, Huawei, Nokia, Nokia Shanghai Bell</a:t>
                      </a:r>
                      <a:endParaRPr lang="sv-SE" sz="1400" b="0" dirty="0">
                        <a:solidFill>
                          <a:schemeClr val="tx1"/>
                        </a:solidFill>
                        <a:effectLst/>
                        <a:latin typeface="Arial" panose="020B0604020202020204" pitchFamily="34" charset="0"/>
                        <a:ea typeface="DengXian" panose="02010600030101010101" pitchFamily="2" charset="-122"/>
                        <a:cs typeface="Times New Roman" panose="02020603050405020304" pitchFamily="18" charset="0"/>
                      </a:endParaRPr>
                    </a:p>
                  </a:txBody>
                  <a:tcPr marL="9525" marR="9525" marT="9525" marB="9525">
                    <a:solidFill>
                      <a:schemeClr val="bg2"/>
                    </a:solidFill>
                  </a:tcPr>
                </a:tc>
                <a:extLst>
                  <a:ext uri="{0D108BD9-81ED-4DB2-BD59-A6C34878D82A}">
                    <a16:rowId xmlns:a16="http://schemas.microsoft.com/office/drawing/2014/main" val="2162956985"/>
                  </a:ext>
                </a:extLst>
              </a:tr>
              <a:tr h="370840">
                <a:tc>
                  <a:txBody>
                    <a:bodyPr/>
                    <a:lstStyle/>
                    <a:p>
                      <a:r>
                        <a:rPr lang="en-GB" sz="1200" u="sng" dirty="0">
                          <a:solidFill>
                            <a:schemeClr val="tx1"/>
                          </a:solidFill>
                          <a:effectLst/>
                          <a:hlinkClick r:id="rId3" action="ppaction://hlinkfile">
                            <a:extLst>
                              <a:ext uri="{A12FA001-AC4F-418D-AE19-62706E023703}">
                                <ahyp:hlinkClr xmlns:ahyp="http://schemas.microsoft.com/office/drawing/2018/hyperlinkcolor" val="tx"/>
                              </a:ext>
                            </a:extLst>
                          </a:hlinkClick>
                        </a:rPr>
                        <a:t>S2-2104443</a:t>
                      </a:r>
                      <a:endParaRPr lang="sv-SE" sz="1400" dirty="0">
                        <a:solidFill>
                          <a:schemeClr val="tx1"/>
                        </a:solidFill>
                        <a:effectLst/>
                        <a:latin typeface="Arial" panose="020B0604020202020204" pitchFamily="34" charset="0"/>
                        <a:ea typeface="DengXian" panose="02010600030101010101" pitchFamily="2" charset="-122"/>
                        <a:cs typeface="Times New Roman" panose="02020603050405020304" pitchFamily="18" charset="0"/>
                      </a:endParaRPr>
                    </a:p>
                  </a:txBody>
                  <a:tcPr marL="9525" marR="9525" marT="9525" marB="9525"/>
                </a:tc>
                <a:tc>
                  <a:txBody>
                    <a:bodyPr/>
                    <a:lstStyle/>
                    <a:p>
                      <a:r>
                        <a:rPr lang="en-GB" sz="1200" dirty="0">
                          <a:solidFill>
                            <a:schemeClr val="tx1"/>
                          </a:solidFill>
                          <a:effectLst/>
                        </a:rPr>
                        <a:t>CR</a:t>
                      </a:r>
                      <a:endParaRPr lang="sv-SE" sz="1400" dirty="0">
                        <a:solidFill>
                          <a:schemeClr val="tx1"/>
                        </a:solidFill>
                        <a:effectLst/>
                        <a:latin typeface="Arial" panose="020B0604020202020204" pitchFamily="34" charset="0"/>
                        <a:ea typeface="DengXian" panose="02010600030101010101" pitchFamily="2" charset="-122"/>
                        <a:cs typeface="Times New Roman" panose="02020603050405020304" pitchFamily="18" charset="0"/>
                      </a:endParaRPr>
                    </a:p>
                  </a:txBody>
                  <a:tcPr marL="9525" marR="9525" marT="9525" marB="9525"/>
                </a:tc>
                <a:tc>
                  <a:txBody>
                    <a:bodyPr/>
                    <a:lstStyle/>
                    <a:p>
                      <a:r>
                        <a:rPr lang="en-GB" sz="1200" dirty="0">
                          <a:effectLst/>
                        </a:rPr>
                        <a:t>23.502 CR2820 (Rel-17, 'C'): Add a new NSSAAF service to support interaction between AUSF and AAA Server</a:t>
                      </a:r>
                      <a:endParaRPr lang="sv-SE" sz="1400" dirty="0">
                        <a:effectLst/>
                        <a:latin typeface="Arial" panose="020B0604020202020204" pitchFamily="34" charset="0"/>
                        <a:ea typeface="DengXian" panose="02010600030101010101" pitchFamily="2" charset="-122"/>
                        <a:cs typeface="Times New Roman" panose="02020603050405020304" pitchFamily="18" charset="0"/>
                      </a:endParaRPr>
                    </a:p>
                  </a:txBody>
                  <a:tcPr marL="9525" marR="9525" marT="9525" marB="9525"/>
                </a:tc>
                <a:tc>
                  <a:txBody>
                    <a:bodyPr/>
                    <a:lstStyle/>
                    <a:p>
                      <a:r>
                        <a:rPr lang="en-GB" sz="1200" dirty="0">
                          <a:effectLst/>
                        </a:rPr>
                        <a:t>CATT, Ericsson, Huawei, Nokia, Nokia Shanghai Bell</a:t>
                      </a:r>
                      <a:endParaRPr lang="sv-SE" sz="1400" dirty="0">
                        <a:effectLst/>
                        <a:latin typeface="Arial" panose="020B0604020202020204" pitchFamily="34" charset="0"/>
                        <a:ea typeface="DengXian" panose="02010600030101010101" pitchFamily="2" charset="-122"/>
                        <a:cs typeface="Times New Roman" panose="02020603050405020304" pitchFamily="18" charset="0"/>
                      </a:endParaRPr>
                    </a:p>
                  </a:txBody>
                  <a:tcPr marL="9525" marR="9525" marT="9525" marB="9525"/>
                </a:tc>
                <a:extLst>
                  <a:ext uri="{0D108BD9-81ED-4DB2-BD59-A6C34878D82A}">
                    <a16:rowId xmlns:a16="http://schemas.microsoft.com/office/drawing/2014/main" val="3682008240"/>
                  </a:ext>
                </a:extLst>
              </a:tr>
            </a:tbl>
          </a:graphicData>
        </a:graphic>
      </p:graphicFrame>
    </p:spTree>
    <p:extLst>
      <p:ext uri="{BB962C8B-B14F-4D97-AF65-F5344CB8AC3E}">
        <p14:creationId xmlns:p14="http://schemas.microsoft.com/office/powerpoint/2010/main" val="21407019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6A9595-DB8D-446B-AED7-9B7C3D92FA50}"/>
              </a:ext>
            </a:extLst>
          </p:cNvPr>
          <p:cNvSpPr>
            <a:spLocks noGrp="1"/>
          </p:cNvSpPr>
          <p:nvPr>
            <p:ph type="title"/>
          </p:nvPr>
        </p:nvSpPr>
        <p:spPr>
          <a:xfrm>
            <a:off x="420624" y="365125"/>
            <a:ext cx="11420856" cy="805307"/>
          </a:xfrm>
        </p:spPr>
        <p:txBody>
          <a:bodyPr/>
          <a:lstStyle/>
          <a:p>
            <a:r>
              <a:rPr lang="en-US" dirty="0"/>
              <a:t>Updating CH controlled lists for SNPN selection</a:t>
            </a:r>
          </a:p>
        </p:txBody>
      </p:sp>
      <p:sp>
        <p:nvSpPr>
          <p:cNvPr id="3" name="Content Placeholder 2">
            <a:extLst>
              <a:ext uri="{FF2B5EF4-FFF2-40B4-BE49-F238E27FC236}">
                <a16:creationId xmlns:a16="http://schemas.microsoft.com/office/drawing/2014/main" id="{B336FEC2-A5C1-4CF6-B05D-DE8796AEFD82}"/>
              </a:ext>
            </a:extLst>
          </p:cNvPr>
          <p:cNvSpPr>
            <a:spLocks noGrp="1"/>
          </p:cNvSpPr>
          <p:nvPr>
            <p:ph idx="1"/>
          </p:nvPr>
        </p:nvSpPr>
        <p:spPr>
          <a:xfrm>
            <a:off x="304800" y="3533310"/>
            <a:ext cx="11536680" cy="3114378"/>
          </a:xfrm>
        </p:spPr>
        <p:txBody>
          <a:bodyPr>
            <a:normAutofit/>
          </a:bodyPr>
          <a:lstStyle/>
          <a:p>
            <a:r>
              <a:rPr lang="en-US" sz="2000" dirty="0"/>
              <a:t>CT1 indicated preference for UPU over </a:t>
            </a:r>
            <a:r>
              <a:rPr lang="en-US" sz="2000" dirty="0" err="1"/>
              <a:t>SoR</a:t>
            </a:r>
            <a:r>
              <a:rPr lang="en-US" sz="2000" dirty="0"/>
              <a:t>, SA3 has not yet replied</a:t>
            </a:r>
          </a:p>
          <a:p>
            <a:r>
              <a:rPr lang="en-US" sz="2000" dirty="0"/>
              <a:t>CRs from Huawei, Ericsson and MediaTek propose to use UPU, but CR from Xiaomi propose to use </a:t>
            </a:r>
            <a:r>
              <a:rPr lang="en-US" sz="2000" dirty="0" err="1"/>
              <a:t>SoR</a:t>
            </a:r>
            <a:endParaRPr lang="en-US" sz="2000" dirty="0"/>
          </a:p>
          <a:p>
            <a:r>
              <a:rPr lang="en-US" sz="2000" dirty="0"/>
              <a:t>Discussions:</a:t>
            </a:r>
          </a:p>
          <a:p>
            <a:pPr lvl="1"/>
            <a:r>
              <a:rPr lang="en-US" sz="1600" dirty="0"/>
              <a:t>Questions:</a:t>
            </a:r>
          </a:p>
          <a:p>
            <a:pPr lvl="2"/>
            <a:r>
              <a:rPr lang="en-US" sz="1600" dirty="0"/>
              <a:t>Do you support to use UPU for updating CH controlled lists for SNPN selection?</a:t>
            </a:r>
          </a:p>
          <a:p>
            <a:pPr lvl="3"/>
            <a:r>
              <a:rPr lang="en-US" sz="1100" dirty="0"/>
              <a:t>Yes</a:t>
            </a:r>
          </a:p>
          <a:p>
            <a:pPr lvl="3"/>
            <a:r>
              <a:rPr lang="en-US" sz="1100" dirty="0"/>
              <a:t>No</a:t>
            </a:r>
          </a:p>
          <a:p>
            <a:pPr lvl="2"/>
            <a:r>
              <a:rPr lang="en-US" sz="1600" dirty="0"/>
              <a:t>Do you support to use </a:t>
            </a:r>
            <a:r>
              <a:rPr lang="en-US" sz="1600" dirty="0" err="1"/>
              <a:t>SoR</a:t>
            </a:r>
            <a:r>
              <a:rPr lang="en-US" sz="1600" dirty="0"/>
              <a:t> for updating CH controlled lists for SNPN selection?</a:t>
            </a:r>
          </a:p>
          <a:p>
            <a:pPr lvl="3"/>
            <a:r>
              <a:rPr lang="en-US" sz="1100" dirty="0"/>
              <a:t>Yes</a:t>
            </a:r>
          </a:p>
          <a:p>
            <a:pPr lvl="3"/>
            <a:r>
              <a:rPr lang="en-US" sz="1100" dirty="0"/>
              <a:t>No</a:t>
            </a:r>
          </a:p>
          <a:p>
            <a:pPr lvl="2"/>
            <a:endParaRPr lang="en-US" sz="1200" dirty="0"/>
          </a:p>
        </p:txBody>
      </p:sp>
      <p:graphicFrame>
        <p:nvGraphicFramePr>
          <p:cNvPr id="5" name="Table 5">
            <a:extLst>
              <a:ext uri="{FF2B5EF4-FFF2-40B4-BE49-F238E27FC236}">
                <a16:creationId xmlns:a16="http://schemas.microsoft.com/office/drawing/2014/main" id="{460CF9E7-4EC1-4848-B9FE-7211480DC606}"/>
              </a:ext>
            </a:extLst>
          </p:cNvPr>
          <p:cNvGraphicFramePr>
            <a:graphicFrameLocks noGrp="1"/>
          </p:cNvGraphicFramePr>
          <p:nvPr>
            <p:extLst>
              <p:ext uri="{D42A27DB-BD31-4B8C-83A1-F6EECF244321}">
                <p14:modId xmlns:p14="http://schemas.microsoft.com/office/powerpoint/2010/main" val="3801273051"/>
              </p:ext>
            </p:extLst>
          </p:nvPr>
        </p:nvGraphicFramePr>
        <p:xfrm>
          <a:off x="420624" y="1277451"/>
          <a:ext cx="11420857" cy="2148840"/>
        </p:xfrm>
        <a:graphic>
          <a:graphicData uri="http://schemas.openxmlformats.org/drawingml/2006/table">
            <a:tbl>
              <a:tblPr firstRow="1" bandRow="1">
                <a:tableStyleId>{5C22544A-7EE6-4342-B048-85BDC9FD1C3A}</a:tableStyleId>
              </a:tblPr>
              <a:tblGrid>
                <a:gridCol w="1050499">
                  <a:extLst>
                    <a:ext uri="{9D8B030D-6E8A-4147-A177-3AD203B41FA5}">
                      <a16:colId xmlns:a16="http://schemas.microsoft.com/office/drawing/2014/main" val="833942325"/>
                    </a:ext>
                  </a:extLst>
                </a:gridCol>
                <a:gridCol w="1022911">
                  <a:extLst>
                    <a:ext uri="{9D8B030D-6E8A-4147-A177-3AD203B41FA5}">
                      <a16:colId xmlns:a16="http://schemas.microsoft.com/office/drawing/2014/main" val="2506206035"/>
                    </a:ext>
                  </a:extLst>
                </a:gridCol>
                <a:gridCol w="6355955">
                  <a:extLst>
                    <a:ext uri="{9D8B030D-6E8A-4147-A177-3AD203B41FA5}">
                      <a16:colId xmlns:a16="http://schemas.microsoft.com/office/drawing/2014/main" val="928102950"/>
                    </a:ext>
                  </a:extLst>
                </a:gridCol>
                <a:gridCol w="2991492">
                  <a:extLst>
                    <a:ext uri="{9D8B030D-6E8A-4147-A177-3AD203B41FA5}">
                      <a16:colId xmlns:a16="http://schemas.microsoft.com/office/drawing/2014/main" val="807329974"/>
                    </a:ext>
                  </a:extLst>
                </a:gridCol>
              </a:tblGrid>
              <a:tr h="238760">
                <a:tc>
                  <a:txBody>
                    <a:bodyPr/>
                    <a:lstStyle/>
                    <a:p>
                      <a:r>
                        <a:rPr lang="en-GB" sz="800" b="1" u="sng" dirty="0">
                          <a:solidFill>
                            <a:srgbClr val="0000FF"/>
                          </a:solidFill>
                          <a:effectLst/>
                          <a:latin typeface="Arial" panose="020B0604020202020204" pitchFamily="34" charset="0"/>
                          <a:ea typeface="Times New Roman" panose="02020603050405020304" pitchFamily="18" charset="0"/>
                          <a:cs typeface="Times New Roman" panose="02020603050405020304" pitchFamily="18" charset="0"/>
                          <a:hlinkClick r:id="rId2" action="ppaction://hlinkfile"/>
                        </a:rPr>
                        <a:t>S2-2103747</a:t>
                      </a:r>
                      <a:endParaRPr lang="sv-SE" sz="900" dirty="0">
                        <a:effectLst/>
                        <a:latin typeface="Arial" panose="020B0604020202020204" pitchFamily="34" charset="0"/>
                        <a:ea typeface="DengXian" panose="02010600030101010101" pitchFamily="2" charset="-122"/>
                        <a:cs typeface="Times New Roman" panose="02020603050405020304" pitchFamily="18" charset="0"/>
                      </a:endParaRPr>
                    </a:p>
                  </a:txBody>
                  <a:tcPr marL="9525" marR="9525" marT="9525" marB="9525">
                    <a:solidFill>
                      <a:schemeClr val="bg2"/>
                    </a:solidFill>
                  </a:tcPr>
                </a:tc>
                <a:tc>
                  <a:txBody>
                    <a:bodyPr/>
                    <a:lstStyle/>
                    <a:p>
                      <a:r>
                        <a:rPr lang="en-GB" sz="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LS In</a:t>
                      </a:r>
                      <a:endParaRPr lang="sv-SE" sz="900" dirty="0">
                        <a:effectLst/>
                        <a:latin typeface="Arial" panose="020B0604020202020204" pitchFamily="34" charset="0"/>
                        <a:ea typeface="DengXian" panose="02010600030101010101" pitchFamily="2" charset="-122"/>
                        <a:cs typeface="Times New Roman" panose="02020603050405020304" pitchFamily="18" charset="0"/>
                      </a:endParaRPr>
                    </a:p>
                  </a:txBody>
                  <a:tcPr marL="9525" marR="9525" marT="9525" marB="9525">
                    <a:solidFill>
                      <a:schemeClr val="bg2"/>
                    </a:solidFill>
                  </a:tcPr>
                </a:tc>
                <a:tc>
                  <a:txBody>
                    <a:bodyPr/>
                    <a:lstStyle/>
                    <a:p>
                      <a:r>
                        <a:rPr lang="en-GB" sz="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Reply LS on updating the Credentials Holder controlled lists for SNPN selection</a:t>
                      </a:r>
                      <a:endParaRPr lang="sv-SE" sz="900" dirty="0">
                        <a:effectLst/>
                        <a:latin typeface="Arial" panose="020B0604020202020204" pitchFamily="34" charset="0"/>
                        <a:ea typeface="DengXian" panose="02010600030101010101" pitchFamily="2" charset="-122"/>
                        <a:cs typeface="Times New Roman" panose="02020603050405020304" pitchFamily="18" charset="0"/>
                      </a:endParaRPr>
                    </a:p>
                  </a:txBody>
                  <a:tcPr marL="9525" marR="9525" marT="9525" marB="9525">
                    <a:solidFill>
                      <a:schemeClr val="bg2"/>
                    </a:solidFill>
                  </a:tcPr>
                </a:tc>
                <a:tc>
                  <a:txBody>
                    <a:bodyPr/>
                    <a:lstStyle/>
                    <a:p>
                      <a:r>
                        <a:rPr lang="en-GB" sz="8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CT WG1 (C1-212419)</a:t>
                      </a:r>
                      <a:endParaRPr lang="sv-SE" sz="900">
                        <a:effectLst/>
                        <a:latin typeface="Arial" panose="020B0604020202020204" pitchFamily="34" charset="0"/>
                        <a:ea typeface="DengXian" panose="02010600030101010101" pitchFamily="2" charset="-122"/>
                        <a:cs typeface="Times New Roman" panose="02020603050405020304" pitchFamily="18" charset="0"/>
                      </a:endParaRPr>
                    </a:p>
                  </a:txBody>
                  <a:tcPr marL="9525" marR="9525" marT="9525" marB="9525">
                    <a:solidFill>
                      <a:schemeClr val="bg2"/>
                    </a:solidFill>
                  </a:tcPr>
                </a:tc>
                <a:extLst>
                  <a:ext uri="{0D108BD9-81ED-4DB2-BD59-A6C34878D82A}">
                    <a16:rowId xmlns:a16="http://schemas.microsoft.com/office/drawing/2014/main" val="3662194205"/>
                  </a:ext>
                </a:extLst>
              </a:tr>
              <a:tr h="238760">
                <a:tc>
                  <a:txBody>
                    <a:bodyPr/>
                    <a:lstStyle/>
                    <a:p>
                      <a:r>
                        <a:rPr lang="en-GB" sz="800" b="1" u="sng">
                          <a:solidFill>
                            <a:srgbClr val="0000FF"/>
                          </a:solidFill>
                          <a:effectLst/>
                          <a:latin typeface="Arial" panose="020B0604020202020204" pitchFamily="34" charset="0"/>
                          <a:ea typeface="Times New Roman" panose="02020603050405020304" pitchFamily="18" charset="0"/>
                          <a:cs typeface="Times New Roman" panose="02020603050405020304" pitchFamily="18" charset="0"/>
                          <a:hlinkClick r:id="rId3" action="ppaction://hlinkfile"/>
                        </a:rPr>
                        <a:t>S2-2104176</a:t>
                      </a:r>
                      <a:endParaRPr lang="sv-SE" sz="900">
                        <a:effectLst/>
                        <a:latin typeface="Arial" panose="020B0604020202020204" pitchFamily="34" charset="0"/>
                        <a:ea typeface="DengXian" panose="02010600030101010101" pitchFamily="2" charset="-122"/>
                        <a:cs typeface="Times New Roman" panose="02020603050405020304" pitchFamily="18" charset="0"/>
                      </a:endParaRPr>
                    </a:p>
                  </a:txBody>
                  <a:tcPr marL="9525" marR="9525" marT="9525" marB="9525"/>
                </a:tc>
                <a:tc>
                  <a:txBody>
                    <a:bodyPr/>
                    <a:lstStyle/>
                    <a:p>
                      <a:r>
                        <a:rPr lang="en-GB" sz="8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CR</a:t>
                      </a:r>
                      <a:endParaRPr lang="sv-SE" sz="900">
                        <a:effectLst/>
                        <a:latin typeface="Arial" panose="020B0604020202020204" pitchFamily="34" charset="0"/>
                        <a:ea typeface="DengXian" panose="02010600030101010101" pitchFamily="2" charset="-122"/>
                        <a:cs typeface="Times New Roman" panose="02020603050405020304" pitchFamily="18" charset="0"/>
                      </a:endParaRPr>
                    </a:p>
                  </a:txBody>
                  <a:tcPr marL="9525" marR="9525" marT="9525" marB="9525"/>
                </a:tc>
                <a:tc>
                  <a:txBody>
                    <a:bodyPr/>
                    <a:lstStyle/>
                    <a:p>
                      <a:r>
                        <a:rPr lang="en-GB" sz="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23.501 CR2754R1 (Rel-17, 'F'): Update of CH controlled prioritized list of preferred SNPNs and GINs</a:t>
                      </a:r>
                      <a:endParaRPr lang="sv-SE" sz="900" dirty="0">
                        <a:effectLst/>
                        <a:latin typeface="Arial" panose="020B0604020202020204" pitchFamily="34" charset="0"/>
                        <a:ea typeface="DengXian" panose="02010600030101010101" pitchFamily="2" charset="-122"/>
                        <a:cs typeface="Times New Roman" panose="02020603050405020304" pitchFamily="18" charset="0"/>
                      </a:endParaRPr>
                    </a:p>
                  </a:txBody>
                  <a:tcPr marL="9525" marR="9525" marT="9525" marB="9525"/>
                </a:tc>
                <a:tc>
                  <a:txBody>
                    <a:bodyPr/>
                    <a:lstStyle/>
                    <a:p>
                      <a:r>
                        <a:rPr lang="en-GB" sz="8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Huawei, HiSilicon</a:t>
                      </a:r>
                      <a:endParaRPr lang="sv-SE" sz="900">
                        <a:effectLst/>
                        <a:latin typeface="Arial" panose="020B0604020202020204" pitchFamily="34" charset="0"/>
                        <a:ea typeface="DengXian" panose="02010600030101010101" pitchFamily="2" charset="-122"/>
                        <a:cs typeface="Times New Roman" panose="02020603050405020304" pitchFamily="18" charset="0"/>
                      </a:endParaRPr>
                    </a:p>
                  </a:txBody>
                  <a:tcPr marL="9525" marR="9525" marT="9525" marB="9525"/>
                </a:tc>
                <a:extLst>
                  <a:ext uri="{0D108BD9-81ED-4DB2-BD59-A6C34878D82A}">
                    <a16:rowId xmlns:a16="http://schemas.microsoft.com/office/drawing/2014/main" val="392394617"/>
                  </a:ext>
                </a:extLst>
              </a:tr>
              <a:tr h="238760">
                <a:tc>
                  <a:txBody>
                    <a:bodyPr/>
                    <a:lstStyle/>
                    <a:p>
                      <a:r>
                        <a:rPr lang="en-GB" sz="800" b="1" u="sng">
                          <a:solidFill>
                            <a:srgbClr val="0000FF"/>
                          </a:solidFill>
                          <a:effectLst/>
                          <a:latin typeface="Arial" panose="020B0604020202020204" pitchFamily="34" charset="0"/>
                          <a:ea typeface="Times New Roman" panose="02020603050405020304" pitchFamily="18" charset="0"/>
                          <a:cs typeface="Times New Roman" panose="02020603050405020304" pitchFamily="18" charset="0"/>
                          <a:hlinkClick r:id="rId4" action="ppaction://hlinkfile"/>
                        </a:rPr>
                        <a:t>S2-2104215</a:t>
                      </a:r>
                      <a:endParaRPr lang="sv-SE" sz="900">
                        <a:effectLst/>
                        <a:latin typeface="Arial" panose="020B0604020202020204" pitchFamily="34" charset="0"/>
                        <a:ea typeface="DengXian" panose="02010600030101010101" pitchFamily="2" charset="-122"/>
                        <a:cs typeface="Times New Roman" panose="02020603050405020304" pitchFamily="18" charset="0"/>
                      </a:endParaRPr>
                    </a:p>
                  </a:txBody>
                  <a:tcPr marL="9525" marR="9525" marT="9525" marB="9525"/>
                </a:tc>
                <a:tc>
                  <a:txBody>
                    <a:bodyPr/>
                    <a:lstStyle/>
                    <a:p>
                      <a:r>
                        <a:rPr lang="en-GB" sz="8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CR</a:t>
                      </a:r>
                      <a:endParaRPr lang="sv-SE" sz="900">
                        <a:effectLst/>
                        <a:latin typeface="Arial" panose="020B0604020202020204" pitchFamily="34" charset="0"/>
                        <a:ea typeface="DengXian" panose="02010600030101010101" pitchFamily="2" charset="-122"/>
                        <a:cs typeface="Times New Roman" panose="02020603050405020304" pitchFamily="18" charset="0"/>
                      </a:endParaRPr>
                    </a:p>
                  </a:txBody>
                  <a:tcPr marL="9525" marR="9525" marT="9525" marB="9525"/>
                </a:tc>
                <a:tc>
                  <a:txBody>
                    <a:bodyPr/>
                    <a:lstStyle/>
                    <a:p>
                      <a:r>
                        <a:rPr lang="en-GB" sz="8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23.502 CR2789 (Rel-17, 'F'): Update of prioritized list of preferred SNPNs and Group IDs to the UE</a:t>
                      </a:r>
                      <a:endParaRPr lang="sv-SE" sz="900">
                        <a:effectLst/>
                        <a:latin typeface="Arial" panose="020B0604020202020204" pitchFamily="34" charset="0"/>
                        <a:ea typeface="DengXian" panose="02010600030101010101" pitchFamily="2" charset="-122"/>
                        <a:cs typeface="Times New Roman" panose="02020603050405020304" pitchFamily="18" charset="0"/>
                      </a:endParaRPr>
                    </a:p>
                  </a:txBody>
                  <a:tcPr marL="9525" marR="9525" marT="9525" marB="9525"/>
                </a:tc>
                <a:tc>
                  <a:txBody>
                    <a:bodyPr/>
                    <a:lstStyle/>
                    <a:p>
                      <a:r>
                        <a:rPr lang="en-GB" sz="8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Huawei, HiSilicon</a:t>
                      </a:r>
                      <a:endParaRPr lang="sv-SE" sz="900">
                        <a:effectLst/>
                        <a:latin typeface="Arial" panose="020B0604020202020204" pitchFamily="34" charset="0"/>
                        <a:ea typeface="DengXian" panose="02010600030101010101" pitchFamily="2" charset="-122"/>
                        <a:cs typeface="Times New Roman" panose="02020603050405020304" pitchFamily="18" charset="0"/>
                      </a:endParaRPr>
                    </a:p>
                  </a:txBody>
                  <a:tcPr marL="9525" marR="9525" marT="9525" marB="9525"/>
                </a:tc>
                <a:extLst>
                  <a:ext uri="{0D108BD9-81ED-4DB2-BD59-A6C34878D82A}">
                    <a16:rowId xmlns:a16="http://schemas.microsoft.com/office/drawing/2014/main" val="1734994409"/>
                  </a:ext>
                </a:extLst>
              </a:tr>
              <a:tr h="238760">
                <a:tc>
                  <a:txBody>
                    <a:bodyPr/>
                    <a:lstStyle/>
                    <a:p>
                      <a:r>
                        <a:rPr lang="en-GB" sz="800" b="1" u="sng">
                          <a:solidFill>
                            <a:srgbClr val="0000FF"/>
                          </a:solidFill>
                          <a:effectLst/>
                          <a:latin typeface="Arial" panose="020B0604020202020204" pitchFamily="34" charset="0"/>
                          <a:ea typeface="Times New Roman" panose="02020603050405020304" pitchFamily="18" charset="0"/>
                          <a:cs typeface="Times New Roman" panose="02020603050405020304" pitchFamily="18" charset="0"/>
                          <a:hlinkClick r:id="rId5" action="ppaction://hlinkfile"/>
                        </a:rPr>
                        <a:t>S2-2104352</a:t>
                      </a:r>
                      <a:endParaRPr lang="sv-SE" sz="900">
                        <a:effectLst/>
                        <a:latin typeface="Arial" panose="020B0604020202020204" pitchFamily="34" charset="0"/>
                        <a:ea typeface="DengXian" panose="02010600030101010101" pitchFamily="2" charset="-122"/>
                        <a:cs typeface="Times New Roman" panose="02020603050405020304" pitchFamily="18" charset="0"/>
                      </a:endParaRPr>
                    </a:p>
                  </a:txBody>
                  <a:tcPr marL="9525" marR="9525" marT="9525" marB="9525"/>
                </a:tc>
                <a:tc>
                  <a:txBody>
                    <a:bodyPr/>
                    <a:lstStyle/>
                    <a:p>
                      <a:r>
                        <a:rPr lang="en-GB" sz="8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DISCUSSION</a:t>
                      </a:r>
                      <a:endParaRPr lang="sv-SE" sz="900">
                        <a:effectLst/>
                        <a:latin typeface="Arial" panose="020B0604020202020204" pitchFamily="34" charset="0"/>
                        <a:ea typeface="DengXian" panose="02010600030101010101" pitchFamily="2" charset="-122"/>
                        <a:cs typeface="Times New Roman" panose="02020603050405020304" pitchFamily="18" charset="0"/>
                      </a:endParaRPr>
                    </a:p>
                  </a:txBody>
                  <a:tcPr marL="9525" marR="9525" marT="9525" marB="9525"/>
                </a:tc>
                <a:tc>
                  <a:txBody>
                    <a:bodyPr/>
                    <a:lstStyle/>
                    <a:p>
                      <a:r>
                        <a:rPr lang="en-GB" sz="8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Discussion for updating the preferred list.</a:t>
                      </a:r>
                      <a:endParaRPr lang="sv-SE" sz="900">
                        <a:effectLst/>
                        <a:latin typeface="Arial" panose="020B0604020202020204" pitchFamily="34" charset="0"/>
                        <a:ea typeface="DengXian" panose="02010600030101010101" pitchFamily="2" charset="-122"/>
                        <a:cs typeface="Times New Roman" panose="02020603050405020304" pitchFamily="18" charset="0"/>
                      </a:endParaRPr>
                    </a:p>
                  </a:txBody>
                  <a:tcPr marL="9525" marR="9525" marT="9525" marB="9525"/>
                </a:tc>
                <a:tc>
                  <a:txBody>
                    <a:bodyPr/>
                    <a:lstStyle/>
                    <a:p>
                      <a:r>
                        <a:rPr lang="en-GB" sz="8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Xiaomi</a:t>
                      </a:r>
                      <a:endParaRPr lang="sv-SE" sz="900">
                        <a:effectLst/>
                        <a:latin typeface="Arial" panose="020B0604020202020204" pitchFamily="34" charset="0"/>
                        <a:ea typeface="DengXian" panose="02010600030101010101" pitchFamily="2" charset="-122"/>
                        <a:cs typeface="Times New Roman" panose="02020603050405020304" pitchFamily="18" charset="0"/>
                      </a:endParaRPr>
                    </a:p>
                  </a:txBody>
                  <a:tcPr marL="9525" marR="9525" marT="9525" marB="9525"/>
                </a:tc>
                <a:extLst>
                  <a:ext uri="{0D108BD9-81ED-4DB2-BD59-A6C34878D82A}">
                    <a16:rowId xmlns:a16="http://schemas.microsoft.com/office/drawing/2014/main" val="1607482731"/>
                  </a:ext>
                </a:extLst>
              </a:tr>
              <a:tr h="238760">
                <a:tc>
                  <a:txBody>
                    <a:bodyPr/>
                    <a:lstStyle/>
                    <a:p>
                      <a:r>
                        <a:rPr lang="en-GB" sz="800" b="1" u="sng" dirty="0">
                          <a:solidFill>
                            <a:srgbClr val="0000FF"/>
                          </a:solidFill>
                          <a:effectLst/>
                          <a:latin typeface="Arial" panose="020B0604020202020204" pitchFamily="34" charset="0"/>
                          <a:ea typeface="Times New Roman" panose="02020603050405020304" pitchFamily="18" charset="0"/>
                          <a:cs typeface="Times New Roman" panose="02020603050405020304" pitchFamily="18" charset="0"/>
                          <a:hlinkClick r:id="rId6" action="ppaction://hlinkfile"/>
                        </a:rPr>
                        <a:t>S2-2104353</a:t>
                      </a:r>
                      <a:endParaRPr lang="sv-SE" sz="900" dirty="0">
                        <a:effectLst/>
                        <a:latin typeface="Arial" panose="020B0604020202020204" pitchFamily="34" charset="0"/>
                        <a:ea typeface="DengXian" panose="02010600030101010101" pitchFamily="2" charset="-122"/>
                        <a:cs typeface="Times New Roman" panose="02020603050405020304" pitchFamily="18" charset="0"/>
                      </a:endParaRPr>
                    </a:p>
                  </a:txBody>
                  <a:tcPr marL="9525" marR="9525" marT="9525" marB="9525"/>
                </a:tc>
                <a:tc>
                  <a:txBody>
                    <a:bodyPr/>
                    <a:lstStyle/>
                    <a:p>
                      <a:r>
                        <a:rPr lang="en-GB" sz="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CR</a:t>
                      </a:r>
                      <a:endParaRPr lang="sv-SE" sz="900" dirty="0">
                        <a:effectLst/>
                        <a:latin typeface="Arial" panose="020B0604020202020204" pitchFamily="34" charset="0"/>
                        <a:ea typeface="DengXian" panose="02010600030101010101" pitchFamily="2" charset="-122"/>
                        <a:cs typeface="Times New Roman" panose="02020603050405020304" pitchFamily="18" charset="0"/>
                      </a:endParaRPr>
                    </a:p>
                  </a:txBody>
                  <a:tcPr marL="9525" marR="9525" marT="9525" marB="9525"/>
                </a:tc>
                <a:tc>
                  <a:txBody>
                    <a:bodyPr/>
                    <a:lstStyle/>
                    <a:p>
                      <a:r>
                        <a:rPr lang="en-GB" sz="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23.502 CR2717R1 (Rel-17, 'B'): Support for update of Credentials Holder controlled prioritized list of preferred SNPNs</a:t>
                      </a:r>
                      <a:endParaRPr lang="sv-SE" sz="900" dirty="0">
                        <a:effectLst/>
                        <a:latin typeface="Arial" panose="020B0604020202020204" pitchFamily="34" charset="0"/>
                        <a:ea typeface="DengXian" panose="02010600030101010101" pitchFamily="2" charset="-122"/>
                        <a:cs typeface="Times New Roman" panose="02020603050405020304" pitchFamily="18" charset="0"/>
                      </a:endParaRPr>
                    </a:p>
                  </a:txBody>
                  <a:tcPr marL="9525" marR="9525" marT="9525" marB="9525"/>
                </a:tc>
                <a:tc>
                  <a:txBody>
                    <a:bodyPr/>
                    <a:lstStyle/>
                    <a:p>
                      <a:r>
                        <a:rPr lang="en-GB" sz="8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Xiaomi</a:t>
                      </a:r>
                      <a:endParaRPr lang="sv-SE" sz="900">
                        <a:effectLst/>
                        <a:latin typeface="Arial" panose="020B0604020202020204" pitchFamily="34" charset="0"/>
                        <a:ea typeface="DengXian" panose="02010600030101010101" pitchFamily="2" charset="-122"/>
                        <a:cs typeface="Times New Roman" panose="02020603050405020304" pitchFamily="18" charset="0"/>
                      </a:endParaRPr>
                    </a:p>
                  </a:txBody>
                  <a:tcPr marL="9525" marR="9525" marT="9525" marB="9525"/>
                </a:tc>
                <a:extLst>
                  <a:ext uri="{0D108BD9-81ED-4DB2-BD59-A6C34878D82A}">
                    <a16:rowId xmlns:a16="http://schemas.microsoft.com/office/drawing/2014/main" val="1781615169"/>
                  </a:ext>
                </a:extLst>
              </a:tr>
              <a:tr h="238760">
                <a:tc>
                  <a:txBody>
                    <a:bodyPr/>
                    <a:lstStyle/>
                    <a:p>
                      <a:r>
                        <a:rPr lang="en-GB" sz="800" b="1" u="sng">
                          <a:solidFill>
                            <a:srgbClr val="0000FF"/>
                          </a:solidFill>
                          <a:effectLst/>
                          <a:latin typeface="Arial" panose="020B0604020202020204" pitchFamily="34" charset="0"/>
                          <a:ea typeface="Times New Roman" panose="02020603050405020304" pitchFamily="18" charset="0"/>
                          <a:cs typeface="Times New Roman" panose="02020603050405020304" pitchFamily="18" charset="0"/>
                          <a:hlinkClick r:id="rId7" action="ppaction://hlinkfile"/>
                        </a:rPr>
                        <a:t>S2-2104356</a:t>
                      </a:r>
                      <a:endParaRPr lang="sv-SE" sz="900">
                        <a:effectLst/>
                        <a:latin typeface="Arial" panose="020B0604020202020204" pitchFamily="34" charset="0"/>
                        <a:ea typeface="DengXian" panose="02010600030101010101" pitchFamily="2" charset="-122"/>
                        <a:cs typeface="Times New Roman" panose="02020603050405020304" pitchFamily="18" charset="0"/>
                      </a:endParaRPr>
                    </a:p>
                  </a:txBody>
                  <a:tcPr marL="9525" marR="9525" marT="9525" marB="9525"/>
                </a:tc>
                <a:tc>
                  <a:txBody>
                    <a:bodyPr/>
                    <a:lstStyle/>
                    <a:p>
                      <a:r>
                        <a:rPr lang="en-GB" sz="8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CR</a:t>
                      </a:r>
                      <a:endParaRPr lang="sv-SE" sz="900">
                        <a:effectLst/>
                        <a:latin typeface="Arial" panose="020B0604020202020204" pitchFamily="34" charset="0"/>
                        <a:ea typeface="DengXian" panose="02010600030101010101" pitchFamily="2" charset="-122"/>
                        <a:cs typeface="Times New Roman" panose="02020603050405020304" pitchFamily="18" charset="0"/>
                      </a:endParaRPr>
                    </a:p>
                  </a:txBody>
                  <a:tcPr marL="9525" marR="9525" marT="9525" marB="9525"/>
                </a:tc>
                <a:tc>
                  <a:txBody>
                    <a:bodyPr/>
                    <a:lstStyle/>
                    <a:p>
                      <a:r>
                        <a:rPr lang="en-GB" sz="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23.501 CR2839R1 (Rel-17, 'B'): Support for update of Credentials Holder controlled prioritized list of preferred SNPNs</a:t>
                      </a:r>
                      <a:endParaRPr lang="sv-SE" sz="900" dirty="0">
                        <a:effectLst/>
                        <a:latin typeface="Arial" panose="020B0604020202020204" pitchFamily="34" charset="0"/>
                        <a:ea typeface="DengXian" panose="02010600030101010101" pitchFamily="2" charset="-122"/>
                        <a:cs typeface="Times New Roman" panose="02020603050405020304" pitchFamily="18" charset="0"/>
                      </a:endParaRPr>
                    </a:p>
                  </a:txBody>
                  <a:tcPr marL="9525" marR="9525" marT="9525" marB="9525"/>
                </a:tc>
                <a:tc>
                  <a:txBody>
                    <a:bodyPr/>
                    <a:lstStyle/>
                    <a:p>
                      <a:r>
                        <a:rPr lang="en-GB" sz="8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Xiaomi</a:t>
                      </a:r>
                      <a:endParaRPr lang="sv-SE" sz="900">
                        <a:effectLst/>
                        <a:latin typeface="Arial" panose="020B0604020202020204" pitchFamily="34" charset="0"/>
                        <a:ea typeface="DengXian" panose="02010600030101010101" pitchFamily="2" charset="-122"/>
                        <a:cs typeface="Times New Roman" panose="02020603050405020304" pitchFamily="18" charset="0"/>
                      </a:endParaRPr>
                    </a:p>
                  </a:txBody>
                  <a:tcPr marL="9525" marR="9525" marT="9525" marB="9525"/>
                </a:tc>
                <a:extLst>
                  <a:ext uri="{0D108BD9-81ED-4DB2-BD59-A6C34878D82A}">
                    <a16:rowId xmlns:a16="http://schemas.microsoft.com/office/drawing/2014/main" val="3634660195"/>
                  </a:ext>
                </a:extLst>
              </a:tr>
              <a:tr h="238760">
                <a:tc>
                  <a:txBody>
                    <a:bodyPr/>
                    <a:lstStyle/>
                    <a:p>
                      <a:r>
                        <a:rPr lang="en-GB" sz="800" b="1" u="sng">
                          <a:solidFill>
                            <a:srgbClr val="0000FF"/>
                          </a:solidFill>
                          <a:effectLst/>
                          <a:latin typeface="Arial" panose="020B0604020202020204" pitchFamily="34" charset="0"/>
                          <a:ea typeface="Times New Roman" panose="02020603050405020304" pitchFamily="18" charset="0"/>
                          <a:cs typeface="Times New Roman" panose="02020603050405020304" pitchFamily="18" charset="0"/>
                          <a:hlinkClick r:id="rId8" action="ppaction://hlinkfile"/>
                        </a:rPr>
                        <a:t>S2-2104338</a:t>
                      </a:r>
                      <a:endParaRPr lang="sv-SE" sz="900">
                        <a:effectLst/>
                        <a:latin typeface="Arial" panose="020B0604020202020204" pitchFamily="34" charset="0"/>
                        <a:ea typeface="DengXian" panose="02010600030101010101" pitchFamily="2" charset="-122"/>
                        <a:cs typeface="Times New Roman" panose="02020603050405020304" pitchFamily="18" charset="0"/>
                      </a:endParaRPr>
                    </a:p>
                  </a:txBody>
                  <a:tcPr marL="9525" marR="9525" marT="9525" marB="9525"/>
                </a:tc>
                <a:tc>
                  <a:txBody>
                    <a:bodyPr/>
                    <a:lstStyle/>
                    <a:p>
                      <a:r>
                        <a:rPr lang="en-GB" sz="8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CR</a:t>
                      </a:r>
                      <a:endParaRPr lang="sv-SE" sz="900">
                        <a:effectLst/>
                        <a:latin typeface="Arial" panose="020B0604020202020204" pitchFamily="34" charset="0"/>
                        <a:ea typeface="DengXian" panose="02010600030101010101" pitchFamily="2" charset="-122"/>
                        <a:cs typeface="Times New Roman" panose="02020603050405020304" pitchFamily="18" charset="0"/>
                      </a:endParaRPr>
                    </a:p>
                  </a:txBody>
                  <a:tcPr marL="9525" marR="9525" marT="9525" marB="9525"/>
                </a:tc>
                <a:tc>
                  <a:txBody>
                    <a:bodyPr/>
                    <a:lstStyle/>
                    <a:p>
                      <a:r>
                        <a:rPr lang="en-GB" sz="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23.502 CR2801 (Rel-17, 'B'): Additional parameters using UE Parameters Update via UDM Control Plane Procedure</a:t>
                      </a:r>
                      <a:endParaRPr lang="sv-SE" sz="900" dirty="0">
                        <a:effectLst/>
                        <a:latin typeface="Arial" panose="020B0604020202020204" pitchFamily="34" charset="0"/>
                        <a:ea typeface="DengXian" panose="02010600030101010101" pitchFamily="2" charset="-122"/>
                        <a:cs typeface="Times New Roman" panose="02020603050405020304" pitchFamily="18" charset="0"/>
                      </a:endParaRPr>
                    </a:p>
                  </a:txBody>
                  <a:tcPr marL="9525" marR="9525" marT="9525" marB="9525"/>
                </a:tc>
                <a:tc>
                  <a:txBody>
                    <a:bodyPr/>
                    <a:lstStyle/>
                    <a:p>
                      <a:r>
                        <a:rPr lang="en-GB" sz="8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Ericsson</a:t>
                      </a:r>
                      <a:endParaRPr lang="sv-SE" sz="900">
                        <a:effectLst/>
                        <a:latin typeface="Arial" panose="020B0604020202020204" pitchFamily="34" charset="0"/>
                        <a:ea typeface="DengXian" panose="02010600030101010101" pitchFamily="2" charset="-122"/>
                        <a:cs typeface="Times New Roman" panose="02020603050405020304" pitchFamily="18" charset="0"/>
                      </a:endParaRPr>
                    </a:p>
                  </a:txBody>
                  <a:tcPr marL="9525" marR="9525" marT="9525" marB="9525"/>
                </a:tc>
                <a:extLst>
                  <a:ext uri="{0D108BD9-81ED-4DB2-BD59-A6C34878D82A}">
                    <a16:rowId xmlns:a16="http://schemas.microsoft.com/office/drawing/2014/main" val="2121145490"/>
                  </a:ext>
                </a:extLst>
              </a:tr>
              <a:tr h="238760">
                <a:tc>
                  <a:txBody>
                    <a:bodyPr/>
                    <a:lstStyle/>
                    <a:p>
                      <a:r>
                        <a:rPr lang="en-GB" sz="800" b="1" u="sng">
                          <a:solidFill>
                            <a:srgbClr val="0000FF"/>
                          </a:solidFill>
                          <a:effectLst/>
                          <a:latin typeface="Arial" panose="020B0604020202020204" pitchFamily="34" charset="0"/>
                          <a:ea typeface="Times New Roman" panose="02020603050405020304" pitchFamily="18" charset="0"/>
                          <a:cs typeface="Times New Roman" panose="02020603050405020304" pitchFamily="18" charset="0"/>
                          <a:hlinkClick r:id="rId9" action="ppaction://hlinkfile"/>
                        </a:rPr>
                        <a:t>S2-2104606</a:t>
                      </a:r>
                      <a:endParaRPr lang="sv-SE" sz="900">
                        <a:effectLst/>
                        <a:latin typeface="Arial" panose="020B0604020202020204" pitchFamily="34" charset="0"/>
                        <a:ea typeface="DengXian" panose="02010600030101010101" pitchFamily="2" charset="-122"/>
                        <a:cs typeface="Times New Roman" panose="02020603050405020304" pitchFamily="18" charset="0"/>
                      </a:endParaRPr>
                    </a:p>
                  </a:txBody>
                  <a:tcPr marL="9525" marR="9525" marT="9525" marB="9525"/>
                </a:tc>
                <a:tc>
                  <a:txBody>
                    <a:bodyPr/>
                    <a:lstStyle/>
                    <a:p>
                      <a:r>
                        <a:rPr lang="en-GB" sz="8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CR</a:t>
                      </a:r>
                      <a:endParaRPr lang="sv-SE" sz="900">
                        <a:effectLst/>
                        <a:latin typeface="Arial" panose="020B0604020202020204" pitchFamily="34" charset="0"/>
                        <a:ea typeface="DengXian" panose="02010600030101010101" pitchFamily="2" charset="-122"/>
                        <a:cs typeface="Times New Roman" panose="02020603050405020304" pitchFamily="18" charset="0"/>
                      </a:endParaRPr>
                    </a:p>
                  </a:txBody>
                  <a:tcPr marL="9525" marR="9525" marT="9525" marB="9525"/>
                </a:tc>
                <a:tc>
                  <a:txBody>
                    <a:bodyPr/>
                    <a:lstStyle/>
                    <a:p>
                      <a:r>
                        <a:rPr lang="en-GB" sz="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23.501 CR2951 (Rel-17, 'B'): Updating the Credentials Holder controlled lists for SNPN selection</a:t>
                      </a:r>
                      <a:endParaRPr lang="sv-SE" sz="900" dirty="0">
                        <a:effectLst/>
                        <a:latin typeface="Arial" panose="020B0604020202020204" pitchFamily="34" charset="0"/>
                        <a:ea typeface="DengXian" panose="02010600030101010101" pitchFamily="2" charset="-122"/>
                        <a:cs typeface="Times New Roman" panose="02020603050405020304" pitchFamily="18" charset="0"/>
                      </a:endParaRPr>
                    </a:p>
                  </a:txBody>
                  <a:tcPr marL="9525" marR="9525" marT="9525" marB="9525"/>
                </a:tc>
                <a:tc>
                  <a:txBody>
                    <a:bodyPr/>
                    <a:lstStyle/>
                    <a:p>
                      <a:r>
                        <a:rPr lang="en-GB" sz="8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MediaTek Inc.</a:t>
                      </a:r>
                      <a:endParaRPr lang="sv-SE" sz="900">
                        <a:effectLst/>
                        <a:latin typeface="Arial" panose="020B0604020202020204" pitchFamily="34" charset="0"/>
                        <a:ea typeface="DengXian" panose="02010600030101010101" pitchFamily="2" charset="-122"/>
                        <a:cs typeface="Times New Roman" panose="02020603050405020304" pitchFamily="18" charset="0"/>
                      </a:endParaRPr>
                    </a:p>
                  </a:txBody>
                  <a:tcPr marL="9525" marR="9525" marT="9525" marB="9525"/>
                </a:tc>
                <a:extLst>
                  <a:ext uri="{0D108BD9-81ED-4DB2-BD59-A6C34878D82A}">
                    <a16:rowId xmlns:a16="http://schemas.microsoft.com/office/drawing/2014/main" val="4036439583"/>
                  </a:ext>
                </a:extLst>
              </a:tr>
              <a:tr h="238760">
                <a:tc>
                  <a:txBody>
                    <a:bodyPr/>
                    <a:lstStyle/>
                    <a:p>
                      <a:r>
                        <a:rPr lang="en-GB" sz="800" b="1" u="sng" dirty="0">
                          <a:solidFill>
                            <a:srgbClr val="0000FF"/>
                          </a:solidFill>
                          <a:effectLst/>
                          <a:latin typeface="Arial" panose="020B0604020202020204" pitchFamily="34" charset="0"/>
                          <a:ea typeface="Times New Roman" panose="02020603050405020304" pitchFamily="18" charset="0"/>
                          <a:cs typeface="Times New Roman" panose="02020603050405020304" pitchFamily="18" charset="0"/>
                          <a:hlinkClick r:id="rId10" action="ppaction://hlinkfile"/>
                        </a:rPr>
                        <a:t>S2-2104607</a:t>
                      </a:r>
                      <a:endParaRPr lang="sv-SE" sz="900" dirty="0">
                        <a:effectLst/>
                        <a:latin typeface="Arial" panose="020B0604020202020204" pitchFamily="34" charset="0"/>
                        <a:ea typeface="DengXian" panose="02010600030101010101" pitchFamily="2" charset="-122"/>
                        <a:cs typeface="Times New Roman" panose="02020603050405020304" pitchFamily="18" charset="0"/>
                      </a:endParaRPr>
                    </a:p>
                  </a:txBody>
                  <a:tcPr marL="9525" marR="9525" marT="9525" marB="9525"/>
                </a:tc>
                <a:tc>
                  <a:txBody>
                    <a:bodyPr/>
                    <a:lstStyle/>
                    <a:p>
                      <a:r>
                        <a:rPr lang="en-GB" sz="8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CR</a:t>
                      </a:r>
                      <a:endParaRPr lang="sv-SE" sz="900">
                        <a:effectLst/>
                        <a:latin typeface="Arial" panose="020B0604020202020204" pitchFamily="34" charset="0"/>
                        <a:ea typeface="DengXian" panose="02010600030101010101" pitchFamily="2" charset="-122"/>
                        <a:cs typeface="Times New Roman" panose="02020603050405020304" pitchFamily="18" charset="0"/>
                      </a:endParaRPr>
                    </a:p>
                  </a:txBody>
                  <a:tcPr marL="9525" marR="9525" marT="9525" marB="9525"/>
                </a:tc>
                <a:tc>
                  <a:txBody>
                    <a:bodyPr/>
                    <a:lstStyle/>
                    <a:p>
                      <a:r>
                        <a:rPr lang="en-GB" sz="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23.502 CR2846 (Rel-17, 'B'): Updating the Credentials Holder controlled lists for SNPN selection</a:t>
                      </a:r>
                      <a:endParaRPr lang="sv-SE" sz="900" dirty="0">
                        <a:effectLst/>
                        <a:latin typeface="Arial" panose="020B0604020202020204" pitchFamily="34" charset="0"/>
                        <a:ea typeface="DengXian" panose="02010600030101010101" pitchFamily="2" charset="-122"/>
                        <a:cs typeface="Times New Roman" panose="02020603050405020304" pitchFamily="18" charset="0"/>
                      </a:endParaRPr>
                    </a:p>
                  </a:txBody>
                  <a:tcPr marL="9525" marR="9525" marT="9525" marB="9525"/>
                </a:tc>
                <a:tc>
                  <a:txBody>
                    <a:bodyPr/>
                    <a:lstStyle/>
                    <a:p>
                      <a:r>
                        <a:rPr lang="en-GB" sz="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MediaTek Inc.</a:t>
                      </a:r>
                      <a:endParaRPr lang="sv-SE" sz="900" dirty="0">
                        <a:effectLst/>
                        <a:latin typeface="Arial" panose="020B0604020202020204" pitchFamily="34" charset="0"/>
                        <a:ea typeface="DengXian" panose="02010600030101010101" pitchFamily="2" charset="-122"/>
                        <a:cs typeface="Times New Roman" panose="02020603050405020304" pitchFamily="18" charset="0"/>
                      </a:endParaRPr>
                    </a:p>
                  </a:txBody>
                  <a:tcPr marL="9525" marR="9525" marT="9525" marB="9525"/>
                </a:tc>
                <a:extLst>
                  <a:ext uri="{0D108BD9-81ED-4DB2-BD59-A6C34878D82A}">
                    <a16:rowId xmlns:a16="http://schemas.microsoft.com/office/drawing/2014/main" val="2241134896"/>
                  </a:ext>
                </a:extLst>
              </a:tr>
            </a:tbl>
          </a:graphicData>
        </a:graphic>
      </p:graphicFrame>
    </p:spTree>
    <p:extLst>
      <p:ext uri="{BB962C8B-B14F-4D97-AF65-F5344CB8AC3E}">
        <p14:creationId xmlns:p14="http://schemas.microsoft.com/office/powerpoint/2010/main" val="10717945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1AE318-4379-41CB-B5C9-6BDF482CBA26}"/>
              </a:ext>
            </a:extLst>
          </p:cNvPr>
          <p:cNvSpPr>
            <a:spLocks noGrp="1"/>
          </p:cNvSpPr>
          <p:nvPr>
            <p:ph type="title"/>
          </p:nvPr>
        </p:nvSpPr>
        <p:spPr>
          <a:xfrm>
            <a:off x="838200" y="365125"/>
            <a:ext cx="10515600" cy="905891"/>
          </a:xfrm>
        </p:spPr>
        <p:txBody>
          <a:bodyPr/>
          <a:lstStyle/>
          <a:p>
            <a:r>
              <a:rPr lang="en-US" dirty="0"/>
              <a:t>Handling of SUCI/SUPI format for CH selection </a:t>
            </a:r>
          </a:p>
        </p:txBody>
      </p:sp>
      <p:sp>
        <p:nvSpPr>
          <p:cNvPr id="3" name="Content Placeholder 2">
            <a:extLst>
              <a:ext uri="{FF2B5EF4-FFF2-40B4-BE49-F238E27FC236}">
                <a16:creationId xmlns:a16="http://schemas.microsoft.com/office/drawing/2014/main" id="{578080D1-C9B7-4630-864E-9077C3AE7134}"/>
              </a:ext>
            </a:extLst>
          </p:cNvPr>
          <p:cNvSpPr>
            <a:spLocks noGrp="1"/>
          </p:cNvSpPr>
          <p:nvPr>
            <p:ph idx="1"/>
          </p:nvPr>
        </p:nvSpPr>
        <p:spPr>
          <a:xfrm>
            <a:off x="431800" y="2423160"/>
            <a:ext cx="11373104" cy="4334256"/>
          </a:xfrm>
        </p:spPr>
        <p:txBody>
          <a:bodyPr>
            <a:normAutofit/>
          </a:bodyPr>
          <a:lstStyle/>
          <a:p>
            <a:r>
              <a:rPr lang="en-US" sz="2000" dirty="0"/>
              <a:t>S2-2104332 issue: “if the SNPN and the Credentials Holder are using the same PLMN ID and IMSI based SUPI is used, currently the HNI(MCC/MNC) of the corresponding SUCI is not able to distinguish if the UE is from the Credentials Holder or if the UE is a native subscriber.”</a:t>
            </a:r>
          </a:p>
          <a:p>
            <a:pPr lvl="1"/>
            <a:r>
              <a:rPr lang="en-US" sz="1600" dirty="0"/>
              <a:t>Option 1. </a:t>
            </a:r>
          </a:p>
          <a:p>
            <a:pPr lvl="1"/>
            <a:r>
              <a:rPr lang="en-US" sz="1600" dirty="0"/>
              <a:t>UE indicate NID of subscribed SNPN or indicate it is using PLMN subscription. AMF in serving SNPN will be able to distinguish if UE is from another SNPN or it is from PLMN, even when another SNPN or PLMN is using the same MCC/MNC as the current serving SNPN. AMF is able to use this information to perform AUSF/UDM selection.</a:t>
            </a:r>
          </a:p>
          <a:p>
            <a:pPr lvl="1"/>
            <a:r>
              <a:rPr lang="en-US" sz="1600" dirty="0"/>
              <a:t>Option 2</a:t>
            </a:r>
          </a:p>
          <a:p>
            <a:pPr lvl="1"/>
            <a:r>
              <a:rPr lang="en-US" sz="1600" dirty="0"/>
              <a:t>Except HNI in SUCI, other parts of the SUCI can be utilized for differentiating the serving SNPN and the Credentials Holder, for example the Routing Indicator. Then, if SNPN and Credentials Holder are using the same MCC/MNC, the Routing Indicator must be coordinately assigned for each network. Furthermore, there is a recent development in CT4 to add home network public key id in the SUCI as query parameter(C4-210158) which has the potential to be enhanced for the use case of access to SNPN with CH.</a:t>
            </a:r>
          </a:p>
          <a:p>
            <a:pPr lvl="1"/>
            <a:r>
              <a:rPr lang="en-US" sz="1600" dirty="0"/>
              <a:t>Option 3</a:t>
            </a:r>
          </a:p>
          <a:p>
            <a:pPr lvl="1"/>
            <a:r>
              <a:rPr lang="en-US" sz="1600" dirty="0"/>
              <a:t>When IMSI based SUPI is used, </a:t>
            </a:r>
            <a:r>
              <a:rPr lang="en-US" sz="1600" dirty="0">
                <a:solidFill>
                  <a:srgbClr val="FF0000"/>
                </a:solidFill>
              </a:rPr>
              <a:t>all the SNPNs and all the CHs must use different PLMN IDs</a:t>
            </a:r>
          </a:p>
          <a:p>
            <a:pPr lvl="1"/>
            <a:endParaRPr lang="en-US" sz="1600" dirty="0"/>
          </a:p>
        </p:txBody>
      </p:sp>
      <p:graphicFrame>
        <p:nvGraphicFramePr>
          <p:cNvPr id="4" name="Table 4">
            <a:extLst>
              <a:ext uri="{FF2B5EF4-FFF2-40B4-BE49-F238E27FC236}">
                <a16:creationId xmlns:a16="http://schemas.microsoft.com/office/drawing/2014/main" id="{123AF341-512C-4C3C-8F05-E02628B0A019}"/>
              </a:ext>
            </a:extLst>
          </p:cNvPr>
          <p:cNvGraphicFramePr>
            <a:graphicFrameLocks noGrp="1"/>
          </p:cNvGraphicFramePr>
          <p:nvPr>
            <p:extLst>
              <p:ext uri="{D42A27DB-BD31-4B8C-83A1-F6EECF244321}">
                <p14:modId xmlns:p14="http://schemas.microsoft.com/office/powerpoint/2010/main" val="1635023011"/>
              </p:ext>
            </p:extLst>
          </p:nvPr>
        </p:nvGraphicFramePr>
        <p:xfrm>
          <a:off x="431800" y="1149434"/>
          <a:ext cx="11373104" cy="1112520"/>
        </p:xfrm>
        <a:graphic>
          <a:graphicData uri="http://schemas.openxmlformats.org/drawingml/2006/table">
            <a:tbl>
              <a:tblPr firstRow="1" bandRow="1">
                <a:tableStyleId>{5C22544A-7EE6-4342-B048-85BDC9FD1C3A}</a:tableStyleId>
              </a:tblPr>
              <a:tblGrid>
                <a:gridCol w="1076960">
                  <a:extLst>
                    <a:ext uri="{9D8B030D-6E8A-4147-A177-3AD203B41FA5}">
                      <a16:colId xmlns:a16="http://schemas.microsoft.com/office/drawing/2014/main" val="2176966486"/>
                    </a:ext>
                  </a:extLst>
                </a:gridCol>
                <a:gridCol w="1097280">
                  <a:extLst>
                    <a:ext uri="{9D8B030D-6E8A-4147-A177-3AD203B41FA5}">
                      <a16:colId xmlns:a16="http://schemas.microsoft.com/office/drawing/2014/main" val="3624940995"/>
                    </a:ext>
                  </a:extLst>
                </a:gridCol>
                <a:gridCol w="6355588">
                  <a:extLst>
                    <a:ext uri="{9D8B030D-6E8A-4147-A177-3AD203B41FA5}">
                      <a16:colId xmlns:a16="http://schemas.microsoft.com/office/drawing/2014/main" val="2476966063"/>
                    </a:ext>
                  </a:extLst>
                </a:gridCol>
                <a:gridCol w="2843276">
                  <a:extLst>
                    <a:ext uri="{9D8B030D-6E8A-4147-A177-3AD203B41FA5}">
                      <a16:colId xmlns:a16="http://schemas.microsoft.com/office/drawing/2014/main" val="1004874184"/>
                    </a:ext>
                  </a:extLst>
                </a:gridCol>
              </a:tblGrid>
              <a:tr h="370840">
                <a:tc>
                  <a:txBody>
                    <a:bodyPr/>
                    <a:lstStyle/>
                    <a:p>
                      <a:r>
                        <a:rPr lang="en-GB" sz="1000" b="0" u="sng"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hlinkClick r:id="rId2" action="ppaction://hlinkfile">
                            <a:extLst>
                              <a:ext uri="{A12FA001-AC4F-418D-AE19-62706E023703}">
                                <ahyp:hlinkClr xmlns:ahyp="http://schemas.microsoft.com/office/drawing/2018/hyperlinkcolor" val="tx"/>
                              </a:ext>
                            </a:extLst>
                          </a:hlinkClick>
                        </a:rPr>
                        <a:t>S2-2103978</a:t>
                      </a:r>
                      <a:endParaRPr lang="sv-SE" sz="1050" b="0" dirty="0">
                        <a:solidFill>
                          <a:schemeClr val="tx1"/>
                        </a:solidFill>
                        <a:effectLst/>
                        <a:latin typeface="Arial" panose="020B0604020202020204" pitchFamily="34" charset="0"/>
                        <a:ea typeface="DengXian" panose="02010600030101010101" pitchFamily="2" charset="-122"/>
                        <a:cs typeface="Times New Roman" panose="02020603050405020304" pitchFamily="18" charset="0"/>
                      </a:endParaRPr>
                    </a:p>
                  </a:txBody>
                  <a:tcPr marL="9525" marR="9525" marT="9525" marB="9525">
                    <a:solidFill>
                      <a:schemeClr val="bg2"/>
                    </a:solidFill>
                  </a:tcPr>
                </a:tc>
                <a:tc>
                  <a:txBody>
                    <a:bodyPr/>
                    <a:lstStyle/>
                    <a:p>
                      <a:r>
                        <a:rPr lang="en-GB" sz="1000" b="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DISCUSSION</a:t>
                      </a:r>
                      <a:endParaRPr lang="sv-SE" sz="1050" b="0" dirty="0">
                        <a:effectLst/>
                        <a:latin typeface="Arial" panose="020B0604020202020204" pitchFamily="34" charset="0"/>
                        <a:ea typeface="DengXian" panose="02010600030101010101" pitchFamily="2" charset="-122"/>
                        <a:cs typeface="Times New Roman" panose="02020603050405020304" pitchFamily="18" charset="0"/>
                      </a:endParaRPr>
                    </a:p>
                  </a:txBody>
                  <a:tcPr marL="9525" marR="9525" marT="9525" marB="9525">
                    <a:solidFill>
                      <a:schemeClr val="bg2"/>
                    </a:solidFill>
                  </a:tcPr>
                </a:tc>
                <a:tc>
                  <a:txBody>
                    <a:bodyPr/>
                    <a:lstStyle/>
                    <a:p>
                      <a:r>
                        <a:rPr lang="en-GB" sz="1000" b="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Discussion on the format of SUPI/SUCI used to access to a SNPN</a:t>
                      </a:r>
                      <a:endParaRPr lang="sv-SE" sz="1050" b="0" dirty="0">
                        <a:effectLst/>
                        <a:latin typeface="Arial" panose="020B0604020202020204" pitchFamily="34" charset="0"/>
                        <a:ea typeface="DengXian" panose="02010600030101010101" pitchFamily="2" charset="-122"/>
                        <a:cs typeface="Times New Roman" panose="02020603050405020304" pitchFamily="18" charset="0"/>
                      </a:endParaRPr>
                    </a:p>
                  </a:txBody>
                  <a:tcPr marL="9525" marR="9525" marT="9525" marB="9525">
                    <a:solidFill>
                      <a:schemeClr val="bg2"/>
                    </a:solidFill>
                  </a:tcPr>
                </a:tc>
                <a:tc>
                  <a:txBody>
                    <a:bodyPr/>
                    <a:lstStyle/>
                    <a:p>
                      <a:r>
                        <a:rPr lang="en-GB" sz="1000" b="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vivo</a:t>
                      </a:r>
                      <a:endParaRPr lang="sv-SE" sz="1050" b="0" dirty="0">
                        <a:effectLst/>
                        <a:latin typeface="Arial" panose="020B0604020202020204" pitchFamily="34" charset="0"/>
                        <a:ea typeface="DengXian" panose="02010600030101010101" pitchFamily="2" charset="-122"/>
                        <a:cs typeface="Times New Roman" panose="02020603050405020304" pitchFamily="18" charset="0"/>
                      </a:endParaRPr>
                    </a:p>
                  </a:txBody>
                  <a:tcPr marL="9525" marR="9525" marT="9525" marB="9525">
                    <a:solidFill>
                      <a:schemeClr val="bg2"/>
                    </a:solidFill>
                  </a:tcPr>
                </a:tc>
                <a:extLst>
                  <a:ext uri="{0D108BD9-81ED-4DB2-BD59-A6C34878D82A}">
                    <a16:rowId xmlns:a16="http://schemas.microsoft.com/office/drawing/2014/main" val="956495074"/>
                  </a:ext>
                </a:extLst>
              </a:tr>
              <a:tr h="370840">
                <a:tc>
                  <a:txBody>
                    <a:bodyPr/>
                    <a:lstStyle/>
                    <a:p>
                      <a:r>
                        <a:rPr lang="en-GB" sz="1000" b="1" u="sng"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hlinkClick r:id="rId3" action="ppaction://hlinkfile">
                            <a:extLst>
                              <a:ext uri="{A12FA001-AC4F-418D-AE19-62706E023703}">
                                <ahyp:hlinkClr xmlns:ahyp="http://schemas.microsoft.com/office/drawing/2018/hyperlinkcolor" val="tx"/>
                              </a:ext>
                            </a:extLst>
                          </a:hlinkClick>
                        </a:rPr>
                        <a:t>S2-2103979</a:t>
                      </a:r>
                      <a:endParaRPr lang="sv-SE" sz="1050" dirty="0">
                        <a:solidFill>
                          <a:schemeClr val="tx1"/>
                        </a:solidFill>
                        <a:effectLst/>
                        <a:latin typeface="Arial" panose="020B0604020202020204" pitchFamily="34" charset="0"/>
                        <a:ea typeface="DengXian" panose="02010600030101010101" pitchFamily="2" charset="-122"/>
                        <a:cs typeface="Times New Roman" panose="02020603050405020304" pitchFamily="18" charset="0"/>
                      </a:endParaRPr>
                    </a:p>
                  </a:txBody>
                  <a:tcPr marL="9525" marR="9525" marT="9525" marB="9525"/>
                </a:tc>
                <a:tc>
                  <a:txBody>
                    <a:bodyPr/>
                    <a:lstStyle/>
                    <a:p>
                      <a:r>
                        <a:rPr lang="en-GB"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CR</a:t>
                      </a:r>
                      <a:endParaRPr lang="sv-SE" sz="1050">
                        <a:effectLst/>
                        <a:latin typeface="Arial" panose="020B0604020202020204" pitchFamily="34" charset="0"/>
                        <a:ea typeface="DengXian" panose="02010600030101010101" pitchFamily="2" charset="-122"/>
                        <a:cs typeface="Times New Roman" panose="02020603050405020304" pitchFamily="18" charset="0"/>
                      </a:endParaRPr>
                    </a:p>
                  </a:txBody>
                  <a:tcPr marL="9525" marR="9525" marT="9525" marB="9525"/>
                </a:tc>
                <a:tc>
                  <a:txBody>
                    <a:bodyPr/>
                    <a:lstStyle/>
                    <a:p>
                      <a:r>
                        <a:rPr lang="en-GB" sz="10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23.501 CR2830R1 (Rel-17, 'B'): Handling of SUPI/SUCI format of a UE from credentials holder when accessing to a SNPN</a:t>
                      </a:r>
                      <a:endParaRPr lang="sv-SE" sz="1050" dirty="0">
                        <a:effectLst/>
                        <a:latin typeface="Arial" panose="020B0604020202020204" pitchFamily="34" charset="0"/>
                        <a:ea typeface="DengXian" panose="02010600030101010101" pitchFamily="2" charset="-122"/>
                        <a:cs typeface="Times New Roman" panose="02020603050405020304" pitchFamily="18" charset="0"/>
                      </a:endParaRPr>
                    </a:p>
                  </a:txBody>
                  <a:tcPr marL="9525" marR="9525" marT="9525" marB="9525"/>
                </a:tc>
                <a:tc>
                  <a:txBody>
                    <a:bodyPr/>
                    <a:lstStyle/>
                    <a:p>
                      <a:r>
                        <a:rPr lang="en-GB"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vivo</a:t>
                      </a:r>
                      <a:endParaRPr lang="sv-SE" sz="1050">
                        <a:effectLst/>
                        <a:latin typeface="Arial" panose="020B0604020202020204" pitchFamily="34" charset="0"/>
                        <a:ea typeface="DengXian" panose="02010600030101010101" pitchFamily="2" charset="-122"/>
                        <a:cs typeface="Times New Roman" panose="02020603050405020304" pitchFamily="18" charset="0"/>
                      </a:endParaRPr>
                    </a:p>
                  </a:txBody>
                  <a:tcPr marL="9525" marR="9525" marT="9525" marB="9525"/>
                </a:tc>
                <a:extLst>
                  <a:ext uri="{0D108BD9-81ED-4DB2-BD59-A6C34878D82A}">
                    <a16:rowId xmlns:a16="http://schemas.microsoft.com/office/drawing/2014/main" val="3677182300"/>
                  </a:ext>
                </a:extLst>
              </a:tr>
              <a:tr h="370840">
                <a:tc>
                  <a:txBody>
                    <a:bodyPr/>
                    <a:lstStyle/>
                    <a:p>
                      <a:r>
                        <a:rPr lang="en-GB" sz="1000" b="1" u="sng"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hlinkClick r:id="rId4" action="ppaction://hlinkfile">
                            <a:extLst>
                              <a:ext uri="{A12FA001-AC4F-418D-AE19-62706E023703}">
                                <ahyp:hlinkClr xmlns:ahyp="http://schemas.microsoft.com/office/drawing/2018/hyperlinkcolor" val="tx"/>
                              </a:ext>
                            </a:extLst>
                          </a:hlinkClick>
                        </a:rPr>
                        <a:t>S2-2104332</a:t>
                      </a:r>
                      <a:endParaRPr lang="sv-SE" sz="1050" dirty="0">
                        <a:solidFill>
                          <a:schemeClr val="tx1"/>
                        </a:solidFill>
                        <a:effectLst/>
                        <a:latin typeface="Arial" panose="020B0604020202020204" pitchFamily="34" charset="0"/>
                        <a:ea typeface="DengXian" panose="02010600030101010101" pitchFamily="2" charset="-122"/>
                        <a:cs typeface="Times New Roman" panose="02020603050405020304" pitchFamily="18" charset="0"/>
                      </a:endParaRPr>
                    </a:p>
                  </a:txBody>
                  <a:tcPr marL="9525" marR="9525" marT="9525" marB="9525"/>
                </a:tc>
                <a:tc>
                  <a:txBody>
                    <a:bodyPr/>
                    <a:lstStyle/>
                    <a:p>
                      <a:r>
                        <a:rPr lang="en-GB" sz="10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CR</a:t>
                      </a:r>
                      <a:endParaRPr lang="sv-SE" sz="1050" dirty="0">
                        <a:effectLst/>
                        <a:latin typeface="Arial" panose="020B0604020202020204" pitchFamily="34" charset="0"/>
                        <a:ea typeface="DengXian" panose="02010600030101010101" pitchFamily="2" charset="-122"/>
                        <a:cs typeface="Times New Roman" panose="02020603050405020304" pitchFamily="18" charset="0"/>
                      </a:endParaRPr>
                    </a:p>
                  </a:txBody>
                  <a:tcPr marL="9525" marR="9525" marT="9525" marB="9525"/>
                </a:tc>
                <a:tc>
                  <a:txBody>
                    <a:bodyPr/>
                    <a:lstStyle/>
                    <a:p>
                      <a:r>
                        <a:rPr lang="en-GB" sz="10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23.501 CR2919 (Rel-17, 'B'): KI#1 T3: Handling of SUPI/SUCI format when accessing to a SNPN</a:t>
                      </a:r>
                      <a:endParaRPr lang="sv-SE" sz="1050" dirty="0">
                        <a:effectLst/>
                        <a:latin typeface="Arial" panose="020B0604020202020204" pitchFamily="34" charset="0"/>
                        <a:ea typeface="DengXian" panose="02010600030101010101" pitchFamily="2" charset="-122"/>
                        <a:cs typeface="Times New Roman" panose="02020603050405020304" pitchFamily="18" charset="0"/>
                      </a:endParaRPr>
                    </a:p>
                  </a:txBody>
                  <a:tcPr marL="9525" marR="9525" marT="9525" marB="9525"/>
                </a:tc>
                <a:tc>
                  <a:txBody>
                    <a:bodyPr/>
                    <a:lstStyle/>
                    <a:p>
                      <a:r>
                        <a:rPr lang="en-GB" sz="10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Ericsson</a:t>
                      </a:r>
                      <a:endParaRPr lang="sv-SE" sz="1050" dirty="0">
                        <a:effectLst/>
                        <a:latin typeface="Arial" panose="020B0604020202020204" pitchFamily="34" charset="0"/>
                        <a:ea typeface="DengXian" panose="02010600030101010101" pitchFamily="2" charset="-122"/>
                        <a:cs typeface="Times New Roman" panose="02020603050405020304" pitchFamily="18" charset="0"/>
                      </a:endParaRPr>
                    </a:p>
                  </a:txBody>
                  <a:tcPr marL="9525" marR="9525" marT="9525" marB="9525"/>
                </a:tc>
                <a:extLst>
                  <a:ext uri="{0D108BD9-81ED-4DB2-BD59-A6C34878D82A}">
                    <a16:rowId xmlns:a16="http://schemas.microsoft.com/office/drawing/2014/main" val="1385113151"/>
                  </a:ext>
                </a:extLst>
              </a:tr>
            </a:tbl>
          </a:graphicData>
        </a:graphic>
      </p:graphicFrame>
    </p:spTree>
    <p:extLst>
      <p:ext uri="{BB962C8B-B14F-4D97-AF65-F5344CB8AC3E}">
        <p14:creationId xmlns:p14="http://schemas.microsoft.com/office/powerpoint/2010/main" val="12954768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308F30-9D04-42DF-960A-095F49631ABD}"/>
              </a:ext>
            </a:extLst>
          </p:cNvPr>
          <p:cNvSpPr>
            <a:spLocks noGrp="1"/>
          </p:cNvSpPr>
          <p:nvPr>
            <p:ph type="title"/>
          </p:nvPr>
        </p:nvSpPr>
        <p:spPr>
          <a:xfrm>
            <a:off x="838200" y="365125"/>
            <a:ext cx="10515600" cy="777875"/>
          </a:xfrm>
        </p:spPr>
        <p:txBody>
          <a:bodyPr/>
          <a:lstStyle/>
          <a:p>
            <a:r>
              <a:rPr lang="en-US" dirty="0"/>
              <a:t>Handling of SUCI/SUPI format for CH selection </a:t>
            </a:r>
          </a:p>
        </p:txBody>
      </p:sp>
      <p:sp>
        <p:nvSpPr>
          <p:cNvPr id="3" name="Content Placeholder 2">
            <a:extLst>
              <a:ext uri="{FF2B5EF4-FFF2-40B4-BE49-F238E27FC236}">
                <a16:creationId xmlns:a16="http://schemas.microsoft.com/office/drawing/2014/main" id="{A0EA3538-69C0-4DB0-A506-5EB5068BB77E}"/>
              </a:ext>
            </a:extLst>
          </p:cNvPr>
          <p:cNvSpPr>
            <a:spLocks noGrp="1"/>
          </p:cNvSpPr>
          <p:nvPr>
            <p:ph idx="1"/>
          </p:nvPr>
        </p:nvSpPr>
        <p:spPr>
          <a:xfrm>
            <a:off x="356616" y="1344168"/>
            <a:ext cx="11512296" cy="4832795"/>
          </a:xfrm>
        </p:spPr>
        <p:txBody>
          <a:bodyPr>
            <a:normAutofit/>
          </a:bodyPr>
          <a:lstStyle/>
          <a:p>
            <a:r>
              <a:rPr lang="en-US" dirty="0"/>
              <a:t>Questions:</a:t>
            </a:r>
          </a:p>
          <a:p>
            <a:pPr lvl="1"/>
            <a:r>
              <a:rPr lang="en-US" dirty="0"/>
              <a:t>Do you support standardizing option 1?</a:t>
            </a:r>
          </a:p>
          <a:p>
            <a:pPr lvl="2"/>
            <a:r>
              <a:rPr lang="en-US" dirty="0"/>
              <a:t>Yes</a:t>
            </a:r>
          </a:p>
          <a:p>
            <a:pPr lvl="2"/>
            <a:r>
              <a:rPr lang="en-US" dirty="0"/>
              <a:t>No</a:t>
            </a:r>
          </a:p>
          <a:p>
            <a:pPr lvl="1"/>
            <a:r>
              <a:rPr lang="en-US" dirty="0"/>
              <a:t>Do you support standardizing option 2?</a:t>
            </a:r>
          </a:p>
          <a:p>
            <a:pPr lvl="2"/>
            <a:r>
              <a:rPr lang="en-US" dirty="0"/>
              <a:t>Yes</a:t>
            </a:r>
          </a:p>
          <a:p>
            <a:pPr lvl="2"/>
            <a:r>
              <a:rPr lang="en-US" dirty="0"/>
              <a:t>No</a:t>
            </a:r>
          </a:p>
          <a:p>
            <a:pPr lvl="1"/>
            <a:r>
              <a:rPr lang="en-US" dirty="0"/>
              <a:t>Do you support standardizing option 3?</a:t>
            </a:r>
          </a:p>
          <a:p>
            <a:pPr lvl="2"/>
            <a:r>
              <a:rPr lang="en-US" dirty="0"/>
              <a:t>Yes</a:t>
            </a:r>
          </a:p>
          <a:p>
            <a:pPr lvl="2"/>
            <a:r>
              <a:rPr lang="en-US" dirty="0"/>
              <a:t>No</a:t>
            </a:r>
          </a:p>
          <a:p>
            <a:pPr lvl="1"/>
            <a:endParaRPr lang="en-US" dirty="0"/>
          </a:p>
        </p:txBody>
      </p:sp>
    </p:spTree>
    <p:extLst>
      <p:ext uri="{BB962C8B-B14F-4D97-AF65-F5344CB8AC3E}">
        <p14:creationId xmlns:p14="http://schemas.microsoft.com/office/powerpoint/2010/main" val="24779621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8AFB86-4A4F-4CF7-97A6-7FF2051B6F72}"/>
              </a:ext>
            </a:extLst>
          </p:cNvPr>
          <p:cNvSpPr>
            <a:spLocks noGrp="1"/>
          </p:cNvSpPr>
          <p:nvPr>
            <p:ph type="title"/>
          </p:nvPr>
        </p:nvSpPr>
        <p:spPr/>
        <p:txBody>
          <a:bodyPr/>
          <a:lstStyle/>
          <a:p>
            <a:r>
              <a:rPr lang="en-US" dirty="0"/>
              <a:t>DCS architecture</a:t>
            </a:r>
            <a:br>
              <a:rPr lang="en-US" dirty="0"/>
            </a:br>
            <a:r>
              <a:rPr lang="en-US" dirty="0"/>
              <a:t>See S2-2104335</a:t>
            </a:r>
          </a:p>
        </p:txBody>
      </p:sp>
      <p:sp>
        <p:nvSpPr>
          <p:cNvPr id="3" name="Content Placeholder 2">
            <a:extLst>
              <a:ext uri="{FF2B5EF4-FFF2-40B4-BE49-F238E27FC236}">
                <a16:creationId xmlns:a16="http://schemas.microsoft.com/office/drawing/2014/main" id="{23549E90-0495-4372-B003-2679DF512F02}"/>
              </a:ext>
            </a:extLst>
          </p:cNvPr>
          <p:cNvSpPr>
            <a:spLocks noGrp="1"/>
          </p:cNvSpPr>
          <p:nvPr>
            <p:ph idx="1"/>
          </p:nvPr>
        </p:nvSpPr>
        <p:spPr>
          <a:xfrm>
            <a:off x="838200" y="3910148"/>
            <a:ext cx="10515600" cy="2946083"/>
          </a:xfrm>
        </p:spPr>
        <p:txBody>
          <a:bodyPr/>
          <a:lstStyle/>
          <a:p>
            <a:r>
              <a:rPr lang="en-US" dirty="0"/>
              <a:t>Questions:</a:t>
            </a:r>
          </a:p>
          <a:p>
            <a:pPr lvl="1"/>
            <a:r>
              <a:rPr lang="en-US" dirty="0"/>
              <a:t>Do you support standardizing the DCS architecture options 1?</a:t>
            </a:r>
          </a:p>
          <a:p>
            <a:pPr lvl="2"/>
            <a:r>
              <a:rPr lang="en-US" dirty="0"/>
              <a:t>Yes</a:t>
            </a:r>
          </a:p>
          <a:p>
            <a:pPr lvl="2"/>
            <a:r>
              <a:rPr lang="en-US" dirty="0"/>
              <a:t>No</a:t>
            </a:r>
          </a:p>
          <a:p>
            <a:pPr lvl="1"/>
            <a:r>
              <a:rPr lang="en-US" dirty="0"/>
              <a:t>Do you support standardizing the DCS architecture options 1?</a:t>
            </a:r>
          </a:p>
          <a:p>
            <a:pPr lvl="2"/>
            <a:r>
              <a:rPr lang="en-US" dirty="0"/>
              <a:t>Yes</a:t>
            </a:r>
          </a:p>
          <a:p>
            <a:pPr lvl="2"/>
            <a:r>
              <a:rPr lang="en-US" dirty="0"/>
              <a:t>No</a:t>
            </a:r>
          </a:p>
          <a:p>
            <a:pPr lvl="1"/>
            <a:endParaRPr lang="en-US" dirty="0"/>
          </a:p>
        </p:txBody>
      </p:sp>
      <p:sp>
        <p:nvSpPr>
          <p:cNvPr id="4" name="Rectangle 2">
            <a:extLst>
              <a:ext uri="{FF2B5EF4-FFF2-40B4-BE49-F238E27FC236}">
                <a16:creationId xmlns:a16="http://schemas.microsoft.com/office/drawing/2014/main" id="{FAF71193-5CE9-441E-9F5D-55407291BC05}"/>
              </a:ext>
            </a:extLst>
          </p:cNvPr>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5" name="Object 4">
            <a:extLst>
              <a:ext uri="{FF2B5EF4-FFF2-40B4-BE49-F238E27FC236}">
                <a16:creationId xmlns:a16="http://schemas.microsoft.com/office/drawing/2014/main" id="{2089AD5C-9221-4245-9632-6D8F6A02A8EF}"/>
              </a:ext>
            </a:extLst>
          </p:cNvPr>
          <p:cNvGraphicFramePr>
            <a:graphicFrameLocks noChangeAspect="1"/>
          </p:cNvGraphicFramePr>
          <p:nvPr>
            <p:extLst>
              <p:ext uri="{D42A27DB-BD31-4B8C-83A1-F6EECF244321}">
                <p14:modId xmlns:p14="http://schemas.microsoft.com/office/powerpoint/2010/main" val="4246538571"/>
              </p:ext>
            </p:extLst>
          </p:nvPr>
        </p:nvGraphicFramePr>
        <p:xfrm>
          <a:off x="5216450" y="0"/>
          <a:ext cx="6391275" cy="3829050"/>
        </p:xfrm>
        <a:graphic>
          <a:graphicData uri="http://schemas.openxmlformats.org/presentationml/2006/ole">
            <mc:AlternateContent xmlns:mc="http://schemas.openxmlformats.org/markup-compatibility/2006">
              <mc:Choice xmlns:v="urn:schemas-microsoft-com:vml" Requires="v">
                <p:oleObj spid="_x0000_s1029" name="Visio" r:id="rId3" imgW="6715015" imgH="4029075" progId="Visio.Drawing.15">
                  <p:embed/>
                </p:oleObj>
              </mc:Choice>
              <mc:Fallback>
                <p:oleObj name="Visio" r:id="rId3" imgW="6715015" imgH="4029075" progId="Visio.Drawing.15">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216450" y="0"/>
                        <a:ext cx="6391275" cy="38290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54218010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1985</TotalTime>
  <Words>1062</Words>
  <Application>Microsoft Office PowerPoint</Application>
  <PresentationFormat>Widescreen</PresentationFormat>
  <Paragraphs>152</Paragraphs>
  <Slides>7</Slides>
  <Notes>0</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7</vt:i4>
      </vt:variant>
    </vt:vector>
  </HeadingPairs>
  <TitlesOfParts>
    <vt:vector size="12" baseType="lpstr">
      <vt:lpstr>Arial</vt:lpstr>
      <vt:lpstr>Calibri</vt:lpstr>
      <vt:lpstr>Calibri Light</vt:lpstr>
      <vt:lpstr>Office Theme</vt:lpstr>
      <vt:lpstr>Microsoft Visio Drawing</vt:lpstr>
      <vt:lpstr>SA2#145e  CC#3 eNPN input</vt:lpstr>
      <vt:lpstr>UE capabilities for additional parameters using UPU</vt:lpstr>
      <vt:lpstr>KI#1: Interface between AAA-S and SNPN</vt:lpstr>
      <vt:lpstr>Updating CH controlled lists for SNPN selection</vt:lpstr>
      <vt:lpstr>Handling of SUCI/SUPI format for CH selection </vt:lpstr>
      <vt:lpstr>Handling of SUCI/SUPI format for CH selection </vt:lpstr>
      <vt:lpstr>DCS architecture See S2-2104335</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SA2#145e  eNPN preparation  conference call</dc:title>
  <dc:creator>PH</dc:creator>
  <cp:lastModifiedBy>Ericsson User</cp:lastModifiedBy>
  <cp:revision>138</cp:revision>
  <dcterms:created xsi:type="dcterms:W3CDTF">2021-05-11T19:23:22Z</dcterms:created>
  <dcterms:modified xsi:type="dcterms:W3CDTF">2021-05-24T11:34:45Z</dcterms:modified>
</cp:coreProperties>
</file>