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816" r:id="rId3"/>
    <p:sldId id="809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=""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3" d="100"/>
          <a:sy n="73" d="100"/>
        </p:scale>
        <p:origin x="-73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143E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Feb 24 – Mar 09, 2021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S2-2101811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Feb 24 – Mar 09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2021</a:t>
            </a:r>
            <a:endParaRPr lang="en-GB" altLang="de-DE" sz="12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 smtClean="0"/>
              <a:t>eLCS_ph2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 smtClean="0">
                <a:latin typeface="Arial" charset="0"/>
              </a:rPr>
              <a:t>Ming Ai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CATT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eLCS_ph2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726649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5G_eLCS 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ontent Placeholder 7"/>
          <p:cNvSpPr>
            <a:spLocks noGrp="1"/>
          </p:cNvSpPr>
          <p:nvPr>
            <p:ph sz="half" idx="2"/>
          </p:nvPr>
        </p:nvSpPr>
        <p:spPr>
          <a:xfrm>
            <a:off x="290209" y="2718776"/>
            <a:ext cx="8404754" cy="3702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SA#91-e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SA2#144E </a:t>
            </a:r>
            <a:r>
              <a:rPr lang="en-US" altLang="zh-CN" sz="1400" dirty="0"/>
              <a:t>was the </a:t>
            </a:r>
            <a:r>
              <a:rPr lang="en-US" altLang="zh-CN" sz="1400" dirty="0" smtClean="0"/>
              <a:t>third meeting </a:t>
            </a:r>
            <a:r>
              <a:rPr lang="en-US" altLang="zh-CN" sz="1400" dirty="0"/>
              <a:t>to have 5G_eLCS_Ph2 on </a:t>
            </a:r>
            <a:r>
              <a:rPr lang="en-US" altLang="zh-CN" sz="1400" dirty="0" smtClean="0"/>
              <a:t>agenda; </a:t>
            </a:r>
            <a:endParaRPr lang="en-US" altLang="zh-CN" sz="14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11 CRs have been approved, includes: </a:t>
            </a:r>
            <a:r>
              <a:rPr lang="en-US" altLang="zh-CN" sz="1400" i="1" dirty="0" smtClean="0"/>
              <a:t>Multiple </a:t>
            </a:r>
            <a:r>
              <a:rPr lang="en-US" altLang="zh-CN" sz="1400" i="1" dirty="0" err="1"/>
              <a:t>QoS</a:t>
            </a:r>
            <a:r>
              <a:rPr lang="en-US" altLang="zh-CN" sz="1400" i="1" dirty="0"/>
              <a:t> </a:t>
            </a:r>
            <a:r>
              <a:rPr lang="en-US" altLang="zh-CN" sz="1400" i="1" dirty="0"/>
              <a:t>Class</a:t>
            </a:r>
            <a:r>
              <a:rPr lang="en-US" altLang="zh-CN" sz="1400" dirty="0"/>
              <a:t>, </a:t>
            </a:r>
            <a:r>
              <a:rPr lang="en-US" altLang="zh-CN" sz="1400" i="1" dirty="0"/>
              <a:t>Assistance Data Delivery in </a:t>
            </a:r>
            <a:r>
              <a:rPr lang="en-US" altLang="zh-CN" sz="1400" i="1" dirty="0" smtClean="0"/>
              <a:t>5G-MO-LR</a:t>
            </a:r>
            <a:r>
              <a:rPr lang="en-GB" altLang="zh-CN" sz="1400" dirty="0"/>
              <a:t>, </a:t>
            </a:r>
            <a:r>
              <a:rPr lang="en-GB" altLang="zh-CN" sz="1400" i="1" dirty="0" smtClean="0"/>
              <a:t>5G </a:t>
            </a:r>
            <a:r>
              <a:rPr lang="en-GB" altLang="zh-CN" sz="1400" i="1" dirty="0"/>
              <a:t>positioning </a:t>
            </a:r>
            <a:r>
              <a:rPr lang="en-GB" altLang="zh-CN" sz="1400" i="1" dirty="0" smtClean="0"/>
              <a:t>area, </a:t>
            </a:r>
            <a:r>
              <a:rPr lang="en-GB" altLang="zh-CN" sz="1400" dirty="0" smtClean="0"/>
              <a:t>and </a:t>
            </a:r>
            <a:r>
              <a:rPr lang="en-GB" altLang="zh-CN" sz="1400" dirty="0" err="1" smtClean="0"/>
              <a:t>etc</a:t>
            </a:r>
            <a:r>
              <a:rPr lang="en-GB" altLang="zh-CN" sz="1400" dirty="0" smtClean="0"/>
              <a:t>;</a:t>
            </a:r>
            <a:r>
              <a:rPr lang="en-US" altLang="zh-CN" sz="14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 issues have been postponed to next meetings</a:t>
            </a:r>
            <a:r>
              <a:rPr lang="en-US" altLang="zh-CN" sz="1400" dirty="0"/>
              <a:t>:   </a:t>
            </a:r>
            <a:r>
              <a:rPr lang="en-US" altLang="zh-CN" sz="1400" i="1" dirty="0"/>
              <a:t>5GC-MO-LR Procedures </a:t>
            </a:r>
            <a:r>
              <a:rPr lang="en-US" altLang="zh-CN" sz="1400" i="1" dirty="0" smtClean="0"/>
              <a:t>for Periodic </a:t>
            </a:r>
            <a:r>
              <a:rPr lang="en-US" altLang="zh-CN" sz="1400" i="1" dirty="0"/>
              <a:t>Location </a:t>
            </a:r>
            <a:r>
              <a:rPr lang="en-US" altLang="zh-CN" sz="1400" i="1" dirty="0" smtClean="0"/>
              <a:t>report, </a:t>
            </a:r>
            <a:r>
              <a:rPr lang="en-GB" altLang="zh-CN" sz="1400" i="1" dirty="0"/>
              <a:t>Storing UE Positioning Capabilities in </a:t>
            </a:r>
            <a:r>
              <a:rPr lang="en-GB" altLang="zh-CN" sz="1400" i="1" dirty="0" smtClean="0"/>
              <a:t>5GC.</a:t>
            </a:r>
            <a:endParaRPr lang="en-US" altLang="zh-CN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r>
              <a:rPr lang="en-US" sz="1400" dirty="0" smtClean="0"/>
              <a:t>No</a:t>
            </a:r>
            <a:endParaRPr lang="en-GB" altLang="zh-CN" sz="1400" dirty="0" smtClean="0"/>
          </a:p>
          <a:p>
            <a:pPr marL="400050" lvl="2" indent="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/>
            <a:r>
              <a:rPr lang="en-US" sz="1400" dirty="0"/>
              <a:t>Continue normative work.</a:t>
            </a:r>
            <a:endParaRPr lang="en-GB" altLang="zh-CN" sz="1400" dirty="0"/>
          </a:p>
          <a:p>
            <a:pPr marL="457200" lvl="1" indent="0">
              <a:spcBef>
                <a:spcPts val="0"/>
              </a:spcBef>
              <a:spcAft>
                <a:spcPts val="225"/>
              </a:spcAft>
              <a:buNone/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28091379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eLCS_ph2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SA2#143</a:t>
            </a:r>
            <a:r>
              <a:rPr lang="en-US" altLang="zh-CN" sz="2800" b="1" dirty="0" smtClean="0"/>
              <a:t>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909654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5G_eLCS 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ontent Placeholder 7"/>
          <p:cNvSpPr>
            <a:spLocks noGrp="1"/>
          </p:cNvSpPr>
          <p:nvPr>
            <p:ph sz="half" idx="2"/>
          </p:nvPr>
        </p:nvSpPr>
        <p:spPr>
          <a:xfrm>
            <a:off x="290209" y="2718776"/>
            <a:ext cx="8404754" cy="3702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SA#90-e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SA2#143E </a:t>
            </a:r>
            <a:r>
              <a:rPr lang="en-US" altLang="zh-CN" sz="1400" dirty="0"/>
              <a:t>was the </a:t>
            </a:r>
            <a:r>
              <a:rPr lang="en-US" altLang="zh-CN" sz="1400" dirty="0" smtClean="0"/>
              <a:t>second </a:t>
            </a:r>
            <a:r>
              <a:rPr lang="en-US" altLang="zh-CN" sz="1400" dirty="0"/>
              <a:t>meeting to have 5G_eLCS_Ph2 on agenda.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CRs on </a:t>
            </a:r>
            <a:r>
              <a:rPr lang="en-US" altLang="zh-CN" sz="1400" i="1" dirty="0" smtClean="0"/>
              <a:t>High </a:t>
            </a:r>
            <a:r>
              <a:rPr lang="en-US" altLang="zh-CN" sz="1400" i="1" dirty="0"/>
              <a:t>accuracy </a:t>
            </a:r>
            <a:r>
              <a:rPr lang="en-US" altLang="zh-CN" sz="1400" i="1" dirty="0" smtClean="0"/>
              <a:t>positioning with (by introducing </a:t>
            </a:r>
            <a:r>
              <a:rPr lang="en-GB" altLang="zh-CN" sz="1400" i="1" dirty="0" smtClean="0"/>
              <a:t>Local Coordinates)</a:t>
            </a:r>
            <a:r>
              <a:rPr lang="en-GB" altLang="zh-CN" sz="1400" dirty="0" smtClean="0"/>
              <a:t>, </a:t>
            </a:r>
            <a:r>
              <a:rPr lang="en-GB" altLang="zh-CN" sz="1400" i="1" dirty="0"/>
              <a:t>MO-LR subscribed assistance data, energy-efficient positioning for AF accepts a certain age of the location information</a:t>
            </a:r>
            <a:r>
              <a:rPr lang="en-GB" altLang="zh-CN" sz="1400" dirty="0" smtClean="0"/>
              <a:t>, and </a:t>
            </a:r>
            <a:r>
              <a:rPr lang="en-GB" altLang="zh-CN" sz="1400" i="1" dirty="0"/>
              <a:t>LMF selection by </a:t>
            </a:r>
            <a:r>
              <a:rPr lang="en-GB" altLang="zh-CN" sz="1400" i="1" dirty="0" smtClean="0"/>
              <a:t>querying </a:t>
            </a:r>
            <a:r>
              <a:rPr lang="en-GB" altLang="zh-CN" sz="1400" i="1" dirty="0"/>
              <a:t>NRF</a:t>
            </a:r>
            <a:r>
              <a:rPr lang="en-GB" altLang="zh-CN" sz="1400" dirty="0" smtClean="0"/>
              <a:t>  have been approved;</a:t>
            </a:r>
            <a:r>
              <a:rPr lang="en-US" altLang="zh-CN" sz="1400" dirty="0" smtClean="0"/>
              <a:t> </a:t>
            </a:r>
            <a:endParaRPr lang="en-US" altLang="zh-CN" sz="14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CRs </a:t>
            </a:r>
            <a:r>
              <a:rPr lang="en-US" altLang="zh-CN" sz="1400" i="1" dirty="0" smtClean="0"/>
              <a:t>on LCS Latency Reduction </a:t>
            </a:r>
            <a:r>
              <a:rPr lang="en-US" altLang="zh-CN" sz="1400" dirty="0" smtClean="0"/>
              <a:t>has be technically endorsed, due to the need of RAN feedback;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r>
              <a:rPr lang="en-US" sz="1400" dirty="0" smtClean="0"/>
              <a:t>LS sent to RAN1 and RAN2 to ask </a:t>
            </a:r>
            <a:r>
              <a:rPr lang="en-GB" altLang="zh-CN" sz="1400" dirty="0" smtClean="0"/>
              <a:t>whether </a:t>
            </a:r>
            <a:r>
              <a:rPr lang="en-GB" altLang="zh-CN" sz="1400" dirty="0"/>
              <a:t>support can be provided for a scheduled location time as part of </a:t>
            </a:r>
            <a:r>
              <a:rPr lang="en-GB" altLang="zh-CN" sz="1400" dirty="0" smtClean="0"/>
              <a:t>their </a:t>
            </a:r>
            <a:r>
              <a:rPr lang="en-GB" altLang="zh-CN" sz="1400" smtClean="0"/>
              <a:t>Rel-17 work. </a:t>
            </a:r>
            <a:endParaRPr lang="en-GB" altLang="zh-CN" sz="1400" dirty="0" smtClean="0"/>
          </a:p>
          <a:p>
            <a:pPr marL="400050" lvl="2" indent="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/>
            <a:r>
              <a:rPr lang="en-US" sz="1400" dirty="0"/>
              <a:t>Continue normative work.</a:t>
            </a:r>
            <a:endParaRPr lang="en-GB" altLang="zh-CN" sz="1400" dirty="0"/>
          </a:p>
          <a:p>
            <a:pPr marL="457200" lvl="1" indent="0">
              <a:spcBef>
                <a:spcPts val="0"/>
              </a:spcBef>
              <a:spcAft>
                <a:spcPts val="225"/>
              </a:spcAft>
              <a:buNone/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222043976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8018</TotalTime>
  <Words>261</Words>
  <Application>Microsoft Office PowerPoint</Application>
  <PresentationFormat>全屏显示(4:3)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   eLCS_ph2 Status Report</vt:lpstr>
      <vt:lpstr> eLCS_ph2 status after SA2#144e</vt:lpstr>
      <vt:lpstr> eLCS_ph2 status after SA2#143e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CATT-26-1</cp:lastModifiedBy>
  <cp:revision>1418</cp:revision>
  <dcterms:created xsi:type="dcterms:W3CDTF">2008-08-30T09:32:10Z</dcterms:created>
  <dcterms:modified xsi:type="dcterms:W3CDTF">2021-04-19T01:27:22Z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