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3"/>
  </p:notesMasterIdLst>
  <p:handoutMasterIdLst>
    <p:handoutMasterId r:id="rId14"/>
  </p:handoutMasterIdLst>
  <p:sldIdLst>
    <p:sldId id="303" r:id="rId5"/>
    <p:sldId id="802" r:id="rId6"/>
    <p:sldId id="817" r:id="rId7"/>
    <p:sldId id="812" r:id="rId8"/>
    <p:sldId id="813" r:id="rId9"/>
    <p:sldId id="814" r:id="rId10"/>
    <p:sldId id="815" r:id="rId11"/>
    <p:sldId id="79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" initials="HW" lastIdx="3" clrIdx="1">
    <p:extLst>
      <p:ext uri="{19B8F6BF-5375-455C-9EA6-DF929625EA0E}">
        <p15:presenceInfo xmlns:p15="http://schemas.microsoft.com/office/powerpoint/2012/main" userId="Huawe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02" autoAdjust="0"/>
    <p:restoredTop sz="94625" autoAdjust="0"/>
  </p:normalViewPr>
  <p:slideViewPr>
    <p:cSldViewPr snapToGrid="0">
      <p:cViewPr varScale="1">
        <p:scale>
          <a:sx n="116" d="100"/>
          <a:sy n="116" d="100"/>
        </p:scale>
        <p:origin x="576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9" d="100"/>
          <a:sy n="79" d="100"/>
        </p:scale>
        <p:origin x="395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4/18/2021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4/18/2021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110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86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2119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73729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04168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369004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4402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#144E (e-meeting)</a:t>
            </a:r>
          </a:p>
          <a:p>
            <a:r>
              <a:rPr lang="en-GB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12-16 April 2021 </a:t>
            </a:r>
            <a:r>
              <a:rPr lang="nb-NO" altLang="ko-KR" sz="12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2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4732867" y="324480"/>
            <a:ext cx="2335351" cy="550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S2-2103076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lang="en-US" altLang="zh-CN" sz="1050" b="1" kern="1200" baseline="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was S2-2102215/1136/0486</a:t>
            </a:r>
            <a:r>
              <a:rPr lang="en-US" altLang="zh-CN" sz="1050" b="1" kern="1200" dirty="0">
                <a:solidFill>
                  <a:srgbClr val="0000FF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  <a:endParaRPr lang="en-GB" altLang="en-US" sz="1050" b="1" kern="1200" dirty="0">
              <a:solidFill>
                <a:srgbClr val="0000FF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>
                <a:solidFill>
                  <a:schemeClr val="bg1"/>
                </a:solidFill>
              </a:rPr>
              <a:t>© 3GPP 2012</a:t>
            </a:r>
            <a:endParaRPr lang="en-GB" altLang="en-US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13"/>
          <p:cNvSpPr txBox="1"/>
          <p:nvPr userDrawn="1"/>
        </p:nvSpPr>
        <p:spPr>
          <a:xfrm>
            <a:off x="590550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20000"/>
          </a:bodyPr>
          <a:lstStyle/>
          <a:p>
            <a:r>
              <a:rPr lang="en-GB" altLang="de-DE" sz="1300" dirty="0">
                <a:solidFill>
                  <a:schemeClr val="bg1"/>
                </a:solidFill>
                <a:latin typeface="+mn-lt"/>
              </a:rPr>
              <a:t>TSG SA WG2#144E</a:t>
            </a:r>
            <a:r>
              <a:rPr lang="en-GB" altLang="de-DE" sz="1300" baseline="0" dirty="0">
                <a:solidFill>
                  <a:schemeClr val="bg1"/>
                </a:solidFill>
                <a:latin typeface="+mn-lt"/>
              </a:rPr>
              <a:t> Electronic meeting, </a:t>
            </a:r>
            <a:r>
              <a:rPr lang="en-GB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12-16 April 2021 </a:t>
            </a:r>
            <a:r>
              <a:rPr lang="nb-NO" altLang="ko-KR" sz="1300" kern="1200" baseline="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, Elbonia</a:t>
            </a:r>
            <a:endParaRPr lang="sv-SE" altLang="en-US" sz="1300" kern="1200" baseline="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3600" dirty="0"/>
              <a:t> </a:t>
            </a:r>
            <a:r>
              <a:rPr lang="en-US" sz="3600" b="1" dirty="0"/>
              <a:t>FS_eNA_ph2 </a:t>
            </a:r>
            <a:r>
              <a:rPr lang="en-US" altLang="de-DE" sz="3600" b="1" dirty="0"/>
              <a:t>Status </a:t>
            </a:r>
            <a:r>
              <a:rPr lang="en-GB" altLang="zh-CN" sz="3600" b="1" dirty="0"/>
              <a:t>Report</a:t>
            </a:r>
            <a:endParaRPr lang="en-GB" sz="3600" b="1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Xiaobo Wu (</a:t>
            </a:r>
            <a:r>
              <a:rPr lang="en-US" altLang="zh-CN" sz="1800" b="1" dirty="0">
                <a:latin typeface="Arial" charset="0"/>
              </a:rPr>
              <a:t>vivo</a:t>
            </a:r>
            <a:r>
              <a:rPr lang="en-GB" sz="1800" b="1" dirty="0">
                <a:latin typeface="Arial" charset="0"/>
              </a:rPr>
              <a:t>), </a:t>
            </a:r>
            <a:r>
              <a:rPr lang="en-GB" sz="1800" b="1" dirty="0" err="1">
                <a:latin typeface="Arial" charset="0"/>
              </a:rPr>
              <a:t>Aihua</a:t>
            </a:r>
            <a:r>
              <a:rPr lang="en-GB" sz="1800" b="1" dirty="0">
                <a:latin typeface="Arial" charset="0"/>
              </a:rPr>
              <a:t> Li (China Mobile)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/>
              <a:t>Progress since SA#89E:</a:t>
            </a:r>
          </a:p>
          <a:p>
            <a:pPr lvl="1"/>
            <a:r>
              <a:rPr lang="en-US" sz="1400" dirty="0"/>
              <a:t>None</a:t>
            </a:r>
          </a:p>
          <a:p>
            <a:r>
              <a:rPr lang="en-US" altLang="de-DE" sz="2000" dirty="0"/>
              <a:t>RAN impacts or dependencies:</a:t>
            </a:r>
          </a:p>
          <a:p>
            <a:pPr lvl="1"/>
            <a:r>
              <a:rPr lang="en-US" altLang="de-DE" sz="1400" dirty="0"/>
              <a:t>None</a:t>
            </a:r>
          </a:p>
          <a:p>
            <a:pPr marL="0" indent="0">
              <a:buNone/>
            </a:pPr>
            <a:endParaRPr lang="en-US" altLang="de-DE" sz="1200" dirty="0"/>
          </a:p>
          <a:p>
            <a:r>
              <a:rPr lang="en-US" altLang="de-DE" sz="2000" dirty="0"/>
              <a:t>Next steps: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400" dirty="0"/>
              <a:t>Start normative work as per agreed WID.</a:t>
            </a:r>
            <a:endParaRPr lang="en-US" altLang="zh-CN" sz="9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79388" y="83891"/>
            <a:ext cx="7112000" cy="1143000"/>
          </a:xfrm>
        </p:spPr>
        <p:txBody>
          <a:bodyPr/>
          <a:lstStyle/>
          <a:p>
            <a:r>
              <a:rPr lang="en-US" altLang="de-DE" b="1" dirty="0"/>
              <a:t>FS_eNA_ph2 status at SA#90-e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5099891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97 &gt; 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TBD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SP-200098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03670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41789" y="2557621"/>
            <a:ext cx="8680020" cy="3706446"/>
          </a:xfrm>
        </p:spPr>
        <p:txBody>
          <a:bodyPr/>
          <a:lstStyle/>
          <a:p>
            <a:r>
              <a:rPr lang="de-DE" altLang="de-DE" sz="2000" dirty="0"/>
              <a:t>General: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dirty="0"/>
              <a:t>Continue the normative work and make progress for all the concluded KIs except KI#15, whose normative work has been started but has no CR(s) agreed.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47 CRs agreed for 23.288, 11 CRs agreed for 23.501, 16 CRs agreed for 23.502 and 3 LS Response  agreed.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#1: Logical decomposition of NWDAF and possible interactions between logical functions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23.288, 2 CRs agreed for 23.501, 1 CR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GB" sz="1200" dirty="0"/>
              <a:t>How to reword the limitation of the sharing of models or model meta data in Release 17 is postponed.</a:t>
            </a:r>
            <a:endParaRPr lang="en-US" altLang="zh-CN" sz="12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#2: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14 CRs agreed for 23.288, 1 CR agreed for 23.501, 4 CRs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#3: Mapping of NWDAF use cases to NFs and identify actions that could be taken based on NWDAF analytics and predictions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2033FE64-1FFA-48D9-81A7-04C4D37364C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14012"/>
              </p:ext>
            </p:extLst>
          </p:nvPr>
        </p:nvGraphicFramePr>
        <p:xfrm>
          <a:off x="179388" y="1376363"/>
          <a:ext cx="8810067" cy="94213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70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eNA_Ph2</a:t>
                      </a:r>
                      <a:r>
                        <a:rPr lang="en-US" sz="1400" b="1" kern="1200" baseline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WID </a:t>
                      </a:r>
                      <a:r>
                        <a:rPr lang="en-GB" altLang="zh-CN" sz="1400" b="1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 Enablers for Network Automation for 5G - phase 2</a:t>
                      </a:r>
                      <a:endParaRPr lang="en-US" altLang="zh-CN" sz="1400" b="1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u="none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40%(#143E) -&gt; </a:t>
                      </a:r>
                      <a:r>
                        <a:rPr lang="en-US" altLang="zh-CN" sz="1400" b="1" u="non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70%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 1, 2021</a:t>
                      </a:r>
                      <a:endParaRPr lang="en-US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SP-201133</a:t>
                      </a:r>
                      <a:endParaRPr lang="en-US" altLang="zh-CN" sz="1400" b="1" i="0" dirty="0">
                        <a:solidFill>
                          <a:srgbClr val="7030A0"/>
                        </a:solidFill>
                        <a:latin typeface="+mn-lt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SA2#144E (1/5)</a:t>
            </a:r>
          </a:p>
        </p:txBody>
      </p:sp>
    </p:spTree>
    <p:extLst>
      <p:ext uri="{BB962C8B-B14F-4D97-AF65-F5344CB8AC3E}">
        <p14:creationId xmlns:p14="http://schemas.microsoft.com/office/powerpoint/2010/main" val="302954988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#4: Remaining aspects on how to ensure that slice SLA is guaranteed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CRs agreed for 23.501, 1 CR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#5: New types of outputs provided by NWDAF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Key Issue #6: 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Study possible mechanisms for improved correctness of NWDAF analytics (</a:t>
            </a:r>
            <a:r>
              <a:rPr lang="en-US" altLang="zh-CN" sz="1600" dirty="0">
                <a:solidFill>
                  <a:schemeClr val="bg1">
                    <a:lumMod val="65000"/>
                  </a:schemeClr>
                </a:solidFill>
              </a:rPr>
              <a:t>NOT to be progressed in R17</a:t>
            </a: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#7: Adding Application attributes and KPIs as the Input data in some services described in TS 23.288 [5]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CRs agreed for 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#8: UE data as an input for analytics generation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4 CRs agreed for 23.288, 2 CRs agreed for 23.502, 1 LS OUT to SA3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#9: Dispersion analytic output provided by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2 CR agreed for 23.288, 1 CR agreed for 23.502, 1 LS OUT to SA5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#10: NWDAF Assisted UP Optimization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23.288, 1 CR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SA2#144E (2/5)</a:t>
            </a:r>
          </a:p>
        </p:txBody>
      </p:sp>
    </p:spTree>
    <p:extLst>
      <p:ext uri="{BB962C8B-B14F-4D97-AF65-F5344CB8AC3E}">
        <p14:creationId xmlns:p14="http://schemas.microsoft.com/office/powerpoint/2010/main" val="402049130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998088"/>
            <a:ext cx="8554481" cy="5471077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altLang="zh-CN" sz="1600" dirty="0"/>
              <a:t>Key Issue #11: </a:t>
            </a:r>
            <a:r>
              <a:rPr lang="en-GB" altLang="zh-CN" sz="1600" dirty="0"/>
              <a:t>Increasing efficiency of data collection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16 CRs agreed for 23.288, 4 CRs agreed for 23.501, 3 CRs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#12: NWDAF-assisted RFSP policy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23.288, 2 CRs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#13: Triggering conditions for analytics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23.501.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#14: NWDAF-assisted application detection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#15: User consent for UE data collection/analysis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Both LS out to SA3 and CR(s) are postponed.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#16: UP optimization for edge computing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#17: Definition of accuracy levels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SA2#144E (3/5)</a:t>
            </a:r>
          </a:p>
        </p:txBody>
      </p:sp>
    </p:spTree>
    <p:extLst>
      <p:ext uri="{BB962C8B-B14F-4D97-AF65-F5344CB8AC3E}">
        <p14:creationId xmlns:p14="http://schemas.microsoft.com/office/powerpoint/2010/main" val="62924796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340971" y="1408291"/>
            <a:ext cx="8554481" cy="4855775"/>
          </a:xfrm>
          <a:noFill/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#18: Enhancement for real-time communication with NWDAF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CR agreed for 23.501, 1 CR agreed for 23.502.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/>
              <a:t>Key Issue #19: Trained data model sharing between multiple NWDAF instances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CRs agreed for 23.288.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Next steps: Continue the normative work.</a:t>
            </a:r>
            <a:endParaRPr lang="en-GB" altLang="zh-CN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#20: NWDAF assisting in detecting anomaly events for the user plane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GB" altLang="zh-CN" sz="1600" dirty="0">
                <a:solidFill>
                  <a:schemeClr val="bg1">
                    <a:lumMod val="65000"/>
                  </a:schemeClr>
                </a:solidFill>
              </a:rPr>
              <a:t>Key Issue #21: NWDAF assisting in user plane performance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schemeClr val="bg1">
                    <a:lumMod val="65000"/>
                  </a:schemeClr>
                </a:solidFill>
              </a:rPr>
              <a:t>None.</a:t>
            </a:r>
            <a:endParaRPr lang="en-GB" altLang="zh-CN" sz="1200" dirty="0">
              <a:solidFill>
                <a:schemeClr val="bg1">
                  <a:lumMod val="65000"/>
                </a:schemeClr>
              </a:solidFill>
            </a:endParaRPr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en-GB" altLang="zh-CN" sz="1100" dirty="0"/>
          </a:p>
        </p:txBody>
      </p:sp>
      <p:sp>
        <p:nvSpPr>
          <p:cNvPr id="5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SA2#144E (4/5)</a:t>
            </a:r>
          </a:p>
        </p:txBody>
      </p:sp>
    </p:spTree>
    <p:extLst>
      <p:ext uri="{BB962C8B-B14F-4D97-AF65-F5344CB8AC3E}">
        <p14:creationId xmlns:p14="http://schemas.microsoft.com/office/powerpoint/2010/main" val="210678641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3305" y="1228557"/>
            <a:ext cx="8554481" cy="4838957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US" sz="1600" b="1" dirty="0">
                <a:ea typeface="+mn-ea"/>
                <a:cs typeface="+mn-cs"/>
              </a:rPr>
              <a:t>RAN impacts and dependencies</a:t>
            </a:r>
            <a:r>
              <a:rPr lang="en-US" sz="1600" dirty="0">
                <a:ea typeface="+mn-ea"/>
                <a:cs typeface="+mn-cs"/>
              </a:rPr>
              <a:t>:</a:t>
            </a:r>
            <a:endParaRPr lang="de-DE" sz="1600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 identified so far.</a:t>
            </a:r>
            <a:endParaRPr lang="de-DE" altLang="de-DE" sz="800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Contentious Issue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200" dirty="0"/>
              <a:t>How to reword the limitation of the sharing of models or model meta data in Release 17 </a:t>
            </a:r>
            <a:endParaRPr lang="en-US" sz="12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sz="1600" b="1" dirty="0"/>
              <a:t>Dependencies with other WGs: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200" dirty="0"/>
              <a:t>None.</a:t>
            </a:r>
            <a:endParaRPr lang="zh-CN" altLang="zh-CN" sz="1200" dirty="0"/>
          </a:p>
          <a:p>
            <a:pPr marL="45720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800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600" b="1" dirty="0"/>
              <a:t>Focus for the Next Meeting</a:t>
            </a:r>
            <a:r>
              <a:rPr lang="de-DE" sz="1600" dirty="0"/>
              <a:t>:</a:t>
            </a:r>
          </a:p>
          <a:p>
            <a:pPr lvl="1">
              <a:spcBef>
                <a:spcPts val="0"/>
              </a:spcBef>
              <a:spcAft>
                <a:spcPts val="200"/>
              </a:spcAft>
            </a:pPr>
            <a:r>
              <a:rPr lang="en-US" altLang="zh-CN" sz="1200" dirty="0"/>
              <a:t>Continue the normative work.</a:t>
            </a:r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endParaRPr lang="en-US" altLang="zh-CN" sz="1600" b="1" dirty="0"/>
          </a:p>
          <a:p>
            <a:pPr marL="457200" lvl="2" indent="-457200">
              <a:spcBef>
                <a:spcPts val="0"/>
              </a:spcBef>
              <a:spcAft>
                <a:spcPts val="200"/>
              </a:spcAft>
              <a:buBlip>
                <a:blip r:embed="rId3"/>
              </a:buBlip>
            </a:pPr>
            <a:r>
              <a:rPr lang="en-US" altLang="zh-CN" sz="1600" b="1" dirty="0"/>
              <a:t>Risk:</a:t>
            </a:r>
          </a:p>
          <a:p>
            <a:pPr lvl="1">
              <a:spcBef>
                <a:spcPts val="300"/>
              </a:spcBef>
              <a:defRPr/>
            </a:pPr>
            <a:r>
              <a:rPr lang="en-US" altLang="zh-CN" sz="1200" dirty="0"/>
              <a:t>None.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3927" y="83891"/>
            <a:ext cx="7511827" cy="1143000"/>
          </a:xfrm>
        </p:spPr>
        <p:txBody>
          <a:bodyPr/>
          <a:lstStyle/>
          <a:p>
            <a:r>
              <a:rPr lang="en-US" altLang="de-DE" b="1" dirty="0"/>
              <a:t>eNA_ph2 status after  SA2#144E  (5/5)</a:t>
            </a:r>
          </a:p>
        </p:txBody>
      </p:sp>
    </p:spTree>
    <p:extLst>
      <p:ext uri="{BB962C8B-B14F-4D97-AF65-F5344CB8AC3E}">
        <p14:creationId xmlns:p14="http://schemas.microsoft.com/office/powerpoint/2010/main" val="1268450297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2850" y="2908300"/>
            <a:ext cx="6827838" cy="1143000"/>
          </a:xfrm>
        </p:spPr>
        <p:txBody>
          <a:bodyPr/>
          <a:lstStyle/>
          <a:p>
            <a:r>
              <a:rPr lang="en-US" altLang="zh-CN" b="1" dirty="0"/>
              <a:t>backup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4070822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A41F864BF9E047AC9D98AA3A92DCA2" ma:contentTypeVersion="13" ma:contentTypeDescription="Create a new document." ma:contentTypeScope="" ma:versionID="b25bcc4ba47422d025582b925f8d75cc">
  <xsd:schema xmlns:xsd="http://www.w3.org/2001/XMLSchema" xmlns:xs="http://www.w3.org/2001/XMLSchema" xmlns:p="http://schemas.microsoft.com/office/2006/metadata/properties" xmlns:ns3="9fcd8246-0349-4f28-bf6f-1f0b2b4b9468" xmlns:ns4="26cfccf3-d9f9-43bb-aadf-58351eb1ba08" targetNamespace="http://schemas.microsoft.com/office/2006/metadata/properties" ma:root="true" ma:fieldsID="8a69f492b6e436bc0ae5a29485c0af4d" ns3:_="" ns4:_="">
    <xsd:import namespace="9fcd8246-0349-4f28-bf6f-1f0b2b4b9468"/>
    <xsd:import namespace="26cfccf3-d9f9-43bb-aadf-58351eb1b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cd8246-0349-4f28-bf6f-1f0b2b4b946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cfccf3-d9f9-43bb-aadf-58351eb1b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73BE1B-3156-4F35-9F0D-A8205F0F09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3DC8A1-98BA-4AF8-8B30-F1D3E1D80CC7}">
  <ds:schemaRefs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purl.org/dc/dcmitype/"/>
    <ds:schemaRef ds:uri="9fcd8246-0349-4f28-bf6f-1f0b2b4b9468"/>
    <ds:schemaRef ds:uri="http://schemas.microsoft.com/office/infopath/2007/PartnerControls"/>
    <ds:schemaRef ds:uri="26cfccf3-d9f9-43bb-aadf-58351eb1ba08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3EFFD72-0A4B-40CB-BF43-2F7843CAD85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fcd8246-0349-4f28-bf6f-1f0b2b4b9468"/>
    <ds:schemaRef ds:uri="26cfccf3-d9f9-43bb-aadf-58351eb1b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15663</TotalTime>
  <Words>903</Words>
  <Application>Microsoft Office PowerPoint</Application>
  <PresentationFormat>全屏显示(4:3)</PresentationFormat>
  <Paragraphs>114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 </vt:lpstr>
      <vt:lpstr>맑은 고딕</vt:lpstr>
      <vt:lpstr>宋体</vt:lpstr>
      <vt:lpstr>Arial</vt:lpstr>
      <vt:lpstr>Calibri</vt:lpstr>
      <vt:lpstr>Times New Roman</vt:lpstr>
      <vt:lpstr>Office Theme</vt:lpstr>
      <vt:lpstr>   FS_eNA_ph2 Status Report</vt:lpstr>
      <vt:lpstr>FS_eNA_ph2 status at SA#90-e</vt:lpstr>
      <vt:lpstr>eNA_ph2 status after SA2#144E (1/5)</vt:lpstr>
      <vt:lpstr>eNA_ph2 status after SA2#144E (2/5)</vt:lpstr>
      <vt:lpstr>eNA_ph2 status after SA2#144E (3/5)</vt:lpstr>
      <vt:lpstr>eNA_ph2 status after SA2#144E (4/5)</vt:lpstr>
      <vt:lpstr>eNA_ph2 status after  SA2#144E  (5/5)</vt:lpstr>
      <vt:lpstr>backup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Xiaobo</cp:lastModifiedBy>
  <cp:revision>1772</cp:revision>
  <dcterms:created xsi:type="dcterms:W3CDTF">2008-08-30T09:32:10Z</dcterms:created>
  <dcterms:modified xsi:type="dcterms:W3CDTF">2021-04-18T05:27:41Z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d845be66-0dd2-42c8-8a85-27aea652d485</vt:lpwstr>
  </property>
  <property fmtid="{D5CDD505-2E9C-101B-9397-08002B2CF9AE}" pid="3" name="CTP_TimeStamp">
    <vt:lpwstr>2020-02-07 13:13:00Z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(3)kPATSWBlQRahx25CmabXTd2nEyPGhIC12xEi+3Tp6lWoM6naeWtKGZO2itljTJHL7XXnC5pT
UM25n38FjFo6cW6VOounanq3zzaYvl/97IBdeMC+tonfpYn5oaIEB1Yqys0OkkgyZSTLBbeF
yEz+HmSBchUQE7jFmclw/ybhonnSXmMyAsenEjhWNI0yfye0imH64hoDVoTL2jw3UbICw1S4
U+RVJEE+JHvI6GYjGx</vt:lpwstr>
  </property>
  <property fmtid="{D5CDD505-2E9C-101B-9397-08002B2CF9AE}" pid="9" name="_2015_ms_pID_7253431">
    <vt:lpwstr>s4jxZKGCMLKQ7rV+IiOqOudr0QnN4wfQ7Pr6D3ntL7eFLavqbY8g1O
7zahP1J8Q37O96h9uEJoNNPZXAjoDFolM3hTsBboe42GXyEyMn1VXW6OVdYhp5gtLVyFEPRX
DXUpYprr3Svz/BJ2m/p9OCXe/tlTxUcMSwp0uFRN5J57dAmokw2+KEh2fhItCBhF/+8zoc7e
jd/QyVZCSinZU3/amlhwkAHTABPX48K6SPkJ</vt:lpwstr>
  </property>
  <property fmtid="{D5CDD505-2E9C-101B-9397-08002B2CF9AE}" pid="10" name="_2015_ms_pID_7253432">
    <vt:lpwstr>5g==</vt:lpwstr>
  </property>
  <property fmtid="{D5CDD505-2E9C-101B-9397-08002B2CF9AE}" pid="11" name="ContentTypeId">
    <vt:lpwstr>0x01010000A41F864BF9E047AC9D98AA3A92DCA2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1617761026</vt:lpwstr>
  </property>
</Properties>
</file>