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02" r:id="rId6"/>
    <p:sldId id="817" r:id="rId7"/>
    <p:sldId id="812" r:id="rId8"/>
    <p:sldId id="813" r:id="rId9"/>
    <p:sldId id="814" r:id="rId10"/>
    <p:sldId id="815" r:id="rId11"/>
    <p:sldId id="79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18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211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16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90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altLang="ko-KR" sz="1200" b="1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#143E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(e-meeting)</a:t>
            </a:r>
          </a:p>
          <a:p>
            <a:r>
              <a:rPr lang="nb-NO" altLang="ko-KR" sz="1200" b="1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February 24 - March 09, 2021, </a:t>
            </a:r>
            <a:r>
              <a:rPr lang="nb-NO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335351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S2-2100486</a:t>
            </a:r>
            <a:endParaRPr lang="en-US" altLang="zh-CN" sz="14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S2-2008658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8505" y="6476639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</a:t>
            </a:r>
            <a:r>
              <a:rPr lang="en-GB" altLang="de-DE" sz="1300">
                <a:solidFill>
                  <a:schemeClr val="bg1"/>
                </a:solidFill>
                <a:latin typeface="+mn-lt"/>
              </a:rPr>
              <a:t>SA </a:t>
            </a:r>
            <a:r>
              <a:rPr lang="en-GB" altLang="de-DE" sz="1300" smtClean="0">
                <a:solidFill>
                  <a:schemeClr val="bg1"/>
                </a:solidFill>
                <a:latin typeface="+mn-lt"/>
              </a:rPr>
              <a:t>WG2#143E</a:t>
            </a:r>
            <a:r>
              <a:rPr lang="en-GB" altLang="de-DE" sz="1300" baseline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Electronic meeting</a:t>
            </a:r>
            <a:r>
              <a:rPr lang="en-GB" altLang="de-DE" sz="1300" baseline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zh-CN" sz="1300" baseline="0" smtClean="0">
                <a:solidFill>
                  <a:schemeClr val="bg1"/>
                </a:solidFill>
                <a:latin typeface="+mn-lt"/>
              </a:rPr>
              <a:t>February</a:t>
            </a:r>
            <a:r>
              <a:rPr lang="en-GB" altLang="de-DE" sz="1300" baseline="0" smtClean="0">
                <a:solidFill>
                  <a:schemeClr val="bg1"/>
                </a:solidFill>
                <a:latin typeface="+mn-lt"/>
              </a:rPr>
              <a:t> 24 – March 09, 2021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</a:t>
            </a:r>
            <a:r>
              <a:rPr lang="en-GB" sz="1800" b="1" dirty="0" smtClean="0">
                <a:latin typeface="Arial" charset="0"/>
              </a:rPr>
              <a:t>Wu (</a:t>
            </a:r>
            <a:r>
              <a:rPr lang="en-GB" sz="1800" b="1" dirty="0">
                <a:latin typeface="Arial" charset="0"/>
              </a:rPr>
              <a:t>Huawei), </a:t>
            </a:r>
            <a:r>
              <a:rPr lang="en-GB" sz="1800" b="1" dirty="0" err="1">
                <a:latin typeface="Arial" charset="0"/>
              </a:rPr>
              <a:t>Aihua</a:t>
            </a:r>
            <a:r>
              <a:rPr lang="en-GB" sz="1800" b="1" dirty="0">
                <a:latin typeface="Arial" charset="0"/>
              </a:rPr>
              <a:t> </a:t>
            </a:r>
            <a:r>
              <a:rPr lang="en-GB" sz="1800" b="1" dirty="0" smtClean="0">
                <a:latin typeface="Arial" charset="0"/>
              </a:rPr>
              <a:t>Li (</a:t>
            </a:r>
            <a:r>
              <a:rPr lang="en-GB" sz="1800" b="1" dirty="0">
                <a:latin typeface="Arial" charset="0"/>
              </a:rPr>
              <a:t>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680020" cy="3706446"/>
          </a:xfrm>
        </p:spPr>
        <p:txBody>
          <a:bodyPr/>
          <a:lstStyle/>
          <a:p>
            <a:r>
              <a:rPr lang="de-DE" altLang="de-DE" sz="2000" dirty="0"/>
              <a:t>Progress since </a:t>
            </a:r>
            <a:r>
              <a:rPr lang="de-DE" altLang="de-DE" sz="2000" dirty="0" smtClean="0"/>
              <a:t>SA#89E:</a:t>
            </a:r>
            <a:endParaRPr lang="de-DE" altLang="de-DE" sz="2000" dirty="0"/>
          </a:p>
          <a:p>
            <a:pPr lvl="1"/>
            <a:r>
              <a:rPr lang="en-US" sz="1400" dirty="0" smtClean="0"/>
              <a:t>None</a:t>
            </a:r>
            <a:endParaRPr lang="en-US" sz="1400" dirty="0"/>
          </a:p>
          <a:p>
            <a:r>
              <a:rPr lang="en-US" altLang="de-DE" sz="2000" dirty="0" smtClean="0"/>
              <a:t>RAN </a:t>
            </a:r>
            <a:r>
              <a:rPr lang="en-US" altLang="de-DE" sz="2000" dirty="0"/>
              <a:t>impacts or dependencies:</a:t>
            </a:r>
          </a:p>
          <a:p>
            <a:pPr lvl="1"/>
            <a:r>
              <a:rPr lang="en-US" altLang="de-DE" sz="1400" dirty="0" smtClean="0"/>
              <a:t>None</a:t>
            </a:r>
          </a:p>
          <a:p>
            <a:pPr marL="0" indent="0">
              <a:buNone/>
            </a:pPr>
            <a:endParaRPr lang="en-US" altLang="de-DE" sz="1200" dirty="0"/>
          </a:p>
          <a:p>
            <a:r>
              <a:rPr lang="en-US" altLang="de-DE" sz="2000" dirty="0" smtClean="0"/>
              <a:t>Next </a:t>
            </a:r>
            <a:r>
              <a:rPr lang="en-US" alt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 smtClean="0"/>
              <a:t>Start </a:t>
            </a:r>
            <a:r>
              <a:rPr lang="en-US" altLang="zh-CN" sz="1400" dirty="0"/>
              <a:t>normative work as per agreed </a:t>
            </a:r>
            <a:r>
              <a:rPr lang="en-US" altLang="zh-CN" sz="1400" dirty="0" smtClean="0"/>
              <a:t>WID.</a:t>
            </a:r>
            <a:endParaRPr lang="en-US" altLang="zh-CN" sz="9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</a:t>
            </a:r>
            <a:r>
              <a:rPr lang="en-US" altLang="de-DE" b="1" dirty="0" smtClean="0"/>
              <a:t>SA#90-e</a:t>
            </a:r>
            <a:endParaRPr lang="en-US" altLang="de-DE" b="1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09989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u="none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97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SP-200098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680020" cy="3706446"/>
          </a:xfrm>
        </p:spPr>
        <p:txBody>
          <a:bodyPr/>
          <a:lstStyle/>
          <a:p>
            <a:r>
              <a:rPr lang="de-DE" altLang="de-DE" sz="2000" dirty="0" smtClean="0"/>
              <a:t>General: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/>
              <a:t>All the concluded KIs except KI#15 (due to waiting for the LS Response from SA3) have started the normative work.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47 CRs are agreed for 23.288, 16 CRs are agreed for 23.501, 22 CRs are agreed for 23.502, 1 CR is agreed for 23.503 and 2 LS Replies are agreed.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CRs agreed for 23.288, 2 CRs agreed for 23.501.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Continue the normative </a:t>
            </a:r>
            <a:r>
              <a:rPr lang="en-US" altLang="zh-CN" sz="1200" dirty="0"/>
              <a:t>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10 CRs agreed for 23.288, 2 CRs agreed for 23.501, 2 </a:t>
            </a:r>
            <a:r>
              <a:rPr lang="en-US" altLang="zh-CN" sz="1200" dirty="0"/>
              <a:t>CRs agreed for </a:t>
            </a:r>
            <a:r>
              <a:rPr lang="en-US" altLang="zh-CN" sz="1200" dirty="0" smtClean="0"/>
              <a:t>23.502.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 smtClean="0"/>
              <a:t>eNA_ph2 </a:t>
            </a:r>
            <a:r>
              <a:rPr lang="en-US" altLang="de-DE" b="1" dirty="0"/>
              <a:t>status at </a:t>
            </a:r>
            <a:r>
              <a:rPr lang="en-US" altLang="de-DE" b="1" dirty="0" smtClean="0"/>
              <a:t>SA#91-e</a:t>
            </a:r>
            <a:endParaRPr lang="en-US" altLang="de-DE" b="1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488590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eNA_Ph2</a:t>
                      </a: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 </a:t>
                      </a:r>
                      <a:r>
                        <a:rPr lang="en-GB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u="none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1, 2021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SP-201133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5498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</a:t>
            </a:r>
            <a:r>
              <a:rPr lang="en-US" altLang="zh-CN" sz="1200" dirty="0"/>
              <a:t>CRs agreed for 23.288, </a:t>
            </a:r>
            <a:r>
              <a:rPr lang="en-US" altLang="zh-CN" sz="1200" dirty="0" smtClean="0"/>
              <a:t>1 CR </a:t>
            </a:r>
            <a:r>
              <a:rPr lang="en-US" altLang="zh-CN" sz="1200" dirty="0"/>
              <a:t>agreed for 23.501, </a:t>
            </a:r>
            <a:r>
              <a:rPr lang="en-US" altLang="zh-CN" sz="1200" dirty="0" smtClean="0"/>
              <a:t>1 CR </a:t>
            </a:r>
            <a:r>
              <a:rPr lang="en-US" altLang="zh-CN" sz="1200" dirty="0"/>
              <a:t>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CR </a:t>
            </a:r>
            <a:r>
              <a:rPr lang="en-US" altLang="zh-CN" sz="1200" dirty="0"/>
              <a:t>agreed for 23.288.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4 </a:t>
            </a:r>
            <a:r>
              <a:rPr lang="en-US" altLang="zh-CN" sz="1200" dirty="0"/>
              <a:t>CRs agreed for 23.288, </a:t>
            </a:r>
            <a:r>
              <a:rPr lang="en-US" altLang="zh-CN" sz="1200" dirty="0" smtClean="0"/>
              <a:t>1 </a:t>
            </a:r>
            <a:r>
              <a:rPr lang="en-US" altLang="zh-CN" sz="1200" dirty="0"/>
              <a:t>CR agreed for </a:t>
            </a:r>
            <a:r>
              <a:rPr lang="en-US" altLang="zh-CN" sz="1200" dirty="0" smtClean="0"/>
              <a:t>23.502, 1 LS Reply 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CR </a:t>
            </a:r>
            <a:r>
              <a:rPr lang="en-US" altLang="zh-CN" sz="1200" dirty="0"/>
              <a:t>agreed for 23.288, </a:t>
            </a:r>
            <a:r>
              <a:rPr lang="en-US" altLang="zh-CN" sz="1200" dirty="0" smtClean="0"/>
              <a:t>2 CRs </a:t>
            </a:r>
            <a:r>
              <a:rPr lang="en-US" altLang="zh-CN" sz="1200" dirty="0"/>
              <a:t>agreed for 23.502, 1 LS Reply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</a:t>
            </a:r>
            <a:r>
              <a:rPr lang="en-US" altLang="zh-CN" sz="1200" dirty="0"/>
              <a:t>CRs agreed for 23.288, 1 CR agreed for 23.501, </a:t>
            </a:r>
            <a:r>
              <a:rPr lang="en-US" altLang="zh-CN" sz="1200" dirty="0" smtClean="0"/>
              <a:t>2 CRs </a:t>
            </a:r>
            <a:r>
              <a:rPr lang="en-US" altLang="zh-CN" sz="1200" dirty="0"/>
              <a:t>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 smtClean="0"/>
              <a:t>eNA_ph2 </a:t>
            </a:r>
            <a:r>
              <a:rPr lang="en-US" altLang="de-DE" b="1" dirty="0"/>
              <a:t>status after SA2#143E </a:t>
            </a:r>
            <a:r>
              <a:rPr lang="en-US" altLang="de-DE" b="1" dirty="0" smtClean="0"/>
              <a:t>(2/5)</a:t>
            </a:r>
            <a:endParaRPr lang="en-US" altLang="de-DE" b="1" dirty="0"/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13 </a:t>
            </a:r>
            <a:r>
              <a:rPr lang="en-US" altLang="zh-CN" sz="1200" dirty="0"/>
              <a:t>CRs agreed for 23.288, </a:t>
            </a:r>
            <a:r>
              <a:rPr lang="en-US" altLang="zh-CN" sz="1200" dirty="0" smtClean="0"/>
              <a:t>4 CRs </a:t>
            </a:r>
            <a:r>
              <a:rPr lang="en-US" altLang="zh-CN" sz="1200" dirty="0"/>
              <a:t>agreed for 23.501, </a:t>
            </a:r>
            <a:r>
              <a:rPr lang="en-US" altLang="zh-CN" sz="1200" dirty="0" smtClean="0"/>
              <a:t>7 CRs </a:t>
            </a:r>
            <a:r>
              <a:rPr lang="en-US" altLang="zh-CN" sz="1200" dirty="0"/>
              <a:t>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CR </a:t>
            </a:r>
            <a:r>
              <a:rPr lang="en-US" altLang="zh-CN" sz="1200" dirty="0"/>
              <a:t>agreed for </a:t>
            </a:r>
            <a:r>
              <a:rPr lang="en-US" altLang="zh-CN" sz="1200" dirty="0" smtClean="0"/>
              <a:t>23.288, 1 CR </a:t>
            </a:r>
            <a:r>
              <a:rPr lang="en-US" altLang="zh-CN" sz="1200" dirty="0"/>
              <a:t>agreed for </a:t>
            </a:r>
            <a:r>
              <a:rPr lang="en-US" altLang="zh-CN" sz="1200" dirty="0" smtClean="0"/>
              <a:t>23.503.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CR </a:t>
            </a:r>
            <a:r>
              <a:rPr lang="en-US" altLang="zh-CN" sz="1200" dirty="0"/>
              <a:t>agreed for 23.288, 1 CR agreed for 23.501, 1 CR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</a:rPr>
              <a:t>None.</a:t>
            </a:r>
            <a:endParaRPr lang="en-GB" altLang="zh-C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Waiting </a:t>
            </a:r>
            <a:r>
              <a:rPr lang="en-US" altLang="zh-CN" sz="1200" dirty="0"/>
              <a:t>for the LS Response from SA3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Start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5 </a:t>
            </a:r>
            <a:r>
              <a:rPr lang="en-US" altLang="zh-CN" sz="1200" dirty="0"/>
              <a:t>CRs agreed for 23.288, </a:t>
            </a:r>
            <a:r>
              <a:rPr lang="en-US" altLang="zh-CN" sz="1200" dirty="0" smtClean="0"/>
              <a:t>2 </a:t>
            </a:r>
            <a:r>
              <a:rPr lang="en-US" altLang="zh-CN" sz="1200" dirty="0"/>
              <a:t>CRs agreed for 23.501, </a:t>
            </a:r>
            <a:r>
              <a:rPr lang="en-US" altLang="zh-CN" sz="1200" dirty="0" smtClean="0"/>
              <a:t>3 </a:t>
            </a:r>
            <a:r>
              <a:rPr lang="en-US" altLang="zh-CN" sz="1200" dirty="0"/>
              <a:t>CRs agreed for 23.502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#17: Definition of accuracy </a:t>
            </a:r>
            <a:r>
              <a:rPr lang="en-GB" altLang="zh-CN" sz="1600" dirty="0" smtClean="0"/>
              <a:t>levels</a:t>
            </a:r>
            <a:endParaRPr lang="en-GB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agreed for </a:t>
            </a:r>
            <a:r>
              <a:rPr lang="en-US" altLang="zh-CN" sz="1200" dirty="0" smtClean="0"/>
              <a:t>23.288.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 smtClean="0"/>
              <a:t>eNA_ph2 </a:t>
            </a:r>
            <a:r>
              <a:rPr lang="en-US" altLang="de-DE" b="1" dirty="0"/>
              <a:t>status after </a:t>
            </a:r>
            <a:r>
              <a:rPr lang="en-US" altLang="de-DE" b="1" dirty="0" smtClean="0"/>
              <a:t>SA2#143E (</a:t>
            </a:r>
            <a:r>
              <a:rPr lang="en-US" altLang="de-DE" b="1" dirty="0"/>
              <a:t>3/5</a:t>
            </a:r>
            <a:r>
              <a:rPr lang="en-US" altLang="de-DE" b="1" dirty="0" smtClean="0"/>
              <a:t>)</a:t>
            </a:r>
            <a:endParaRPr lang="en-US" altLang="de-DE" b="1" dirty="0"/>
          </a:p>
        </p:txBody>
      </p:sp>
    </p:spTree>
    <p:extLst>
      <p:ext uri="{BB962C8B-B14F-4D97-AF65-F5344CB8AC3E}">
        <p14:creationId xmlns:p14="http://schemas.microsoft.com/office/powerpoint/2010/main" val="629247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CR </a:t>
            </a:r>
            <a:r>
              <a:rPr lang="en-US" altLang="zh-CN" sz="1200" dirty="0"/>
              <a:t>agreed for 23.501, </a:t>
            </a:r>
            <a:r>
              <a:rPr lang="en-US" altLang="zh-CN" sz="1200" dirty="0" smtClean="0"/>
              <a:t>1 CR </a:t>
            </a:r>
            <a:r>
              <a:rPr lang="en-US" altLang="zh-CN" sz="1200" dirty="0"/>
              <a:t>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</a:t>
            </a:r>
            <a:r>
              <a:rPr lang="en-US" altLang="zh-CN" sz="1200" dirty="0"/>
              <a:t>CRs agreed for 23.288, </a:t>
            </a:r>
            <a:r>
              <a:rPr lang="en-US" altLang="zh-CN" sz="1200" dirty="0" smtClean="0"/>
              <a:t>2 </a:t>
            </a:r>
            <a:r>
              <a:rPr lang="en-US" altLang="zh-CN" sz="1200" dirty="0"/>
              <a:t>CRs agreed for 23.501, </a:t>
            </a:r>
            <a:r>
              <a:rPr lang="en-US" altLang="zh-CN" sz="1200" dirty="0" smtClean="0"/>
              <a:t>2 </a:t>
            </a:r>
            <a:r>
              <a:rPr lang="en-US" altLang="zh-CN" sz="1200" dirty="0"/>
              <a:t>CRs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</a:rPr>
              <a:t>None.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</a:rPr>
              <a:t>None.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100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 smtClean="0"/>
              <a:t>eNA_ph2 </a:t>
            </a:r>
            <a:r>
              <a:rPr lang="en-US" altLang="de-DE" b="1" dirty="0"/>
              <a:t>status after </a:t>
            </a:r>
            <a:r>
              <a:rPr lang="en-US" altLang="de-DE" b="1" dirty="0" smtClean="0"/>
              <a:t>SA2#143E (4/5)</a:t>
            </a:r>
            <a:endParaRPr lang="en-US" altLang="de-DE" b="1" dirty="0"/>
          </a:p>
        </p:txBody>
      </p:sp>
    </p:spTree>
    <p:extLst>
      <p:ext uri="{BB962C8B-B14F-4D97-AF65-F5344CB8AC3E}">
        <p14:creationId xmlns:p14="http://schemas.microsoft.com/office/powerpoint/2010/main" val="2106786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83895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</a:t>
            </a:r>
            <a:r>
              <a:rPr lang="en-US" altLang="zh-CN" sz="1200" dirty="0" smtClean="0"/>
              <a:t>.</a:t>
            </a:r>
            <a:endParaRPr lang="de-DE" altLang="de-DE" sz="8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  <a:r>
              <a:rPr lang="en-US" sz="1200" dirty="0" smtClean="0"/>
              <a:t>.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b="1" dirty="0" smtClean="0"/>
              <a:t>Dependencies </a:t>
            </a:r>
            <a:r>
              <a:rPr lang="en-US" sz="1600" b="1" dirty="0"/>
              <a:t>with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KI#15 </a:t>
            </a:r>
            <a:r>
              <a:rPr lang="en-US" altLang="zh-CN" sz="1200" dirty="0"/>
              <a:t>we asked SA3 to provide feedback on solutions so this should be mentioned here.</a:t>
            </a:r>
            <a:endParaRPr lang="zh-CN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</a:t>
            </a:r>
            <a:r>
              <a:rPr lang="de-DE" sz="1600" b="1" dirty="0" smtClean="0"/>
              <a:t>Meeting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 smtClean="0"/>
              <a:t>SA2#144E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Continue the normative </a:t>
            </a:r>
            <a:r>
              <a:rPr lang="en-US" altLang="zh-CN" sz="1200" dirty="0"/>
              <a:t>work.</a:t>
            </a:r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endParaRPr lang="en-US" altLang="zh-CN" sz="1600" b="1" dirty="0" smtClean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 smtClean="0"/>
              <a:t>Risk: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None.</a:t>
            </a:r>
            <a:endParaRPr lang="en-US" altLang="zh-CN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 smtClean="0"/>
              <a:t>eNA_ph2 </a:t>
            </a:r>
            <a:r>
              <a:rPr lang="en-US" altLang="de-DE" b="1" dirty="0"/>
              <a:t>status after  </a:t>
            </a:r>
            <a:r>
              <a:rPr lang="en-US" altLang="de-DE" b="1" dirty="0" smtClean="0"/>
              <a:t>SA2#143E  (5/5)</a:t>
            </a:r>
            <a:endParaRPr lang="en-US" altLang="de-DE" b="1" dirty="0"/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3DC8A1-98BA-4AF8-8B30-F1D3E1D80CC7}">
  <ds:schemaRefs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9fcd8246-0349-4f28-bf6f-1f0b2b4b9468"/>
    <ds:schemaRef ds:uri="http://schemas.microsoft.com/office/2006/metadata/properties"/>
    <ds:schemaRef ds:uri="http://schemas.openxmlformats.org/package/2006/metadata/core-properties"/>
    <ds:schemaRef ds:uri="26cfccf3-d9f9-43bb-aadf-58351eb1ba0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14468</TotalTime>
  <Words>742</Words>
  <Application>Microsoft Office PowerPoint</Application>
  <PresentationFormat>全屏显示(4:3)</PresentationFormat>
  <Paragraphs>113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   FS_eNA_ph2 Status Report</vt:lpstr>
      <vt:lpstr>FS_eNA_ph2 status at SA#90-e</vt:lpstr>
      <vt:lpstr>eNA_ph2 status at SA#91-e</vt:lpstr>
      <vt:lpstr>eNA_ph2 status after SA2#143E (2/5)</vt:lpstr>
      <vt:lpstr>eNA_ph2 status after SA2#143E (3/5)</vt:lpstr>
      <vt:lpstr>eNA_ph2 status after SA2#143E (4/5)</vt:lpstr>
      <vt:lpstr>eNA_ph2 status after  SA2#143E 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user</cp:lastModifiedBy>
  <cp:revision>1740</cp:revision>
  <dcterms:created xsi:type="dcterms:W3CDTF">2008-08-30T09:32:10Z</dcterms:created>
  <dcterms:modified xsi:type="dcterms:W3CDTF">2021-03-10T10:22:07Z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(3)kPATSWBlQRahx25CmabXTd2nEyPGhIC12xEi+3Tp6lWoM6naeWtKGZO2itljTJHL7XXnC5pT
UM25n38FjFo6cW6VOounanq3zzaYvl/97IBdeMC+tonfpYn5oaIEB1Yqys0OkkgyZSTLBbeF
yEz+HmSBchUQE7jFmclw/ybhonnSXmMyAsenEjhWNI0yfye0imH64hoDVoTL2jw3UbICw1S4
U+RVJEE+JHvI6GYjGx</vt:lpwstr>
  </property>
  <property fmtid="{D5CDD505-2E9C-101B-9397-08002B2CF9AE}" pid="9" name="_2015_ms_pID_7253431">
    <vt:lpwstr>s4jxZKGCMLKQ7rV+IiOqOudr0QnN4wfQ7Pr6D3ntL7eFLavqbY8g1O
7zahP1J8Q37O96h9uEJoNNPZXAjoDFolM3hTsBboe42GXyEyMn1VXW6OVdYhp5gtLVyFEPRX
DXUpYprr3Svz/BJ2m/p9OCXe/tlTxUcMSwp0uFRN5J57dAmokw2+KEh2fhItCBhF/+8zoc7e
jd/QyVZCSinZU3/amlhwkAHTABPX48K6SPkJ</vt:lpwstr>
  </property>
  <property fmtid="{D5CDD505-2E9C-101B-9397-08002B2CF9AE}" pid="10" name="_2015_ms_pID_7253432">
    <vt:lpwstr>5g==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1614579968</vt:lpwstr>
  </property>
</Properties>
</file>