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9"/>
  </p:notesMasterIdLst>
  <p:handoutMasterIdLst>
    <p:handoutMasterId r:id="rId10"/>
  </p:handoutMasterIdLst>
  <p:sldIdLst>
    <p:sldId id="303" r:id="rId3"/>
    <p:sldId id="796" r:id="rId4"/>
    <p:sldId id="798" r:id="rId5"/>
    <p:sldId id="799" r:id="rId6"/>
    <p:sldId id="819" r:id="rId7"/>
    <p:sldId id="82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1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93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S2-2100528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90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1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503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29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2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53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29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4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13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Feb 24 – Mar 09, 2021</a:t>
            </a: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9DE7-EEE8-497A-97D4-1EB47134F57C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4D6-63B2-4422-80A6-9BE72A96DE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1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 smtClean="0"/>
              <a:t> </a:t>
            </a:r>
            <a:r>
              <a:rPr lang="en-US" sz="3600" b="1" dirty="0" smtClean="0"/>
              <a:t>FS_5G_ProSe and 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(CATT), </a:t>
            </a:r>
            <a:r>
              <a:rPr lang="en-GB" altLang="en-US" sz="1800" b="1" dirty="0" err="1" smtClean="0">
                <a:latin typeface="Arial" charset="0"/>
              </a:rPr>
              <a:t>Fei</a:t>
            </a:r>
            <a:r>
              <a:rPr lang="en-GB" altLang="en-US" sz="1800" b="1" dirty="0" smtClean="0">
                <a:latin typeface="Arial" charset="0"/>
              </a:rPr>
              <a:t> Lu (OPPO)</a:t>
            </a:r>
            <a:endParaRPr lang="en-GB" sz="1800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en-GB" altLang="zh-CN" sz="1200" b="1" dirty="0"/>
              <a:t>SA WG2 Meeting #143E (e-meeting</a:t>
            </a:r>
            <a:r>
              <a:rPr lang="en-GB" altLang="zh-CN" sz="1200" b="1" dirty="0" smtClean="0"/>
              <a:t>)</a:t>
            </a:r>
          </a:p>
          <a:p>
            <a:r>
              <a:rPr lang="de-DE" sz="1200" b="1" dirty="0"/>
              <a:t>Feb 24 – Mar 09, 2021</a:t>
            </a:r>
            <a:endParaRPr lang="sv-SE" altLang="en-US" sz="12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37744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</a:t>
            </a:r>
            <a:r>
              <a:rPr lang="de-DE" altLang="de-DE" sz="1200" dirty="0" smtClean="0"/>
              <a:t>v1.1.0 will be </a:t>
            </a:r>
            <a:r>
              <a:rPr lang="de-DE" altLang="de-DE" sz="1200" dirty="0"/>
              <a:t>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Conclusions for KI#1, K#7 and KI#8 are updated. Interim conclusions for KI#3 are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TR </a:t>
            </a:r>
            <a:r>
              <a:rPr lang="en-US" altLang="zh-CN" sz="1200" dirty="0"/>
              <a:t>23.752 sent to </a:t>
            </a:r>
            <a:r>
              <a:rPr lang="en-US" altLang="zh-CN" sz="1200" dirty="0" smtClean="0"/>
              <a:t>SA#91e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Approval.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to SA5 to inform SA2 conclusion on UE usage reporting, LS to SA3 to ask feedback on L3 UE-NW Relay authentication and authorization issues.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Some open issues e.g. L3 Relay PDU session parameters are concluded.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 smtClean="0"/>
              <a:t>Update the conclusion based on </a:t>
            </a:r>
            <a:r>
              <a:rPr lang="en-US" altLang="zh-CN" sz="1200" dirty="0"/>
              <a:t>SA and RAN TSG#91-E </a:t>
            </a:r>
            <a:r>
              <a:rPr lang="en-US" altLang="zh-CN" sz="1200" dirty="0" smtClean="0"/>
              <a:t>meetings outcome.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Updates to sol#8 and #9 are captured in TR 23.752.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Whether </a:t>
            </a:r>
            <a:r>
              <a:rPr lang="en-US" altLang="zh-CN" sz="1200" dirty="0"/>
              <a:t>to proceed with Layer 3-based UE-to-UE Relay solution, Layer 2-based UE-to-UE Relay solution, or both to normative work needs to be determined at SA and RAN TSG#91-E </a:t>
            </a:r>
            <a:r>
              <a:rPr lang="en-US" altLang="zh-CN" sz="1200" dirty="0" smtClean="0"/>
              <a:t>meetings</a:t>
            </a:r>
            <a:r>
              <a:rPr lang="en-GB" altLang="zh-CN" sz="1200" dirty="0" smtClean="0"/>
              <a:t>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Update the conclusion based on SA and RAN TSG#91-E </a:t>
            </a:r>
            <a:r>
              <a:rPr lang="en-US" altLang="zh-CN" sz="1200" dirty="0" smtClean="0"/>
              <a:t>meetings </a:t>
            </a:r>
            <a:r>
              <a:rPr lang="en-US" altLang="zh-CN" sz="1200" dirty="0"/>
              <a:t>outcome</a:t>
            </a:r>
            <a:r>
              <a:rPr lang="en-GB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497013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667491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KI#7 is concluded by taking into SA5 feedback into account.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Steps: </a:t>
            </a:r>
            <a:r>
              <a:rPr lang="en-US" altLang="zh-CN" sz="1200" dirty="0" smtClean="0"/>
              <a:t>Start normative work based on the conclusions.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17224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SA2#143e (3/3)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573165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266950"/>
            <a:ext cx="8554481" cy="4161952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UE-to-UE Relay solution, Layer 2-based UE-to-UE Relay solution, or both to normative work needs to be determined at SA and RAN TSG#91-E meetings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(SA2#144e)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Update the conclusions for KI#3 and </a:t>
            </a:r>
            <a:r>
              <a:rPr lang="en-US" altLang="zh-CN" sz="1200" dirty="0"/>
              <a:t>KI#4 based on SA and RAN TSG#91-E meetings </a:t>
            </a:r>
            <a:r>
              <a:rPr lang="en-US" altLang="zh-CN" sz="1200" dirty="0" smtClean="0"/>
              <a:t>outcome.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Continue 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</a:t>
            </a:r>
            <a:r>
              <a:rPr lang="en-US" altLang="zh-CN" sz="120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SA2#144</a:t>
            </a:r>
            <a:r>
              <a:rPr lang="en-US" altLang="zh-CN" sz="1200" b="1" dirty="0" smtClean="0"/>
              <a:t>e, #145e: </a:t>
            </a:r>
            <a:r>
              <a:rPr lang="en-US" altLang="zh-CN" sz="1200" dirty="0" smtClean="0"/>
              <a:t>Continue normative work for the concluded key issues.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534218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FS_5G_ProSe Status at </a:t>
            </a:r>
            <a:r>
              <a:rPr lang="en-GB" altLang="en-US" b="1" dirty="0" smtClean="0"/>
              <a:t>SA#91e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since </a:t>
            </a:r>
            <a:r>
              <a:rPr lang="de-DE" altLang="de-DE" sz="1800" dirty="0" smtClean="0"/>
              <a:t>SA#90-e</a:t>
            </a:r>
            <a:r>
              <a:rPr lang="de-DE" alt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C</a:t>
            </a:r>
            <a:r>
              <a:rPr lang="en-US" altLang="ko-KR" sz="1200" dirty="0" smtClean="0"/>
              <a:t>onclusions are updated for </a:t>
            </a:r>
            <a:r>
              <a:rPr lang="en-US" altLang="zh-CN" sz="1200" dirty="0" smtClean="0"/>
              <a:t>KI#1 </a:t>
            </a:r>
            <a:r>
              <a:rPr lang="en-US" altLang="zh-CN" sz="1200" dirty="0"/>
              <a:t>(Direct Discovery), </a:t>
            </a:r>
            <a:r>
              <a:rPr lang="en-US" altLang="zh-CN" sz="1200" dirty="0" smtClean="0"/>
              <a:t>#7 (PC5 Charging) and </a:t>
            </a:r>
            <a:r>
              <a:rPr lang="en-US" altLang="zh-CN" sz="1200" dirty="0"/>
              <a:t>#8 (Service Authorization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updated for KI#3 (UE-to-Network Relay).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to SA5 to inform SA2 conclusion on UE usage reporting, LS to SA3 to ask feedback on L3 UE-NW Relay authentication and authorization issues</a:t>
            </a:r>
            <a:r>
              <a:rPr lang="en-US" altLang="zh-CN" sz="1200" dirty="0" smtClean="0"/>
              <a:t>..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TR </a:t>
            </a:r>
            <a:r>
              <a:rPr lang="en-US" altLang="zh-CN" sz="1200" dirty="0"/>
              <a:t>23.752 sent to </a:t>
            </a:r>
            <a:r>
              <a:rPr lang="en-US" altLang="zh-CN" sz="1200" dirty="0" smtClean="0"/>
              <a:t>SA#91e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Approval.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UE-to-Network Relay solution, Layer 2-based UE-to-Network Relay solution, or both to normative work needs to be determined at SA and RAN TSG#91-E meetings.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Whether to proceed with Layer 3-based UE-to-UE Relay solution, Layer 2-based UE-to-UE Relay solution, or both to normative work needs to be determined at SA and RAN TSG#91-E meetings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Next </a:t>
            </a:r>
            <a:r>
              <a:rPr lang="de-DE" altLang="de-DE" sz="1800" dirty="0"/>
              <a:t>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</a:t>
            </a:r>
            <a:r>
              <a:rPr lang="en-US" altLang="zh-CN" sz="1200" dirty="0"/>
              <a:t>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Update the conclusions for KI#3 and KI#4 based on SA and RAN TSG#91-E meetings outcome.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4155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98%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3253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 smtClean="0"/>
              <a:t>5G_ProSe </a:t>
            </a:r>
            <a:r>
              <a:rPr lang="en-GB" altLang="en-US" b="1" dirty="0"/>
              <a:t>Status at </a:t>
            </a:r>
            <a:r>
              <a:rPr lang="en-GB" altLang="en-US" b="1" dirty="0" smtClean="0"/>
              <a:t>SA#91e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/>
              <a:t>Progress since </a:t>
            </a:r>
            <a:r>
              <a:rPr lang="de-DE" altLang="de-DE" sz="1800" dirty="0" smtClean="0"/>
              <a:t>SA#90-e</a:t>
            </a:r>
            <a:r>
              <a:rPr lang="de-DE" alt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37 </a:t>
            </a:r>
            <a:r>
              <a:rPr lang="en-US" altLang="ko-KR" sz="1200" dirty="0" err="1" smtClean="0"/>
              <a:t>pCRs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agreed to TS </a:t>
            </a:r>
            <a:r>
              <a:rPr lang="en-US" altLang="ko-KR" sz="1200" dirty="0" smtClean="0"/>
              <a:t>23.304,  4 </a:t>
            </a:r>
            <a:r>
              <a:rPr lang="en-US" altLang="ko-KR" sz="1200" dirty="0"/>
              <a:t>CRs agreed to TS </a:t>
            </a:r>
            <a:r>
              <a:rPr lang="en-US" altLang="ko-KR" sz="1200" dirty="0" smtClean="0"/>
              <a:t>23.501,  4 CRs agreed </a:t>
            </a:r>
            <a:r>
              <a:rPr lang="en-US" altLang="ko-KR" sz="1200" dirty="0"/>
              <a:t>to TS </a:t>
            </a:r>
            <a:r>
              <a:rPr lang="en-US" altLang="ko-KR" sz="1200" dirty="0" smtClean="0"/>
              <a:t>23.502, 3 </a:t>
            </a:r>
            <a:r>
              <a:rPr lang="en-US" altLang="ko-KR" sz="1200" dirty="0"/>
              <a:t>CRs agreed to TS 23.503 related to </a:t>
            </a:r>
            <a:r>
              <a:rPr lang="en-US" altLang="ko-KR" sz="1200" dirty="0" smtClean="0"/>
              <a:t>the concluded key issues.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RAN </a:t>
            </a:r>
            <a:r>
              <a:rPr lang="de-DE" altLang="de-DE" sz="18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smtClean="0"/>
              <a:t>CRs</a:t>
            </a:r>
            <a:r>
              <a:rPr lang="en-GB" altLang="zh-CN" sz="1200" dirty="0" smtClean="0"/>
              <a:t>.</a:t>
            </a: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18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</a:t>
            </a:r>
            <a:r>
              <a:rPr lang="en-US" altLang="zh-CN" sz="1200" dirty="0"/>
              <a:t>normative work for </a:t>
            </a:r>
            <a:r>
              <a:rPr lang="en-US" altLang="zh-CN" sz="1200" dirty="0" smtClean="0"/>
              <a:t>the concluded </a:t>
            </a:r>
            <a:r>
              <a:rPr lang="en-US" altLang="zh-CN" sz="1200" dirty="0"/>
              <a:t>key issues</a:t>
            </a:r>
            <a:r>
              <a:rPr lang="en-US" altLang="zh-CN" sz="1200" dirty="0" smtClean="0"/>
              <a:t>.</a:t>
            </a: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565350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(5G_ProSe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altLang="zh-CN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30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22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7843</TotalTime>
  <Words>791</Words>
  <Application>Microsoft Office PowerPoint</Application>
  <PresentationFormat>全屏显示(4:3)</PresentationFormat>
  <Paragraphs>109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自定义设计方案</vt:lpstr>
      <vt:lpstr>   FS_5G_ProSe and 5G_ProSe Status Report</vt:lpstr>
      <vt:lpstr>FS_5G_ProSe status after SA2#143e (1/3)</vt:lpstr>
      <vt:lpstr>FS_5G_ProSe status after SA2#143e (2/3)</vt:lpstr>
      <vt:lpstr>FS_5G_ProSe status after SA2#143e (3/3)</vt:lpstr>
      <vt:lpstr>FS_5G_ProSe Status at SA#91e</vt:lpstr>
      <vt:lpstr>5G_ProSe Status at SA#91e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1508</cp:revision>
  <dcterms:created xsi:type="dcterms:W3CDTF">2008-08-30T09:32:10Z</dcterms:created>
  <dcterms:modified xsi:type="dcterms:W3CDTF">2021-03-10T07:25:47Z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