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71" r:id="rId2"/>
  </p:sldMasterIdLst>
  <p:notesMasterIdLst>
    <p:notesMasterId r:id="rId9"/>
  </p:notesMasterIdLst>
  <p:handoutMasterIdLst>
    <p:handoutMasterId r:id="rId10"/>
  </p:handoutMasterIdLst>
  <p:sldIdLst>
    <p:sldId id="303" r:id="rId3"/>
    <p:sldId id="796" r:id="rId4"/>
    <p:sldId id="798" r:id="rId5"/>
    <p:sldId id="799" r:id="rId6"/>
    <p:sldId id="819" r:id="rId7"/>
    <p:sldId id="820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>
        <p:scale>
          <a:sx n="100" d="100"/>
          <a:sy n="100" d="100"/>
        </p:scale>
        <p:origin x="-219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93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11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4742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5053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505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S2-2100528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562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901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111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8503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5296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26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538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829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43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13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23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WG2#143E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Electronic meeting, Feb 24 – Mar 09, 2021</a:t>
            </a:r>
            <a:endParaRPr lang="en-GB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741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http:/www.3gpp.org/ftp/tsg_sa/WG2_Arch/Latest_SA2_Specs/Latest_draft_S2_Spec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 smtClean="0"/>
              <a:t> </a:t>
            </a:r>
            <a:r>
              <a:rPr lang="en-US" sz="3600" b="1" dirty="0" smtClean="0"/>
              <a:t>FS_5G_ProSe and 5G_ProSe </a:t>
            </a:r>
            <a:r>
              <a:rPr lang="en-US" altLang="de-DE" sz="3600" b="1" dirty="0" smtClean="0"/>
              <a:t>Status </a:t>
            </a:r>
            <a:r>
              <a:rPr lang="en-GB" altLang="zh-CN" sz="3600" b="1" dirty="0" smtClean="0"/>
              <a:t>Report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GB" altLang="en-US" sz="1800" b="1" dirty="0" smtClean="0">
                <a:latin typeface="Arial" charset="0"/>
              </a:rPr>
              <a:t>Deng </a:t>
            </a:r>
            <a:r>
              <a:rPr lang="en-GB" altLang="en-US" sz="1800" b="1" dirty="0" err="1" smtClean="0">
                <a:latin typeface="Arial" charset="0"/>
              </a:rPr>
              <a:t>Qiang</a:t>
            </a:r>
            <a:r>
              <a:rPr lang="en-GB" altLang="en-US" sz="1800" b="1" dirty="0" smtClean="0">
                <a:latin typeface="Arial" charset="0"/>
              </a:rPr>
              <a:t> (CATT), </a:t>
            </a:r>
            <a:r>
              <a:rPr lang="en-GB" altLang="en-US" sz="1800" b="1" dirty="0" err="1" smtClean="0">
                <a:latin typeface="Arial" charset="0"/>
              </a:rPr>
              <a:t>Fei</a:t>
            </a:r>
            <a:r>
              <a:rPr lang="en-GB" altLang="en-US" sz="1800" b="1" dirty="0" smtClean="0">
                <a:latin typeface="Arial" charset="0"/>
              </a:rPr>
              <a:t> Lu (OPPO)</a:t>
            </a:r>
            <a:endParaRPr lang="en-GB" sz="1800" b="1" dirty="0" smtClean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en-GB" altLang="zh-CN" sz="1200" b="1" dirty="0"/>
              <a:t>SA WG2 Meeting #143E (e-meeting</a:t>
            </a:r>
            <a:r>
              <a:rPr lang="en-GB" altLang="zh-CN" sz="1200" b="1" dirty="0" smtClean="0"/>
              <a:t>)</a:t>
            </a:r>
          </a:p>
          <a:p>
            <a:r>
              <a:rPr lang="de-DE" sz="1200" b="1" dirty="0"/>
              <a:t>Feb 24 – Mar 09, 2021</a:t>
            </a:r>
            <a:endParaRPr lang="sv-SE" altLang="en-US" sz="12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FS_5G_ProSe status after </a:t>
            </a:r>
            <a:r>
              <a:rPr lang="en-US" altLang="de-DE" sz="2800" b="1" dirty="0" smtClean="0"/>
              <a:t>SA2#143e </a:t>
            </a:r>
            <a:r>
              <a:rPr lang="en-US" altLang="de-DE" sz="2800" b="1" dirty="0"/>
              <a:t>(</a:t>
            </a:r>
            <a:r>
              <a:rPr lang="en-US" altLang="de-DE" sz="2800" b="1" dirty="0" smtClean="0"/>
              <a:t>1/3)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3774485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enhancement for Proximity based Services in 5GS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(FS_5G_ProSe)</a:t>
                      </a:r>
                      <a:endParaRPr lang="de-DE" altLang="zh-CN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March,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altLang="de-DE" sz="1200" dirty="0"/>
              <a:t>FS_5G_ProSe TR 23.752 </a:t>
            </a:r>
            <a:r>
              <a:rPr lang="de-DE" altLang="de-DE" sz="1200" dirty="0" smtClean="0"/>
              <a:t>v1.1.0 will be </a:t>
            </a:r>
            <a:r>
              <a:rPr lang="de-DE" altLang="de-DE" sz="1200" dirty="0"/>
              <a:t>available </a:t>
            </a:r>
            <a:r>
              <a:rPr lang="de-DE" altLang="de-DE" sz="1200" dirty="0">
                <a:hlinkClick r:id="rId3"/>
              </a:rPr>
              <a:t>here</a:t>
            </a:r>
            <a:r>
              <a:rPr lang="de-DE" altLang="de-DE" sz="1200" dirty="0"/>
              <a:t>. 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Conclusions for KI#1, K#7 and KI#8 are updated. </a:t>
            </a:r>
            <a:r>
              <a:rPr lang="en-US" altLang="zh-CN" sz="1200" dirty="0" smtClean="0"/>
              <a:t>Interim conclusions for KI#3 are updated.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TR </a:t>
            </a:r>
            <a:r>
              <a:rPr lang="en-US" altLang="zh-CN" sz="1200" dirty="0"/>
              <a:t>23.752 sent to </a:t>
            </a:r>
            <a:r>
              <a:rPr lang="en-US" altLang="zh-CN" sz="1200" dirty="0" smtClean="0"/>
              <a:t>SA#91e </a:t>
            </a:r>
            <a:r>
              <a:rPr lang="en-US" altLang="zh-CN" sz="1200" dirty="0"/>
              <a:t>for </a:t>
            </a:r>
            <a:r>
              <a:rPr lang="en-US" altLang="zh-CN" sz="1200" dirty="0" smtClean="0"/>
              <a:t>Approval</a:t>
            </a:r>
            <a:r>
              <a:rPr lang="en-US" altLang="zh-CN" sz="1200" dirty="0" smtClean="0"/>
              <a:t>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LS to SA5 to inform SA2 conclusion on UE usage reporting, LS to SA3 to ask feedback on L3 UE-NW Relay authentication and authorization issues.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Key Issue 3 (UE-to-Network Relay):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Some open issues e.g. L3 Relay PDU session parameters are concluded.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UE-to-Network Relay solution, Layer 2-based UE-to-Network Relay solution, or both to normative work needs to be determined at SA and RAN TSG#91-E meetings</a:t>
            </a:r>
            <a:r>
              <a:rPr lang="en-US" altLang="zh-CN" sz="1200" dirty="0" smtClean="0"/>
              <a:t>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</a:t>
            </a:r>
            <a:r>
              <a:rPr lang="de-DE" altLang="zh-CN" sz="1200" b="1" dirty="0"/>
              <a:t>: </a:t>
            </a:r>
            <a:r>
              <a:rPr lang="en-US" altLang="zh-CN" sz="1200" dirty="0" smtClean="0"/>
              <a:t>Update the conclusion based on </a:t>
            </a:r>
            <a:r>
              <a:rPr lang="en-US" altLang="zh-CN" sz="1200" dirty="0"/>
              <a:t>SA and RAN TSG#91-E </a:t>
            </a:r>
            <a:r>
              <a:rPr lang="en-US" altLang="zh-CN" sz="1200" dirty="0" smtClean="0"/>
              <a:t>meetings outcome.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Key Issue 4 (UE-to-UE Relay):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Updates to sol#8 and #9 are captured in TR 23.752.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Whether </a:t>
            </a:r>
            <a:r>
              <a:rPr lang="en-US" altLang="zh-CN" sz="1200" dirty="0"/>
              <a:t>to proceed with Layer 3-based UE-to-UE Relay solution, Layer 2-based UE-to-UE Relay solution, or both to normative work needs to be determined at SA and RAN TSG#91-E </a:t>
            </a:r>
            <a:r>
              <a:rPr lang="en-US" altLang="zh-CN" sz="1200" dirty="0" smtClean="0"/>
              <a:t>meetings</a:t>
            </a:r>
            <a:r>
              <a:rPr lang="en-GB" altLang="zh-CN" sz="1200" dirty="0" smtClean="0"/>
              <a:t>.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</a:t>
            </a:r>
            <a:r>
              <a:rPr lang="de-DE" altLang="zh-CN" sz="1200" b="1" dirty="0"/>
              <a:t>: </a:t>
            </a:r>
            <a:r>
              <a:rPr lang="en-US" altLang="zh-CN" sz="1200" dirty="0"/>
              <a:t>Update the conclusion based on SA and RAN TSG#91-E </a:t>
            </a:r>
            <a:r>
              <a:rPr lang="en-US" altLang="zh-CN" sz="1200" dirty="0" smtClean="0"/>
              <a:t>meetings </a:t>
            </a:r>
            <a:r>
              <a:rPr lang="en-US" altLang="zh-CN" sz="1200" dirty="0"/>
              <a:t>outcome</a:t>
            </a:r>
            <a:r>
              <a:rPr lang="en-GB" altLang="zh-CN" sz="1200" dirty="0" smtClean="0"/>
              <a:t>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24970132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FS_5G_ProSe status after </a:t>
            </a:r>
            <a:r>
              <a:rPr lang="en-US" altLang="de-DE" sz="2800" b="1" dirty="0" smtClean="0"/>
              <a:t>SA2#143e (</a:t>
            </a:r>
            <a:r>
              <a:rPr lang="en-US" altLang="de-DE" sz="2800" b="1" dirty="0" smtClean="0"/>
              <a:t>2</a:t>
            </a:r>
            <a:r>
              <a:rPr lang="en-US" altLang="de-DE" sz="2800" b="1" dirty="0" smtClean="0"/>
              <a:t>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6674917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enhancement for Proximity based Services in 5GS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(FS_5G_ProSe)</a:t>
                      </a:r>
                      <a:endParaRPr lang="de-DE" altLang="zh-CN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March,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SP-200444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Key </a:t>
            </a:r>
            <a:r>
              <a:rPr lang="de-DE" altLang="de-DE" sz="1600" b="1" dirty="0" smtClean="0"/>
              <a:t>Issue 7 (Charging)</a:t>
            </a:r>
            <a:r>
              <a:rPr lang="de-DE" altLang="de-DE" sz="1600" dirty="0" smtClean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It is concluded that </a:t>
            </a:r>
            <a:r>
              <a:rPr lang="en-US" altLang="zh-CN" sz="1200" dirty="0"/>
              <a:t>the </a:t>
            </a:r>
            <a:r>
              <a:rPr lang="en-US" altLang="zh-CN" sz="1200" dirty="0"/>
              <a:t>5G DDNMF is used for </a:t>
            </a:r>
            <a:r>
              <a:rPr lang="en-US" altLang="zh-CN" sz="1200" dirty="0" err="1"/>
              <a:t>ProSe</a:t>
            </a:r>
            <a:r>
              <a:rPr lang="en-US" altLang="zh-CN" sz="1200" dirty="0"/>
              <a:t> Direct Discovery charging </a:t>
            </a:r>
            <a:r>
              <a:rPr lang="en-US" altLang="zh-CN" sz="1200" dirty="0" smtClean="0"/>
              <a:t>support, </a:t>
            </a:r>
            <a:r>
              <a:rPr lang="en-US" altLang="zh-CN" sz="1200" dirty="0"/>
              <a:t>and </a:t>
            </a:r>
            <a:r>
              <a:rPr lang="en-US" altLang="zh-CN" sz="1200" dirty="0" smtClean="0"/>
              <a:t>the </a:t>
            </a:r>
            <a:r>
              <a:rPr lang="en-US" altLang="zh-CN" sz="1200" dirty="0"/>
              <a:t>5G DDNMF is used for </a:t>
            </a:r>
            <a:r>
              <a:rPr lang="en-US" altLang="zh-CN" sz="1200" dirty="0" err="1"/>
              <a:t>ProSe</a:t>
            </a:r>
            <a:r>
              <a:rPr lang="en-US" altLang="zh-CN" sz="1200" dirty="0"/>
              <a:t> Direct Communication and Public Safety Direct Discovery charging support by </a:t>
            </a:r>
            <a:r>
              <a:rPr lang="en-US" altLang="zh-CN" sz="1200" dirty="0" smtClean="0"/>
              <a:t>receiving </a:t>
            </a:r>
            <a:r>
              <a:rPr lang="en-US" altLang="zh-CN" sz="1200" dirty="0"/>
              <a:t>PC5 usage reporting from the UE via PC3ch reference point.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Steps: </a:t>
            </a:r>
            <a:r>
              <a:rPr lang="en-US" altLang="zh-CN" sz="1200" dirty="0" smtClean="0"/>
              <a:t>Start normative </a:t>
            </a:r>
            <a:r>
              <a:rPr lang="en-US" altLang="zh-CN" sz="1200" dirty="0" smtClean="0"/>
              <a:t>work based on the conclusions.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30172244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FS_5G_ProSe status after </a:t>
            </a:r>
            <a:r>
              <a:rPr lang="en-US" altLang="de-DE" sz="2800" b="1" dirty="0" smtClean="0"/>
              <a:t>SA2#143e (</a:t>
            </a:r>
            <a:r>
              <a:rPr lang="en-US" altLang="de-DE" sz="2800" b="1" dirty="0" smtClean="0"/>
              <a:t>3</a:t>
            </a:r>
            <a:r>
              <a:rPr lang="en-US" altLang="de-DE" sz="2800" b="1" dirty="0" smtClean="0"/>
              <a:t>/3)</a:t>
            </a:r>
            <a:endParaRPr lang="de-DE" altLang="de-DE" sz="2800" b="1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35573165"/>
              </p:ext>
            </p:extLst>
          </p:nvPr>
        </p:nvGraphicFramePr>
        <p:xfrm>
          <a:off x="179388" y="1290638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enhancement for Proximity based Services in 5GS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(FS_5G_ProSe)</a:t>
                      </a:r>
                      <a:endParaRPr lang="de-DE" altLang="zh-CN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March,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SP-200444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07180" y="2266950"/>
            <a:ext cx="8554481" cy="4161952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600" b="1" dirty="0">
              <a:ea typeface="+mn-ea"/>
              <a:cs typeface="+mn-cs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Contentious </a:t>
            </a:r>
            <a:r>
              <a:rPr lang="de-DE" sz="1600" b="1" dirty="0"/>
              <a:t>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UE-to-Network Relay solution, Layer 2-based UE-to-Network Relay solution, or both to normative work needs to be determined at SA and RAN TSG#91-E meetings.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UE-to-UE Relay solution, Layer 2-based UE-to-UE Relay solution, or both to normative work needs to be determined at SA and RAN TSG#91-E meetings</a:t>
            </a:r>
            <a:r>
              <a:rPr lang="en-GB" altLang="zh-CN" sz="1200" dirty="0"/>
              <a:t>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</a:t>
            </a:r>
            <a:r>
              <a:rPr lang="de-DE" sz="1600" b="1" dirty="0" smtClean="0"/>
              <a:t>for the Next Meeting (</a:t>
            </a:r>
            <a:r>
              <a:rPr lang="de-DE" sz="1600" b="1" dirty="0" smtClean="0"/>
              <a:t>SA2#144e</a:t>
            </a:r>
            <a:r>
              <a:rPr lang="de-DE" sz="1600" b="1" dirty="0" smtClean="0"/>
              <a:t>)</a:t>
            </a:r>
            <a:r>
              <a:rPr lang="de-DE" sz="1600" dirty="0" smtClean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Update the conclusions for KI#3 and </a:t>
            </a:r>
            <a:r>
              <a:rPr lang="en-US" altLang="zh-CN" sz="1200" dirty="0"/>
              <a:t>KI#4 based on SA and RAN TSG#91-E meetings </a:t>
            </a:r>
            <a:r>
              <a:rPr lang="en-US" altLang="zh-CN" sz="1200" dirty="0" smtClean="0"/>
              <a:t>outcome.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Continue normative work for </a:t>
            </a:r>
            <a:r>
              <a:rPr lang="en-US" altLang="zh-CN" sz="1200" dirty="0" smtClean="0"/>
              <a:t>the concluded </a:t>
            </a:r>
            <a:r>
              <a:rPr lang="en-US" altLang="zh-CN" sz="1200" dirty="0"/>
              <a:t>key issues</a:t>
            </a:r>
            <a:r>
              <a:rPr lang="en-US" altLang="zh-CN" sz="1200" dirty="0" smtClean="0"/>
              <a:t>.</a:t>
            </a:r>
            <a:endParaRPr lang="en-US" altLang="zh-CN" sz="12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zh-CN" sz="1200" b="1" dirty="0" smtClean="0"/>
              <a:t>SA2#144</a:t>
            </a:r>
            <a:r>
              <a:rPr lang="en-US" altLang="zh-CN" sz="1200" b="1" dirty="0" smtClean="0"/>
              <a:t>e, #145e: </a:t>
            </a:r>
            <a:r>
              <a:rPr lang="en-US" altLang="zh-CN" sz="1200" dirty="0" smtClean="0"/>
              <a:t>Continue normative work for the concluded key issues.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endParaRPr lang="en-US" altLang="zh-CN" sz="1200" dirty="0" smtClean="0"/>
          </a:p>
        </p:txBody>
      </p:sp>
    </p:spTree>
    <p:extLst>
      <p:ext uri="{BB962C8B-B14F-4D97-AF65-F5344CB8AC3E}">
        <p14:creationId xmlns:p14="http://schemas.microsoft.com/office/powerpoint/2010/main" val="25342186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/>
          <p:cNvSpPr>
            <a:spLocks noGrp="1"/>
          </p:cNvSpPr>
          <p:nvPr>
            <p:ph type="title"/>
          </p:nvPr>
        </p:nvSpPr>
        <p:spPr>
          <a:xfrm>
            <a:off x="151679" y="228456"/>
            <a:ext cx="7112000" cy="815253"/>
          </a:xfrm>
        </p:spPr>
        <p:txBody>
          <a:bodyPr/>
          <a:lstStyle/>
          <a:p>
            <a:r>
              <a:rPr lang="en-GB" altLang="en-US" b="1" dirty="0"/>
              <a:t>FS_5G_ProSe Status at </a:t>
            </a:r>
            <a:r>
              <a:rPr lang="en-GB" altLang="en-US" b="1" dirty="0" smtClean="0"/>
              <a:t>SA#91e</a:t>
            </a:r>
            <a:endParaRPr lang="de-DE" altLang="de-DE" b="1" dirty="0"/>
          </a:p>
        </p:txBody>
      </p:sp>
      <p:sp>
        <p:nvSpPr>
          <p:cNvPr id="31764" name="Content Placeholder 7"/>
          <p:cNvSpPr>
            <a:spLocks noGrp="1"/>
          </p:cNvSpPr>
          <p:nvPr>
            <p:ph sz="half" idx="1"/>
          </p:nvPr>
        </p:nvSpPr>
        <p:spPr>
          <a:xfrm>
            <a:off x="271598" y="2318498"/>
            <a:ext cx="8464029" cy="403373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/>
              <a:t>Progress since </a:t>
            </a:r>
            <a:r>
              <a:rPr lang="de-DE" altLang="de-DE" sz="1800" dirty="0" smtClean="0"/>
              <a:t>SA#90-e</a:t>
            </a:r>
            <a:r>
              <a:rPr lang="de-DE" alt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ko-KR" sz="1200" dirty="0"/>
              <a:t>C</a:t>
            </a:r>
            <a:r>
              <a:rPr lang="en-US" altLang="ko-KR" sz="1200" dirty="0" smtClean="0"/>
              <a:t>onclusions are </a:t>
            </a:r>
            <a:r>
              <a:rPr lang="en-US" altLang="ko-KR" sz="1200" dirty="0" smtClean="0"/>
              <a:t>updated </a:t>
            </a:r>
            <a:r>
              <a:rPr lang="en-US" altLang="ko-KR" sz="1200" dirty="0" smtClean="0"/>
              <a:t>for </a:t>
            </a:r>
            <a:r>
              <a:rPr lang="en-US" altLang="zh-CN" sz="1200" dirty="0" smtClean="0"/>
              <a:t>KI#1 </a:t>
            </a:r>
            <a:r>
              <a:rPr lang="en-US" altLang="zh-CN" sz="1200" dirty="0"/>
              <a:t>(Direct Discovery), </a:t>
            </a:r>
            <a:r>
              <a:rPr lang="en-US" altLang="zh-CN" sz="1200" dirty="0" smtClean="0"/>
              <a:t>#</a:t>
            </a:r>
            <a:r>
              <a:rPr lang="en-US" altLang="zh-CN" sz="1200" dirty="0" smtClean="0"/>
              <a:t>7 (PC5 Charging) and </a:t>
            </a:r>
            <a:r>
              <a:rPr lang="en-US" altLang="zh-CN" sz="1200" dirty="0"/>
              <a:t>#8 (Service Authorization</a:t>
            </a:r>
            <a:r>
              <a:rPr lang="en-US" altLang="zh-CN" sz="1200" dirty="0" smtClean="0"/>
              <a:t>).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Interim conclusions are </a:t>
            </a:r>
            <a:r>
              <a:rPr lang="en-US" altLang="zh-CN" sz="1200" dirty="0" smtClean="0"/>
              <a:t>updated</a:t>
            </a:r>
            <a:r>
              <a:rPr lang="en-US" altLang="zh-CN" sz="1200" dirty="0" smtClean="0"/>
              <a:t> </a:t>
            </a:r>
            <a:r>
              <a:rPr lang="en-US" altLang="zh-CN" sz="1200" dirty="0" smtClean="0"/>
              <a:t>for KI#3 (UE-to-Network Relay</a:t>
            </a:r>
            <a:r>
              <a:rPr lang="en-US" altLang="zh-CN" sz="1200" dirty="0" smtClean="0"/>
              <a:t>). 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LS to SA5 to inform SA2 conclusion on UE usage reporting, LS to SA3 to ask feedback on L3 UE-NW Relay authentication and authorization issues</a:t>
            </a:r>
            <a:r>
              <a:rPr lang="en-US" altLang="zh-CN" sz="1200" dirty="0" smtClean="0"/>
              <a:t>.</a:t>
            </a:r>
            <a:r>
              <a:rPr lang="en-US" altLang="zh-CN" sz="1200" dirty="0" smtClean="0"/>
              <a:t>.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TR </a:t>
            </a:r>
            <a:r>
              <a:rPr lang="en-US" altLang="zh-CN" sz="1200" dirty="0"/>
              <a:t>23.752 sent to </a:t>
            </a:r>
            <a:r>
              <a:rPr lang="en-US" altLang="zh-CN" sz="1200" dirty="0" smtClean="0"/>
              <a:t>SA#91e </a:t>
            </a:r>
            <a:r>
              <a:rPr lang="en-US" altLang="zh-CN" sz="1200" dirty="0"/>
              <a:t>for </a:t>
            </a:r>
            <a:r>
              <a:rPr lang="en-US" altLang="zh-CN" sz="1200" dirty="0" smtClean="0"/>
              <a:t>Approval</a:t>
            </a:r>
            <a:r>
              <a:rPr lang="en-US" altLang="zh-CN" sz="1200" dirty="0" smtClean="0"/>
              <a:t>.</a:t>
            </a:r>
            <a:endParaRPr lang="en-US" altLang="ko-KR" sz="12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/>
              <a:t>RAN impacts or dependencies: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UE-to-Network Relay solution, Layer 2-based UE-to-Network Relay solution, or both to normative work needs to be determined at SA and RAN TSG#91-E meetings.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UE-to-UE Relay solution, Layer 2-based UE-to-UE Relay solution, or both to normative work needs to be determined at SA and RAN TSG#91-E meetings</a:t>
            </a:r>
            <a:r>
              <a:rPr lang="en-GB" altLang="zh-CN" sz="1200" dirty="0"/>
              <a:t>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 smtClean="0"/>
              <a:t>Next </a:t>
            </a:r>
            <a:r>
              <a:rPr lang="de-DE" altLang="de-DE" sz="1800" dirty="0"/>
              <a:t>steps: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Continue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normative work for </a:t>
            </a:r>
            <a:r>
              <a:rPr lang="en-US" altLang="zh-CN" sz="1200" dirty="0" smtClean="0"/>
              <a:t>the concluded </a:t>
            </a:r>
            <a:r>
              <a:rPr lang="en-US" altLang="zh-CN" sz="1200" dirty="0"/>
              <a:t>key issues.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Update the conclusions for KI#3 and KI#4 based on SA and RAN TSG#91-E meetings outcome.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endParaRPr lang="de-DE" dirty="0"/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endParaRPr lang="de-DE" altLang="de-DE" sz="1600" dirty="0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241555"/>
              </p:ext>
            </p:extLst>
          </p:nvPr>
        </p:nvGraphicFramePr>
        <p:xfrm>
          <a:off x="271598" y="1376362"/>
          <a:ext cx="8634196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164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enhancement for Proximity based Services in 5GS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(FS_5G_ProSe)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20 -&gt;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March,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SP-200444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3253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/>
          <p:cNvSpPr>
            <a:spLocks noGrp="1"/>
          </p:cNvSpPr>
          <p:nvPr>
            <p:ph type="title"/>
          </p:nvPr>
        </p:nvSpPr>
        <p:spPr>
          <a:xfrm>
            <a:off x="151679" y="228456"/>
            <a:ext cx="7112000" cy="815253"/>
          </a:xfrm>
        </p:spPr>
        <p:txBody>
          <a:bodyPr/>
          <a:lstStyle/>
          <a:p>
            <a:r>
              <a:rPr lang="en-GB" altLang="en-US" b="1" dirty="0" smtClean="0"/>
              <a:t>5G_ProSe </a:t>
            </a:r>
            <a:r>
              <a:rPr lang="en-GB" altLang="en-US" b="1" dirty="0"/>
              <a:t>Status at </a:t>
            </a:r>
            <a:r>
              <a:rPr lang="en-GB" altLang="en-US" b="1" dirty="0" smtClean="0"/>
              <a:t>SA#91e</a:t>
            </a:r>
            <a:endParaRPr lang="de-DE" altLang="de-DE" b="1" dirty="0"/>
          </a:p>
        </p:txBody>
      </p:sp>
      <p:sp>
        <p:nvSpPr>
          <p:cNvPr id="31764" name="Content Placeholder 7"/>
          <p:cNvSpPr>
            <a:spLocks noGrp="1"/>
          </p:cNvSpPr>
          <p:nvPr>
            <p:ph sz="half" idx="1"/>
          </p:nvPr>
        </p:nvSpPr>
        <p:spPr>
          <a:xfrm>
            <a:off x="271598" y="2318498"/>
            <a:ext cx="8464029" cy="403373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/>
              <a:t>Progress since </a:t>
            </a:r>
            <a:r>
              <a:rPr lang="de-DE" altLang="de-DE" sz="1800" dirty="0" smtClean="0"/>
              <a:t>SA#90-e</a:t>
            </a:r>
            <a:r>
              <a:rPr lang="de-DE" alt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ko-KR" sz="1200" dirty="0" smtClean="0"/>
              <a:t>37 </a:t>
            </a:r>
            <a:r>
              <a:rPr lang="en-US" altLang="ko-KR" sz="1200" dirty="0" err="1" smtClean="0"/>
              <a:t>pCRs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agreed to TS </a:t>
            </a:r>
            <a:r>
              <a:rPr lang="en-US" altLang="ko-KR" sz="1200" dirty="0" smtClean="0"/>
              <a:t>23.304,  4 </a:t>
            </a:r>
            <a:r>
              <a:rPr lang="en-US" altLang="ko-KR" sz="1200" dirty="0"/>
              <a:t>CRs agreed to TS </a:t>
            </a:r>
            <a:r>
              <a:rPr lang="en-US" altLang="ko-KR" sz="1200" dirty="0" smtClean="0"/>
              <a:t>23.501,  4 CRs agreed </a:t>
            </a:r>
            <a:r>
              <a:rPr lang="en-US" altLang="ko-KR" sz="1200" dirty="0"/>
              <a:t>to TS </a:t>
            </a:r>
            <a:r>
              <a:rPr lang="en-US" altLang="ko-KR" sz="1200" dirty="0" smtClean="0"/>
              <a:t>23.502, 3 </a:t>
            </a:r>
            <a:r>
              <a:rPr lang="en-US" altLang="ko-KR" sz="1200" dirty="0"/>
              <a:t>CRs agreed to TS 23.503 related to </a:t>
            </a:r>
            <a:r>
              <a:rPr lang="en-US" altLang="ko-KR" sz="1200" dirty="0" smtClean="0"/>
              <a:t>the concluded key issues.</a:t>
            </a:r>
            <a:endParaRPr lang="en-US" altLang="ko-KR" sz="12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 smtClean="0"/>
              <a:t>RAN </a:t>
            </a:r>
            <a:r>
              <a:rPr lang="de-DE" altLang="de-DE" sz="1800" dirty="0"/>
              <a:t>impacts or dependencies: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RAN impacts as per agreed </a:t>
            </a:r>
            <a:r>
              <a:rPr lang="en-US" altLang="zh-CN" sz="1200" dirty="0" smtClean="0"/>
              <a:t>CRs</a:t>
            </a:r>
            <a:r>
              <a:rPr lang="en-GB" altLang="zh-CN" sz="1200" dirty="0" smtClean="0"/>
              <a:t>.</a:t>
            </a:r>
            <a:endParaRPr lang="en-US" altLang="zh-CN" sz="1200" dirty="0" smtClean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 smtClean="0"/>
              <a:t>Next steps: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Continue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normative work for </a:t>
            </a:r>
            <a:r>
              <a:rPr lang="en-US" altLang="zh-CN" sz="1200" dirty="0" smtClean="0"/>
              <a:t>the concluded </a:t>
            </a:r>
            <a:r>
              <a:rPr lang="en-US" altLang="zh-CN" sz="1200" dirty="0"/>
              <a:t>key issues</a:t>
            </a:r>
            <a:r>
              <a:rPr lang="en-US" altLang="zh-CN" sz="1200" dirty="0" smtClean="0"/>
              <a:t>.</a:t>
            </a:r>
            <a:endParaRPr lang="de-DE" dirty="0"/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endParaRPr lang="de-DE" altLang="de-DE" sz="1600" dirty="0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935551"/>
              </p:ext>
            </p:extLst>
          </p:nvPr>
        </p:nvGraphicFramePr>
        <p:xfrm>
          <a:off x="271598" y="1376362"/>
          <a:ext cx="8634196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164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Proximity based Services in 5GS</a:t>
                      </a:r>
                      <a:r>
                        <a:rPr lang="en-GB" altLang="ko-K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(5G_ProSe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0% 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SP-201132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9227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7835</TotalTime>
  <Words>826</Words>
  <Application>Microsoft Office PowerPoint</Application>
  <PresentationFormat>全屏显示(4:3)</PresentationFormat>
  <Paragraphs>109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Office Theme</vt:lpstr>
      <vt:lpstr>自定义设计方案</vt:lpstr>
      <vt:lpstr>   FS_5G_ProSe and 5G_ProSe Status Report</vt:lpstr>
      <vt:lpstr>FS_5G_ProSe status after SA2#143e (1/3)</vt:lpstr>
      <vt:lpstr>FS_5G_ProSe status after SA2#143e (2/3)</vt:lpstr>
      <vt:lpstr>FS_5G_ProSe status after SA2#143e (3/3)</vt:lpstr>
      <vt:lpstr>FS_5G_ProSe Status at SA#91e</vt:lpstr>
      <vt:lpstr>5G_ProSe Status at SA#91e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CATT</cp:lastModifiedBy>
  <cp:revision>1505</cp:revision>
  <dcterms:created xsi:type="dcterms:W3CDTF">2008-08-30T09:32:10Z</dcterms:created>
  <dcterms:modified xsi:type="dcterms:W3CDTF">2021-03-10T02:53:28Z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d845be66-0dd2-42c8-8a85-27aea652d485</vt:lpwstr>
  </property>
  <property fmtid="{D5CDD505-2E9C-101B-9397-08002B2CF9AE}" pid="7" name="CTP_TimeStamp">
    <vt:lpwstr>2020-02-05 13:17:36Z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