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0"/>
  </p:notesMasterIdLst>
  <p:handoutMasterIdLst>
    <p:handoutMasterId r:id="rId11"/>
  </p:handoutMasterIdLst>
  <p:sldIdLst>
    <p:sldId id="303" r:id="rId7"/>
    <p:sldId id="790" r:id="rId8"/>
    <p:sldId id="789" r:id="rId9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00"/>
    <a:srgbClr val="62A14D"/>
    <a:srgbClr val="000000"/>
    <a:srgbClr val="C6D254"/>
    <a:srgbClr val="B1D254"/>
    <a:srgbClr val="72AF2F"/>
    <a:srgbClr val="5C88D0"/>
    <a:srgbClr val="2A6EA8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509" autoAdjust="0"/>
    <p:restoredTop sz="90291" autoAdjust="0"/>
  </p:normalViewPr>
  <p:slideViewPr>
    <p:cSldViewPr snapToGrid="0">
      <p:cViewPr>
        <p:scale>
          <a:sx n="89" d="100"/>
          <a:sy n="89" d="100"/>
        </p:scale>
        <p:origin x="2456" y="44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>
        <p:scale>
          <a:sx n="178" d="100"/>
          <a:sy n="178" d="100"/>
        </p:scale>
        <p:origin x="1952" y="-292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handoutMaster" Target="handoutMasters/handoutMaster1.xml"/><Relationship Id="rId5" Type="http://schemas.openxmlformats.org/officeDocument/2006/relationships/customXml" Target="../customXml/item5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5/31/21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5/31/21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5856953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958232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14"/>
          <p:cNvSpPr txBox="1">
            <a:spLocks noChangeArrowheads="1"/>
          </p:cNvSpPr>
          <p:nvPr userDrawn="1"/>
        </p:nvSpPr>
        <p:spPr bwMode="auto">
          <a:xfrm>
            <a:off x="298450" y="85317"/>
            <a:ext cx="58102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endParaRPr lang="sv-SE" altLang="en-US" sz="1200" b="1" dirty="0">
              <a:latin typeface="Arial "/>
            </a:endParaRPr>
          </a:p>
          <a:p>
            <a:r>
              <a:rPr lang="de-DE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3GPP TSG SA WG2#145E</a:t>
            </a:r>
          </a:p>
          <a:p>
            <a:r>
              <a:rPr lang="de-DE" sz="1200" b="1" kern="1200" dirty="0" err="1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Elbonia</a:t>
            </a:r>
            <a:r>
              <a:rPr lang="de-DE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, </a:t>
            </a:r>
            <a:r>
              <a:rPr lang="en-US" altLang="zh-CN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17</a:t>
            </a:r>
            <a:r>
              <a:rPr lang="en-US" altLang="zh-CN" sz="1200" b="1" kern="1200" baseline="300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th</a:t>
            </a:r>
            <a:r>
              <a:rPr lang="en-US" altLang="zh-CN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 – 28</a:t>
            </a:r>
            <a:r>
              <a:rPr lang="en-US" altLang="zh-CN" sz="1200" b="1" kern="1200" baseline="300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th</a:t>
            </a:r>
            <a:r>
              <a:rPr lang="de-DE" altLang="zh-CN" sz="1200" b="1" kern="1200" baseline="300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 </a:t>
            </a:r>
            <a:r>
              <a:rPr lang="de-DE" sz="1200" b="1" kern="1200" dirty="0">
                <a:solidFill>
                  <a:schemeClr val="tx1"/>
                </a:solidFill>
                <a:latin typeface="Arial "/>
                <a:ea typeface="+mn-ea"/>
                <a:cs typeface="Arial" panose="020B0604020202020204" pitchFamily="34" charset="0"/>
              </a:rPr>
              <a:t>May, 2021</a:t>
            </a:r>
            <a:endParaRPr lang="sv-SE" altLang="en-US" sz="1200" b="1" kern="1200" dirty="0">
              <a:solidFill>
                <a:schemeClr val="tx1"/>
              </a:solidFill>
              <a:latin typeface="Arial 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5168105" y="146873"/>
            <a:ext cx="2060803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S2-2105097</a:t>
            </a:r>
            <a:endParaRPr lang="en-US" altLang="zh-CN" sz="1400" b="1" dirty="0">
              <a:effectLst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90550" y="6472375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TSG SA WG2#145E</a:t>
            </a:r>
            <a:r>
              <a:rPr lang="en-GB" altLang="de-DE" sz="1200" baseline="0" dirty="0">
                <a:solidFill>
                  <a:schemeClr val="bg1"/>
                </a:solidFill>
              </a:rPr>
              <a:t> Meeting, </a:t>
            </a:r>
            <a:r>
              <a:rPr lang="en-GB" altLang="de-DE" sz="1200" baseline="0" dirty="0" err="1">
                <a:solidFill>
                  <a:schemeClr val="bg1"/>
                </a:solidFill>
              </a:rPr>
              <a:t>Elbonia</a:t>
            </a:r>
            <a:r>
              <a:rPr lang="en-GB" altLang="de-DE" sz="1200" dirty="0">
                <a:solidFill>
                  <a:schemeClr val="bg1"/>
                </a:solidFill>
              </a:rPr>
              <a:t>,</a:t>
            </a:r>
            <a:r>
              <a:rPr lang="en-GB" altLang="de-DE" sz="1200" baseline="0" dirty="0">
                <a:solidFill>
                  <a:schemeClr val="bg1"/>
                </a:solidFill>
              </a:rPr>
              <a:t>  May 17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baseline="0" dirty="0">
                <a:solidFill>
                  <a:schemeClr val="bg1"/>
                </a:solidFill>
              </a:rPr>
              <a:t> – 2</a:t>
            </a:r>
            <a:r>
              <a:rPr lang="en-US" altLang="zh-CN" sz="1200" baseline="0" dirty="0">
                <a:solidFill>
                  <a:schemeClr val="bg1"/>
                </a:solidFill>
              </a:rPr>
              <a:t>8</a:t>
            </a:r>
            <a:r>
              <a:rPr lang="en-GB" altLang="de-DE" sz="1200" baseline="30000" dirty="0" err="1">
                <a:solidFill>
                  <a:schemeClr val="bg1"/>
                </a:solidFill>
              </a:rPr>
              <a:t>th</a:t>
            </a:r>
            <a:r>
              <a:rPr lang="en-GB" altLang="de-DE" sz="1200" baseline="0" dirty="0">
                <a:solidFill>
                  <a:schemeClr val="bg1"/>
                </a:solidFill>
              </a:rPr>
              <a:t>, 2021</a:t>
            </a:r>
            <a:endParaRPr lang="en-GB" altLang="de-DE" sz="1200" dirty="0">
              <a:solidFill>
                <a:schemeClr val="bg1"/>
              </a:solidFill>
            </a:endParaRP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2021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41243" y="2194370"/>
            <a:ext cx="6201254" cy="1101329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36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5G_AIS </a:t>
            </a:r>
            <a:r>
              <a:rPr lang="en-US" altLang="de-DE" sz="3600" b="1" dirty="0"/>
              <a:t>Status </a:t>
            </a:r>
            <a:r>
              <a:rPr lang="en-GB" altLang="zh-CN" sz="3600" b="1" dirty="0"/>
              <a:t>Report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1541243" y="4006360"/>
            <a:ext cx="6400800" cy="131445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000" b="1" dirty="0">
                <a:latin typeface="Arial" charset="0"/>
              </a:rPr>
              <a:t>Lei </a:t>
            </a:r>
            <a:r>
              <a:rPr lang="en-US" sz="2000" b="1" dirty="0" err="1">
                <a:latin typeface="Arial" charset="0"/>
              </a:rPr>
              <a:t>Yixue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Tencent</a:t>
            </a:r>
            <a:r>
              <a:rPr lang="en-US" sz="1800" b="1" dirty="0">
                <a:latin typeface="Arial" charset="0"/>
              </a:rPr>
              <a:t>(Rapporteur)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/>
          <p:cNvSpPr>
            <a:spLocks noGrp="1"/>
          </p:cNvSpPr>
          <p:nvPr>
            <p:ph type="title"/>
          </p:nvPr>
        </p:nvSpPr>
        <p:spPr>
          <a:xfrm>
            <a:off x="488950" y="228600"/>
            <a:ext cx="6827838" cy="1143000"/>
          </a:xfrm>
        </p:spPr>
        <p:txBody>
          <a:bodyPr/>
          <a:lstStyle/>
          <a:p>
            <a:r>
              <a:rPr lang="en-US" altLang="zh-CN" dirty="0"/>
              <a:t>5G_AIS</a:t>
            </a:r>
            <a:r>
              <a:rPr lang="zh-CN" altLang="en-US" dirty="0"/>
              <a:t> </a:t>
            </a:r>
            <a:r>
              <a:rPr lang="en-US" altLang="de-DE" dirty="0"/>
              <a:t>Status at SA#92E</a:t>
            </a:r>
            <a:endParaRPr lang="de-DE" altLang="de-DE" dirty="0"/>
          </a:p>
        </p:txBody>
      </p:sp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243168" y="2638051"/>
            <a:ext cx="8443632" cy="3325937"/>
          </a:xfrm>
        </p:spPr>
        <p:txBody>
          <a:bodyPr>
            <a:normAutofit lnSpcReduction="10000"/>
          </a:bodyPr>
          <a:lstStyle/>
          <a:p>
            <a:r>
              <a:rPr lang="de-DE" altLang="de-DE" sz="1800" dirty="0"/>
              <a:t>Progress  at SA#92E:</a:t>
            </a:r>
          </a:p>
          <a:p>
            <a:pPr lvl="1"/>
            <a:r>
              <a:rPr lang="en-US" altLang="zh-CN" sz="1600" dirty="0"/>
              <a:t>5G_AIS</a:t>
            </a:r>
            <a:r>
              <a:rPr lang="zh-CN" altLang="en-US" sz="1600" dirty="0"/>
              <a:t> </a:t>
            </a:r>
            <a:r>
              <a:rPr lang="en-US" altLang="zh-CN" sz="1600" dirty="0"/>
              <a:t>work item was discussed and under 5G_AIS agenda item, 5 CRs were agreed.</a:t>
            </a:r>
          </a:p>
          <a:p>
            <a:pPr lvl="2"/>
            <a:r>
              <a:rPr lang="en-US" altLang="zh-CN" sz="1200" dirty="0"/>
              <a:t>4 CRs to 501 (5137, 5138,3312,1116) </a:t>
            </a:r>
          </a:p>
          <a:p>
            <a:pPr lvl="2"/>
            <a:r>
              <a:rPr lang="en-US" altLang="zh-CN" sz="1200" dirty="0"/>
              <a:t>1 CR to 503 (1117)</a:t>
            </a:r>
          </a:p>
          <a:p>
            <a:pPr lvl="1"/>
            <a:r>
              <a:rPr lang="en-US" altLang="zh-CN" sz="1600" dirty="0"/>
              <a:t>4  CRs (5084,3054,3055,3056 )</a:t>
            </a:r>
            <a:r>
              <a:rPr lang="zh-CN" altLang="en-US" sz="1600" dirty="0"/>
              <a:t> </a:t>
            </a:r>
            <a:r>
              <a:rPr lang="en-US" altLang="zh-CN" sz="1600" dirty="0"/>
              <a:t>related to both IIoT and 5G_AIS are approved under IIoT agenda item.</a:t>
            </a:r>
          </a:p>
          <a:p>
            <a:pPr lvl="1"/>
            <a:r>
              <a:rPr lang="en-US" altLang="zh-CN" sz="1600" dirty="0"/>
              <a:t>LS exchanges with RAN1 and SA4 were conducted.</a:t>
            </a:r>
          </a:p>
          <a:p>
            <a:pPr lvl="1"/>
            <a:r>
              <a:rPr lang="en-US" altLang="zh-CN" sz="1600" dirty="0"/>
              <a:t>Main objectives of 5G_AIS was achieved and 5G_AIS work item is completed.</a:t>
            </a:r>
          </a:p>
          <a:p>
            <a:r>
              <a:rPr lang="en-US" sz="2000" dirty="0"/>
              <a:t>RAN impacts or dependencies:</a:t>
            </a:r>
            <a:endParaRPr lang="de-DE" sz="2000" dirty="0"/>
          </a:p>
          <a:p>
            <a:pPr lvl="1"/>
            <a:r>
              <a:rPr lang="en-US" sz="1600" dirty="0"/>
              <a:t>N/A</a:t>
            </a:r>
            <a:endParaRPr lang="en-US" sz="1600" dirty="0">
              <a:solidFill>
                <a:srgbClr val="FF0000"/>
              </a:solidFill>
            </a:endParaRPr>
          </a:p>
          <a:p>
            <a:pPr lvl="0"/>
            <a:r>
              <a:rPr lang="de-DE" sz="1800" dirty="0"/>
              <a:t>Next steps:</a:t>
            </a:r>
          </a:p>
          <a:p>
            <a:pPr lvl="1"/>
            <a:r>
              <a:rPr lang="de-DE" altLang="de-DE" sz="1600" dirty="0"/>
              <a:t>Maintenance</a:t>
            </a:r>
          </a:p>
        </p:txBody>
      </p:sp>
      <p:graphicFrame>
        <p:nvGraphicFramePr>
          <p:cNvPr id="5" name="Content Placeholder 8">
            <a:extLst>
              <a:ext uri="{FF2B5EF4-FFF2-40B4-BE49-F238E27FC236}">
                <a16:creationId xmlns:a16="http://schemas.microsoft.com/office/drawing/2014/main" id="{E28AE79E-1C37-4138-A893-6A2780288F2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17659159"/>
              </p:ext>
            </p:extLst>
          </p:nvPr>
        </p:nvGraphicFramePr>
        <p:xfrm>
          <a:off x="243168" y="1614845"/>
          <a:ext cx="8810067" cy="94213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321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261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8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51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2412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5313">
                <a:tc>
                  <a:txBody>
                    <a:bodyPr/>
                    <a:lstStyle/>
                    <a:p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5G_AIS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5G System Enhancements for Advanced Interactive Services</a:t>
                      </a:r>
                      <a:endParaRPr lang="de-DE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100%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June’ 21</a:t>
                      </a:r>
                      <a:endParaRPr lang="en-US" sz="14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</a:rPr>
                        <a:t>SP-190564</a:t>
                      </a:r>
                      <a:endParaRPr lang="en-US" sz="14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249727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5"/>
          <p:cNvSpPr>
            <a:spLocks noGrp="1"/>
          </p:cNvSpPr>
          <p:nvPr>
            <p:ph type="title"/>
          </p:nvPr>
        </p:nvSpPr>
        <p:spPr>
          <a:xfrm>
            <a:off x="488950" y="228600"/>
            <a:ext cx="6827838" cy="1143000"/>
          </a:xfrm>
        </p:spPr>
        <p:txBody>
          <a:bodyPr/>
          <a:lstStyle/>
          <a:p>
            <a:r>
              <a:rPr lang="en-US" altLang="zh-CN" dirty="0"/>
              <a:t>5G_AIS</a:t>
            </a:r>
            <a:r>
              <a:rPr lang="zh-CN" altLang="en-US" dirty="0"/>
              <a:t> </a:t>
            </a:r>
            <a:r>
              <a:rPr lang="en-US" altLang="de-DE" dirty="0"/>
              <a:t>Status after SA2#145E</a:t>
            </a:r>
            <a:endParaRPr lang="de-DE" altLang="de-DE" dirty="0"/>
          </a:p>
        </p:txBody>
      </p:sp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243168" y="2638051"/>
            <a:ext cx="8443632" cy="3325937"/>
          </a:xfrm>
        </p:spPr>
        <p:txBody>
          <a:bodyPr>
            <a:normAutofit/>
          </a:bodyPr>
          <a:lstStyle/>
          <a:p>
            <a:r>
              <a:rPr lang="de-DE" altLang="de-DE" sz="1800" dirty="0"/>
              <a:t>Progress since SA#91E:</a:t>
            </a:r>
          </a:p>
          <a:p>
            <a:pPr lvl="1"/>
            <a:r>
              <a:rPr lang="en-US" altLang="zh-CN" sz="1600" dirty="0"/>
              <a:t>SA2#145e was the fourth meeting for 5G_AIS.</a:t>
            </a:r>
          </a:p>
          <a:p>
            <a:pPr lvl="1"/>
            <a:r>
              <a:rPr lang="en-US" altLang="zh-CN" sz="1600" dirty="0"/>
              <a:t>Two CRs to 501 (5137, 5138) were approved about 5QI values for motion tracking and visual content.</a:t>
            </a:r>
          </a:p>
          <a:p>
            <a:pPr lvl="1"/>
            <a:r>
              <a:rPr lang="en-US" altLang="zh-CN" sz="1600" dirty="0"/>
              <a:t>1 CR(5084)</a:t>
            </a:r>
            <a:r>
              <a:rPr lang="zh-CN" altLang="en-US" sz="1600" dirty="0"/>
              <a:t> </a:t>
            </a:r>
            <a:r>
              <a:rPr lang="en-US" altLang="zh-CN" sz="1600" dirty="0"/>
              <a:t>related to both IIoT and 5G_AIS are approved under IIoT agenda item.</a:t>
            </a:r>
          </a:p>
          <a:p>
            <a:pPr lvl="1"/>
            <a:r>
              <a:rPr lang="en-US" altLang="zh-CN" sz="1600" dirty="0"/>
              <a:t>Main objectives of 5G_AIS was achieved and 5G_AIS work item is completed from SA2 point of view.</a:t>
            </a:r>
          </a:p>
          <a:p>
            <a:r>
              <a:rPr lang="en-US" sz="2000" dirty="0"/>
              <a:t>RAN impacts or dependencies:</a:t>
            </a:r>
            <a:endParaRPr lang="de-DE" sz="2000" dirty="0"/>
          </a:p>
          <a:p>
            <a:pPr lvl="1"/>
            <a:r>
              <a:rPr lang="en-US" sz="1600" dirty="0"/>
              <a:t>N/A</a:t>
            </a:r>
            <a:endParaRPr lang="en-US" sz="1600" dirty="0">
              <a:solidFill>
                <a:srgbClr val="FF0000"/>
              </a:solidFill>
            </a:endParaRPr>
          </a:p>
          <a:p>
            <a:pPr lvl="0"/>
            <a:r>
              <a:rPr lang="de-DE" sz="1800" dirty="0"/>
              <a:t>Next steps:</a:t>
            </a:r>
          </a:p>
          <a:p>
            <a:pPr lvl="1"/>
            <a:r>
              <a:rPr lang="de-DE" altLang="de-DE" sz="1600" dirty="0"/>
              <a:t>Maintenance</a:t>
            </a:r>
          </a:p>
        </p:txBody>
      </p:sp>
      <p:graphicFrame>
        <p:nvGraphicFramePr>
          <p:cNvPr id="5" name="Content Placeholder 8">
            <a:extLst>
              <a:ext uri="{FF2B5EF4-FFF2-40B4-BE49-F238E27FC236}">
                <a16:creationId xmlns:a16="http://schemas.microsoft.com/office/drawing/2014/main" id="{E28AE79E-1C37-4138-A893-6A2780288F2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90530149"/>
              </p:ext>
            </p:extLst>
          </p:nvPr>
        </p:nvGraphicFramePr>
        <p:xfrm>
          <a:off x="243168" y="1614845"/>
          <a:ext cx="8810067" cy="942136"/>
        </p:xfrm>
        <a:graphic>
          <a:graphicData uri="http://schemas.openxmlformats.org/drawingml/2006/table">
            <a:tbl>
              <a:tblPr firstRow="1" bandRow="1">
                <a:tableStyleId>{8FD4443E-F989-4FC4-A0C8-D5A2AF1F390B}</a:tableStyleId>
              </a:tblPr>
              <a:tblGrid>
                <a:gridCol w="13214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261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80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951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12412">
                <a:tc>
                  <a:txBody>
                    <a:bodyPr/>
                    <a:lstStyle/>
                    <a:p>
                      <a:r>
                        <a:rPr lang="en-US" sz="1600" b="1" dirty="0"/>
                        <a:t>WI Code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1" dirty="0"/>
                        <a:t>Work Item Title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WP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Target Date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WID#</a:t>
                      </a:r>
                    </a:p>
                  </a:txBody>
                  <a:tcPr marL="91443" marR="91443" marT="45749" marB="4574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65313">
                <a:tc>
                  <a:txBody>
                    <a:bodyPr/>
                    <a:lstStyle/>
                    <a:p>
                      <a:r>
                        <a:rPr kumimoji="0" lang="en-US" sz="14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5G_AIS</a:t>
                      </a:r>
                      <a:endParaRPr kumimoji="0" lang="en-US" sz="14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5G System Enhancements for Advanced Interactive Services</a:t>
                      </a:r>
                      <a:endParaRPr lang="de-DE" sz="1400" b="1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18800" marR="118800" marT="90039" marB="90039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1" kern="1200" dirty="0">
                          <a:solidFill>
                            <a:srgbClr val="7030A0"/>
                          </a:solidFill>
                          <a:latin typeface="+mn-lt"/>
                          <a:ea typeface="+mn-ea"/>
                          <a:cs typeface="+mn-cs"/>
                        </a:rPr>
                        <a:t>80% -&gt; 100%</a:t>
                      </a: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June’ 21</a:t>
                      </a:r>
                      <a:endParaRPr lang="en-US" sz="14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>
                          <a:effectLst/>
                        </a:rPr>
                        <a:t>SP-190564</a:t>
                      </a:r>
                      <a:endParaRPr lang="en-US" sz="1400" b="1" i="0" dirty="0">
                        <a:solidFill>
                          <a:srgbClr val="7030A0"/>
                        </a:solidFill>
                      </a:endParaRPr>
                    </a:p>
                  </a:txBody>
                  <a:tcPr marL="91443" marR="91443" marT="45744" marB="4574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2A14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6276263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?mso-contentType ?>
<spe:Receivers xmlns:spe="http://schemas.microsoft.com/sharepoint/events"/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2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6524</TotalTime>
  <Words>274</Words>
  <Application>Microsoft Macintosh PowerPoint</Application>
  <PresentationFormat>全屏显示(4:3)</PresentationFormat>
  <Paragraphs>48</Paragraphs>
  <Slides>3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8" baseType="lpstr">
      <vt:lpstr>Arial </vt:lpstr>
      <vt:lpstr>Arial</vt:lpstr>
      <vt:lpstr>Calibri</vt:lpstr>
      <vt:lpstr>Times New Roman</vt:lpstr>
      <vt:lpstr>Office Theme</vt:lpstr>
      <vt:lpstr>5G_AIS Status Report</vt:lpstr>
      <vt:lpstr>5G_AIS Status at SA#92E</vt:lpstr>
      <vt:lpstr>5G_AIS Status after SA2#145E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T137290</cp:lastModifiedBy>
  <cp:revision>1299</cp:revision>
  <dcterms:created xsi:type="dcterms:W3CDTF">2008-08-30T09:32:10Z</dcterms:created>
  <dcterms:modified xsi:type="dcterms:W3CDTF">2021-05-31T11:25:40Z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