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sldIdLst>
    <p:sldId id="256" r:id="rId7"/>
    <p:sldId id="259" r:id="rId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6" d="100"/>
          <a:sy n="96" d="100"/>
        </p:scale>
        <p:origin x="4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theme" Target="theme/theme1.xml"/><Relationship Id="rId5" Type="http://schemas.openxmlformats.org/officeDocument/2006/relationships/customXml" Target="../customXml/item5.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C3C45C47-FE80-4DAE-B818-2BCB6FF1B32F}" type="datetimeFigureOut">
              <a:rPr lang="zh-CN" altLang="en-US" smtClean="0"/>
              <a:t>2021/3/4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7336F4F-4281-4E79-A3EB-8D59A42CA7DF}" type="slidenum">
              <a:rPr lang="zh-CN" altLang="en-US" smtClean="0"/>
              <a:t>‹#›</a:t>
            </a:fld>
            <a:endParaRPr lang="zh-CN" altLang="en-US"/>
          </a:p>
        </p:txBody>
      </p:sp>
    </p:spTree>
    <p:extLst>
      <p:ext uri="{BB962C8B-B14F-4D97-AF65-F5344CB8AC3E}">
        <p14:creationId xmlns:p14="http://schemas.microsoft.com/office/powerpoint/2010/main" val="4165773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3C45C47-FE80-4DAE-B818-2BCB6FF1B32F}" type="datetimeFigureOut">
              <a:rPr lang="zh-CN" altLang="en-US" smtClean="0"/>
              <a:t>2021/3/4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7336F4F-4281-4E79-A3EB-8D59A42CA7DF}" type="slidenum">
              <a:rPr lang="zh-CN" altLang="en-US" smtClean="0"/>
              <a:t>‹#›</a:t>
            </a:fld>
            <a:endParaRPr lang="zh-CN" altLang="en-US"/>
          </a:p>
        </p:txBody>
      </p:sp>
    </p:spTree>
    <p:extLst>
      <p:ext uri="{BB962C8B-B14F-4D97-AF65-F5344CB8AC3E}">
        <p14:creationId xmlns:p14="http://schemas.microsoft.com/office/powerpoint/2010/main" val="36701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3C45C47-FE80-4DAE-B818-2BCB6FF1B32F}" type="datetimeFigureOut">
              <a:rPr lang="zh-CN" altLang="en-US" smtClean="0"/>
              <a:t>2021/3/4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7336F4F-4281-4E79-A3EB-8D59A42CA7DF}" type="slidenum">
              <a:rPr lang="zh-CN" altLang="en-US" smtClean="0"/>
              <a:t>‹#›</a:t>
            </a:fld>
            <a:endParaRPr lang="zh-CN" altLang="en-US"/>
          </a:p>
        </p:txBody>
      </p:sp>
    </p:spTree>
    <p:extLst>
      <p:ext uri="{BB962C8B-B14F-4D97-AF65-F5344CB8AC3E}">
        <p14:creationId xmlns:p14="http://schemas.microsoft.com/office/powerpoint/2010/main" val="3129162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3C45C47-FE80-4DAE-B818-2BCB6FF1B32F}" type="datetimeFigureOut">
              <a:rPr lang="zh-CN" altLang="en-US" smtClean="0"/>
              <a:t>2021/3/4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7336F4F-4281-4E79-A3EB-8D59A42CA7DF}" type="slidenum">
              <a:rPr lang="zh-CN" altLang="en-US" smtClean="0"/>
              <a:t>‹#›</a:t>
            </a:fld>
            <a:endParaRPr lang="zh-CN" altLang="en-US"/>
          </a:p>
        </p:txBody>
      </p:sp>
    </p:spTree>
    <p:extLst>
      <p:ext uri="{BB962C8B-B14F-4D97-AF65-F5344CB8AC3E}">
        <p14:creationId xmlns:p14="http://schemas.microsoft.com/office/powerpoint/2010/main" val="69382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C3C45C47-FE80-4DAE-B818-2BCB6FF1B32F}" type="datetimeFigureOut">
              <a:rPr lang="zh-CN" altLang="en-US" smtClean="0"/>
              <a:t>2021/3/4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7336F4F-4281-4E79-A3EB-8D59A42CA7DF}" type="slidenum">
              <a:rPr lang="zh-CN" altLang="en-US" smtClean="0"/>
              <a:t>‹#›</a:t>
            </a:fld>
            <a:endParaRPr lang="zh-CN" altLang="en-US"/>
          </a:p>
        </p:txBody>
      </p:sp>
    </p:spTree>
    <p:extLst>
      <p:ext uri="{BB962C8B-B14F-4D97-AF65-F5344CB8AC3E}">
        <p14:creationId xmlns:p14="http://schemas.microsoft.com/office/powerpoint/2010/main" val="992542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C3C45C47-FE80-4DAE-B818-2BCB6FF1B32F}" type="datetimeFigureOut">
              <a:rPr lang="zh-CN" altLang="en-US" smtClean="0"/>
              <a:t>2021/3/4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7336F4F-4281-4E79-A3EB-8D59A42CA7DF}" type="slidenum">
              <a:rPr lang="zh-CN" altLang="en-US" smtClean="0"/>
              <a:t>‹#›</a:t>
            </a:fld>
            <a:endParaRPr lang="zh-CN" altLang="en-US"/>
          </a:p>
        </p:txBody>
      </p:sp>
    </p:spTree>
    <p:extLst>
      <p:ext uri="{BB962C8B-B14F-4D97-AF65-F5344CB8AC3E}">
        <p14:creationId xmlns:p14="http://schemas.microsoft.com/office/powerpoint/2010/main" val="1657013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C3C45C47-FE80-4DAE-B818-2BCB6FF1B32F}" type="datetimeFigureOut">
              <a:rPr lang="zh-CN" altLang="en-US" smtClean="0"/>
              <a:t>2021/3/4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7336F4F-4281-4E79-A3EB-8D59A42CA7DF}" type="slidenum">
              <a:rPr lang="zh-CN" altLang="en-US" smtClean="0"/>
              <a:t>‹#›</a:t>
            </a:fld>
            <a:endParaRPr lang="zh-CN" altLang="en-US"/>
          </a:p>
        </p:txBody>
      </p:sp>
    </p:spTree>
    <p:extLst>
      <p:ext uri="{BB962C8B-B14F-4D97-AF65-F5344CB8AC3E}">
        <p14:creationId xmlns:p14="http://schemas.microsoft.com/office/powerpoint/2010/main" val="2912851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C3C45C47-FE80-4DAE-B818-2BCB6FF1B32F}" type="datetimeFigureOut">
              <a:rPr lang="zh-CN" altLang="en-US" smtClean="0"/>
              <a:t>2021/3/4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7336F4F-4281-4E79-A3EB-8D59A42CA7DF}" type="slidenum">
              <a:rPr lang="zh-CN" altLang="en-US" smtClean="0"/>
              <a:t>‹#›</a:t>
            </a:fld>
            <a:endParaRPr lang="zh-CN" altLang="en-US"/>
          </a:p>
        </p:txBody>
      </p:sp>
    </p:spTree>
    <p:extLst>
      <p:ext uri="{BB962C8B-B14F-4D97-AF65-F5344CB8AC3E}">
        <p14:creationId xmlns:p14="http://schemas.microsoft.com/office/powerpoint/2010/main" val="69064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3C45C47-FE80-4DAE-B818-2BCB6FF1B32F}" type="datetimeFigureOut">
              <a:rPr lang="zh-CN" altLang="en-US" smtClean="0"/>
              <a:t>2021/3/4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7336F4F-4281-4E79-A3EB-8D59A42CA7DF}" type="slidenum">
              <a:rPr lang="zh-CN" altLang="en-US" smtClean="0"/>
              <a:t>‹#›</a:t>
            </a:fld>
            <a:endParaRPr lang="zh-CN" altLang="en-US"/>
          </a:p>
        </p:txBody>
      </p:sp>
    </p:spTree>
    <p:extLst>
      <p:ext uri="{BB962C8B-B14F-4D97-AF65-F5344CB8AC3E}">
        <p14:creationId xmlns:p14="http://schemas.microsoft.com/office/powerpoint/2010/main" val="3133733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3C45C47-FE80-4DAE-B818-2BCB6FF1B32F}" type="datetimeFigureOut">
              <a:rPr lang="zh-CN" altLang="en-US" smtClean="0"/>
              <a:t>2021/3/4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7336F4F-4281-4E79-A3EB-8D59A42CA7DF}" type="slidenum">
              <a:rPr lang="zh-CN" altLang="en-US" smtClean="0"/>
              <a:t>‹#›</a:t>
            </a:fld>
            <a:endParaRPr lang="zh-CN" altLang="en-US"/>
          </a:p>
        </p:txBody>
      </p:sp>
    </p:spTree>
    <p:extLst>
      <p:ext uri="{BB962C8B-B14F-4D97-AF65-F5344CB8AC3E}">
        <p14:creationId xmlns:p14="http://schemas.microsoft.com/office/powerpoint/2010/main" val="1550374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3C45C47-FE80-4DAE-B818-2BCB6FF1B32F}" type="datetimeFigureOut">
              <a:rPr lang="zh-CN" altLang="en-US" smtClean="0"/>
              <a:t>2021/3/4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7336F4F-4281-4E79-A3EB-8D59A42CA7DF}" type="slidenum">
              <a:rPr lang="zh-CN" altLang="en-US" smtClean="0"/>
              <a:t>‹#›</a:t>
            </a:fld>
            <a:endParaRPr lang="zh-CN" altLang="en-US"/>
          </a:p>
        </p:txBody>
      </p:sp>
    </p:spTree>
    <p:extLst>
      <p:ext uri="{BB962C8B-B14F-4D97-AF65-F5344CB8AC3E}">
        <p14:creationId xmlns:p14="http://schemas.microsoft.com/office/powerpoint/2010/main" val="601556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C45C47-FE80-4DAE-B818-2BCB6FF1B32F}" type="datetimeFigureOut">
              <a:rPr lang="zh-CN" altLang="en-US" smtClean="0"/>
              <a:t>2021/3/4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336F4F-4281-4E79-A3EB-8D59A42CA7DF}" type="slidenum">
              <a:rPr lang="zh-CN" altLang="en-US" smtClean="0"/>
              <a:t>‹#›</a:t>
            </a:fld>
            <a:endParaRPr lang="zh-CN" altLang="en-US"/>
          </a:p>
        </p:txBody>
      </p:sp>
    </p:spTree>
    <p:extLst>
      <p:ext uri="{BB962C8B-B14F-4D97-AF65-F5344CB8AC3E}">
        <p14:creationId xmlns:p14="http://schemas.microsoft.com/office/powerpoint/2010/main" val="2378313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b="1" dirty="0"/>
              <a:t>5MBS:</a:t>
            </a:r>
            <a:r>
              <a:rPr lang="en-US" altLang="zh-CN" dirty="0"/>
              <a:t> Way Forward proposals</a:t>
            </a:r>
            <a:endParaRPr lang="zh-CN" altLang="en-US" dirty="0"/>
          </a:p>
        </p:txBody>
      </p:sp>
      <p:sp>
        <p:nvSpPr>
          <p:cNvPr id="3" name="副标题 2"/>
          <p:cNvSpPr>
            <a:spLocks noGrp="1"/>
          </p:cNvSpPr>
          <p:nvPr>
            <p:ph type="subTitle" idx="1"/>
          </p:nvPr>
        </p:nvSpPr>
        <p:spPr/>
        <p:txBody>
          <a:bodyPr/>
          <a:lstStyle/>
          <a:p>
            <a:endParaRPr lang="zh-CN" altLang="en-US" dirty="0"/>
          </a:p>
        </p:txBody>
      </p:sp>
    </p:spTree>
    <p:extLst>
      <p:ext uri="{BB962C8B-B14F-4D97-AF65-F5344CB8AC3E}">
        <p14:creationId xmlns:p14="http://schemas.microsoft.com/office/powerpoint/2010/main" val="3051913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0525" y="403225"/>
            <a:ext cx="10515600" cy="492125"/>
          </a:xfrm>
        </p:spPr>
        <p:txBody>
          <a:bodyPr>
            <a:normAutofit fontScale="90000"/>
          </a:bodyPr>
          <a:lstStyle/>
          <a:p>
            <a:r>
              <a:rPr lang="en-US" altLang="zh-CN" b="1" dirty="0"/>
              <a:t>Summary of the Way Forward proposal</a:t>
            </a:r>
            <a:endParaRPr lang="zh-CN" altLang="en-US" b="1" dirty="0"/>
          </a:p>
        </p:txBody>
      </p:sp>
      <p:graphicFrame>
        <p:nvGraphicFramePr>
          <p:cNvPr id="4" name="表格 3"/>
          <p:cNvGraphicFramePr>
            <a:graphicFrameLocks noGrp="1"/>
          </p:cNvGraphicFramePr>
          <p:nvPr>
            <p:extLst>
              <p:ext uri="{D42A27DB-BD31-4B8C-83A1-F6EECF244321}">
                <p14:modId xmlns:p14="http://schemas.microsoft.com/office/powerpoint/2010/main" val="973602603"/>
              </p:ext>
            </p:extLst>
          </p:nvPr>
        </p:nvGraphicFramePr>
        <p:xfrm>
          <a:off x="502857" y="1142997"/>
          <a:ext cx="10863049" cy="4868130"/>
        </p:xfrm>
        <a:graphic>
          <a:graphicData uri="http://schemas.openxmlformats.org/drawingml/2006/table">
            <a:tbl>
              <a:tblPr firstRow="1" bandRow="1">
                <a:tableStyleId>{5940675A-B579-460E-94D1-54222C63F5DA}</a:tableStyleId>
              </a:tblPr>
              <a:tblGrid>
                <a:gridCol w="3383207">
                  <a:extLst>
                    <a:ext uri="{9D8B030D-6E8A-4147-A177-3AD203B41FA5}">
                      <a16:colId xmlns:a16="http://schemas.microsoft.com/office/drawing/2014/main" xmlns="" val="20001"/>
                    </a:ext>
                  </a:extLst>
                </a:gridCol>
                <a:gridCol w="7479842">
                  <a:extLst>
                    <a:ext uri="{9D8B030D-6E8A-4147-A177-3AD203B41FA5}">
                      <a16:colId xmlns:a16="http://schemas.microsoft.com/office/drawing/2014/main" xmlns="" val="20000"/>
                    </a:ext>
                  </a:extLst>
                </a:gridCol>
              </a:tblGrid>
              <a:tr h="617791">
                <a:tc>
                  <a:txBody>
                    <a:bodyPr/>
                    <a:lstStyle/>
                    <a:p>
                      <a:pPr marL="0" marR="0" lvl="0" indent="0" algn="ctr" defTabSz="914400" rtl="0" eaLnBrk="1" fontAlgn="auto" latinLnBrk="0" hangingPunct="1">
                        <a:lnSpc>
                          <a:spcPct val="100000"/>
                        </a:lnSpc>
                        <a:spcBef>
                          <a:spcPts val="800"/>
                        </a:spcBef>
                        <a:spcAft>
                          <a:spcPts val="0"/>
                        </a:spcAft>
                        <a:buClrTx/>
                        <a:buSzTx/>
                        <a:buFontTx/>
                        <a:buNone/>
                        <a:tabLst/>
                        <a:defRPr/>
                      </a:pPr>
                      <a:r>
                        <a:rPr lang="en-GB" altLang="zh-CN" sz="1600" b="1" kern="0" dirty="0">
                          <a:solidFill>
                            <a:srgbClr val="000000"/>
                          </a:solidFill>
                          <a:latin typeface="Calibri" panose="020F0502020204030204" pitchFamily="34" charset="0"/>
                          <a:ea typeface="Times New Roman" panose="02020603050405020304" pitchFamily="18" charset="0"/>
                          <a:cs typeface="Calibri" panose="020F0502020204030204" pitchFamily="34" charset="0"/>
                        </a:rPr>
                        <a:t>Topic </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800"/>
                        </a:spcBef>
                        <a:spcAft>
                          <a:spcPts val="0"/>
                        </a:spcAft>
                        <a:buClrTx/>
                        <a:buSzTx/>
                        <a:buFontTx/>
                        <a:buNone/>
                        <a:tabLst/>
                        <a:defRPr/>
                      </a:pPr>
                      <a:r>
                        <a:rPr kumimoji="0" lang="en-US" altLang="zh-CN" sz="1600" b="1" i="0" u="none" strike="noStrike" kern="1000" cap="none" spc="-30" normalizeH="0" baseline="0" noProof="0" dirty="0">
                          <a:ln>
                            <a:noFill/>
                          </a:ln>
                          <a:solidFill>
                            <a:srgbClr val="181818"/>
                          </a:solidFill>
                          <a:effectLst/>
                          <a:uLnTx/>
                          <a:uFillTx/>
                          <a:latin typeface="Calibri" panose="020F0502020204030204" pitchFamily="34" charset="0"/>
                          <a:cs typeface="Calibri" panose="020F0502020204030204" pitchFamily="34" charset="0"/>
                        </a:rPr>
                        <a:t>WF Proposal</a:t>
                      </a:r>
                      <a:endParaRPr lang="en-GB" altLang="zh-CN" sz="1600" kern="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txBody>
                  <a:tcPr>
                    <a:solidFill>
                      <a:schemeClr val="bg1">
                        <a:lumMod val="85000"/>
                      </a:schemeClr>
                    </a:solidFill>
                  </a:tcPr>
                </a:tc>
                <a:extLst>
                  <a:ext uri="{0D108BD9-81ED-4DB2-BD59-A6C34878D82A}">
                    <a16:rowId xmlns:a16="http://schemas.microsoft.com/office/drawing/2014/main" xmlns="" val="10000"/>
                  </a:ext>
                </a:extLst>
              </a:tr>
              <a:tr h="5341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t>UP Join</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sz="1200" kern="0" dirty="0">
                          <a:solidFill>
                            <a:srgbClr val="000000"/>
                          </a:solidFill>
                          <a:latin typeface="+mn-lt"/>
                          <a:ea typeface="Times New Roman" panose="02020603050405020304" pitchFamily="18" charset="0"/>
                          <a:cs typeface="Calibri" panose="020F0502020204030204" pitchFamily="34" charset="0"/>
                        </a:rPr>
                        <a:t>Remove UP join alternative in Conclusion. </a:t>
                      </a:r>
                    </a:p>
                  </a:txBody>
                  <a:tcPr>
                    <a:solidFill>
                      <a:schemeClr val="bg1"/>
                    </a:solidFill>
                  </a:tcPr>
                </a:tc>
                <a:extLst>
                  <a:ext uri="{0D108BD9-81ED-4DB2-BD59-A6C34878D82A}">
                    <a16:rowId xmlns:a16="http://schemas.microsoft.com/office/drawing/2014/main" xmlns="" val="10001"/>
                  </a:ext>
                </a:extLst>
              </a:tr>
              <a:tr h="534191">
                <a:tc>
                  <a:txBody>
                    <a:bodyPr/>
                    <a:lstStyle/>
                    <a:p>
                      <a:pPr algn="ctr"/>
                      <a:r>
                        <a:rPr lang="en-US" altLang="zh-CN" sz="1200" b="1" dirty="0"/>
                        <a:t>MB-SMF discovery</a:t>
                      </a:r>
                    </a:p>
                  </a:txBody>
                  <a:tcPr anchor="ctr">
                    <a:solidFill>
                      <a:schemeClr val="bg1"/>
                    </a:solidFill>
                  </a:tcPr>
                </a:tc>
                <a:tc>
                  <a:txBody>
                    <a:bodyPr/>
                    <a:lstStyle/>
                    <a:p>
                      <a:pPr marL="0" marR="0" lvl="0" indent="0" algn="l" defTabSz="914400" rtl="0" eaLnBrk="1" fontAlgn="auto" latinLnBrk="0" hangingPunct="1">
                        <a:lnSpc>
                          <a:spcPct val="100000"/>
                        </a:lnSpc>
                        <a:spcBef>
                          <a:spcPts val="800"/>
                        </a:spcBef>
                        <a:spcAft>
                          <a:spcPts val="0"/>
                        </a:spcAft>
                        <a:buClrTx/>
                        <a:buSzTx/>
                        <a:buFontTx/>
                        <a:buNone/>
                        <a:tabLst/>
                        <a:defRPr/>
                      </a:pPr>
                      <a:r>
                        <a:rPr kumimoji="0" lang="en-US" altLang="zh-CN" sz="1200" b="1" i="0" u="none" strike="noStrike" kern="1000" cap="none" spc="-30" normalizeH="0" baseline="0" noProof="0" dirty="0">
                          <a:ln>
                            <a:noFill/>
                          </a:ln>
                          <a:solidFill>
                            <a:srgbClr val="181818"/>
                          </a:solidFill>
                          <a:effectLst/>
                          <a:uLnTx/>
                          <a:uFillTx/>
                          <a:latin typeface="Calibri" panose="020F0502020204030204" pitchFamily="34" charset="0"/>
                          <a:ea typeface="+mn-ea"/>
                          <a:cs typeface="Calibri" panose="020F0502020204030204" pitchFamily="34" charset="0"/>
                        </a:rPr>
                        <a:t>NRF based </a:t>
                      </a:r>
                      <a:r>
                        <a:rPr kumimoji="0" lang="en-US" altLang="zh-CN" sz="1200" b="0" i="0" u="none" strike="noStrike" kern="1000" cap="none" spc="-30" normalizeH="0" baseline="0" noProof="0" dirty="0">
                          <a:ln>
                            <a:noFill/>
                          </a:ln>
                          <a:solidFill>
                            <a:srgbClr val="181818"/>
                          </a:solidFill>
                          <a:effectLst/>
                          <a:uLnTx/>
                          <a:uFillTx/>
                          <a:latin typeface="Calibri" panose="020F0502020204030204" pitchFamily="34" charset="0"/>
                          <a:ea typeface="+mn-ea"/>
                          <a:cs typeface="Calibri" panose="020F0502020204030204" pitchFamily="34" charset="0"/>
                        </a:rPr>
                        <a:t>mechanism is </a:t>
                      </a:r>
                      <a:r>
                        <a:rPr kumimoji="0" lang="en-US" altLang="zh-CN" sz="1200" b="0" i="0" u="none" strike="noStrike" kern="1000" cap="none" spc="-30" normalizeH="0" baseline="0" noProof="0" dirty="0" smtClean="0">
                          <a:ln>
                            <a:noFill/>
                          </a:ln>
                          <a:solidFill>
                            <a:srgbClr val="181818"/>
                          </a:solidFill>
                          <a:effectLst/>
                          <a:uLnTx/>
                          <a:uFillTx/>
                          <a:latin typeface="Calibri" panose="020F0502020204030204" pitchFamily="34" charset="0"/>
                          <a:ea typeface="+mn-ea"/>
                          <a:cs typeface="Calibri" panose="020F0502020204030204" pitchFamily="34" charset="0"/>
                        </a:rPr>
                        <a:t>selected </a:t>
                      </a:r>
                      <a:r>
                        <a:rPr kumimoji="0" lang="en-US" altLang="zh-CN" sz="1200" b="1" i="0" u="none" strike="noStrike" kern="1000" cap="none" spc="-30" normalizeH="0" baseline="0" noProof="0" dirty="0" smtClean="0">
                          <a:ln>
                            <a:noFill/>
                          </a:ln>
                          <a:solidFill>
                            <a:srgbClr val="181818"/>
                          </a:solidFill>
                          <a:effectLst/>
                          <a:uLnTx/>
                          <a:uFillTx/>
                          <a:latin typeface="Calibri" panose="020F0502020204030204" pitchFamily="34" charset="0"/>
                          <a:ea typeface="+mn-ea"/>
                          <a:cs typeface="Calibri" panose="020F0502020204030204" pitchFamily="34" charset="0"/>
                        </a:rPr>
                        <a:t>as the basis</a:t>
                      </a:r>
                      <a:r>
                        <a:rPr kumimoji="0" lang="en-GB" altLang="zh-CN" sz="1200" b="0" i="0" u="none" strike="noStrike" kern="1000" cap="none" spc="-30" normalizeH="0" baseline="0" dirty="0" smtClean="0">
                          <a:ln>
                            <a:noFill/>
                          </a:ln>
                          <a:solidFill>
                            <a:srgbClr val="181818"/>
                          </a:solidFill>
                          <a:effectLst/>
                          <a:uLnTx/>
                          <a:uFillTx/>
                          <a:latin typeface="Calibri" panose="020F0502020204030204" pitchFamily="34" charset="0"/>
                          <a:ea typeface="+mn-ea"/>
                          <a:cs typeface="Calibri" panose="020F0502020204030204" pitchFamily="34" charset="0"/>
                        </a:rPr>
                        <a:t>. </a:t>
                      </a:r>
                      <a:endParaRPr kumimoji="0" lang="en-GB" altLang="zh-CN" sz="1200" b="0" i="0" u="none" strike="noStrike" kern="1000" cap="none" spc="-30" normalizeH="0" baseline="0" dirty="0">
                        <a:ln>
                          <a:noFill/>
                        </a:ln>
                        <a:solidFill>
                          <a:srgbClr val="181818"/>
                        </a:solidFill>
                        <a:effectLst/>
                        <a:uLnTx/>
                        <a:uFillTx/>
                        <a:latin typeface="Calibri" panose="020F0502020204030204" pitchFamily="34" charset="0"/>
                        <a:ea typeface="+mn-ea"/>
                        <a:cs typeface="Calibri" panose="020F0502020204030204" pitchFamily="34" charset="0"/>
                      </a:endParaRPr>
                    </a:p>
                    <a:p>
                      <a:pPr marL="457200" marR="0" lvl="1" indent="0" algn="l" defTabSz="914400" rtl="0" eaLnBrk="1" fontAlgn="auto" latinLnBrk="0" hangingPunct="1">
                        <a:lnSpc>
                          <a:spcPct val="100000"/>
                        </a:lnSpc>
                        <a:spcBef>
                          <a:spcPts val="800"/>
                        </a:spcBef>
                        <a:spcAft>
                          <a:spcPts val="0"/>
                        </a:spcAft>
                        <a:buClrTx/>
                        <a:buSzTx/>
                        <a:buFontTx/>
                        <a:buNone/>
                        <a:tabLst/>
                        <a:defRPr/>
                      </a:pPr>
                      <a:r>
                        <a:rPr kumimoji="0" lang="en-US" altLang="zh-CN" sz="1200" b="0" i="1" u="none" strike="noStrike" kern="1000" cap="none" spc="-30" normalizeH="0" baseline="0" dirty="0" smtClean="0">
                          <a:ln>
                            <a:noFill/>
                          </a:ln>
                          <a:solidFill>
                            <a:srgbClr val="181818"/>
                          </a:solidFill>
                          <a:effectLst/>
                          <a:uLnTx/>
                          <a:uFillTx/>
                          <a:latin typeface="Calibri" panose="020F0502020204030204" pitchFamily="34" charset="0"/>
                          <a:ea typeface="+mn-ea"/>
                          <a:cs typeface="Calibri" panose="020F0502020204030204" pitchFamily="34" charset="0"/>
                        </a:rPr>
                        <a:t>It needs to be verified in the normative phase whether the NRF is suitable to store dynamically changing multicast session IDs and possible area session IDs associated with the multicast session IDs.</a:t>
                      </a:r>
                      <a:r>
                        <a:rPr kumimoji="0" lang="en-GB" altLang="zh-CN" sz="1200" b="0" i="1" u="none" strike="noStrike" kern="1000" cap="none" spc="-30" normalizeH="0" baseline="0" dirty="0" smtClean="0">
                          <a:ln>
                            <a:noFill/>
                          </a:ln>
                          <a:solidFill>
                            <a:srgbClr val="181818"/>
                          </a:solidFill>
                          <a:effectLst/>
                          <a:uLnTx/>
                          <a:uFillTx/>
                          <a:latin typeface="Calibri" panose="020F0502020204030204" pitchFamily="34" charset="0"/>
                          <a:ea typeface="+mn-ea"/>
                          <a:cs typeface="Calibri" panose="020F0502020204030204" pitchFamily="34" charset="0"/>
                        </a:rPr>
                        <a:t> </a:t>
                      </a:r>
                      <a:endParaRPr kumimoji="0" lang="en-GB" altLang="zh-CN" sz="1200" b="0" i="1" u="none" strike="noStrike" kern="1000" cap="none" spc="-30" normalizeH="0" baseline="0" dirty="0">
                        <a:ln>
                          <a:noFill/>
                        </a:ln>
                        <a:solidFill>
                          <a:srgbClr val="181818"/>
                        </a:solidFill>
                        <a:effectLst/>
                        <a:uLnTx/>
                        <a:uFillTx/>
                        <a:latin typeface="Calibri" panose="020F0502020204030204" pitchFamily="34" charset="0"/>
                        <a:ea typeface="+mn-ea"/>
                        <a:cs typeface="Calibri" panose="020F0502020204030204" pitchFamily="34" charset="0"/>
                      </a:endParaRPr>
                    </a:p>
                  </a:txBody>
                  <a:tcPr>
                    <a:solidFill>
                      <a:schemeClr val="bg1"/>
                    </a:solidFill>
                  </a:tcPr>
                </a:tc>
                <a:extLst>
                  <a:ext uri="{0D108BD9-81ED-4DB2-BD59-A6C34878D82A}">
                    <a16:rowId xmlns:a16="http://schemas.microsoft.com/office/drawing/2014/main" xmlns="" val="10002"/>
                  </a:ext>
                </a:extLst>
              </a:tr>
              <a:tr h="5341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chemeClr val="tx1"/>
                          </a:solidFill>
                        </a:rPr>
                        <a:t>Roaming, ETSUN and National content delivery</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zh-CN" sz="1200" b="0" i="0" u="none" strike="noStrike" kern="1000" cap="none" spc="-30" normalizeH="0" baseline="0" dirty="0">
                          <a:ln>
                            <a:noFill/>
                          </a:ln>
                          <a:solidFill>
                            <a:srgbClr val="181818"/>
                          </a:solidFill>
                          <a:effectLst/>
                          <a:uLnTx/>
                          <a:uFillTx/>
                          <a:latin typeface="Calibri" panose="020F0502020204030204" pitchFamily="34" charset="0"/>
                          <a:ea typeface="+mn-ea"/>
                          <a:cs typeface="Calibri" panose="020F0502020204030204" pitchFamily="34" charset="0"/>
                        </a:rPr>
                        <a:t>Will </a:t>
                      </a:r>
                      <a:r>
                        <a:rPr kumimoji="0" lang="en-US" altLang="zh-CN" sz="1200" b="0" i="0" u="none" strike="noStrike" kern="1000" cap="none" spc="-30" normalizeH="0" baseline="0" dirty="0">
                          <a:ln>
                            <a:noFill/>
                          </a:ln>
                          <a:solidFill>
                            <a:srgbClr val="181818"/>
                          </a:solidFill>
                          <a:effectLst/>
                          <a:uLnTx/>
                          <a:uFillTx/>
                          <a:latin typeface="Calibri" panose="020F0502020204030204" pitchFamily="34" charset="0"/>
                          <a:ea typeface="+mn-ea"/>
                          <a:cs typeface="Calibri" panose="020F0502020204030204" pitchFamily="34" charset="0"/>
                        </a:rPr>
                        <a:t>not be addressed in R17.</a:t>
                      </a:r>
                    </a:p>
                  </a:txBody>
                  <a:tcPr>
                    <a:solidFill>
                      <a:schemeClr val="bg1"/>
                    </a:solidFill>
                  </a:tcPr>
                </a:tc>
                <a:extLst>
                  <a:ext uri="{0D108BD9-81ED-4DB2-BD59-A6C34878D82A}">
                    <a16:rowId xmlns:a16="http://schemas.microsoft.com/office/drawing/2014/main" xmlns="" val="10003"/>
                  </a:ext>
                </a:extLst>
              </a:tr>
              <a:tr h="5251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t>MBS traffic over N6/N9</a:t>
                      </a:r>
                    </a:p>
                  </a:txBody>
                  <a:tcPr anchor="ctr">
                    <a:solidFill>
                      <a:schemeClr val="bg1"/>
                    </a:solidFill>
                  </a:tcPr>
                </a:tc>
                <a:tc>
                  <a:txBody>
                    <a:bodyPr/>
                    <a:lstStyle/>
                    <a:p>
                      <a:pPr marL="457200" marR="0" lvl="0" indent="-45720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000" cap="none" spc="-30" normalizeH="0" baseline="0" dirty="0">
                          <a:ln>
                            <a:noFill/>
                          </a:ln>
                          <a:solidFill>
                            <a:srgbClr val="181818"/>
                          </a:solidFill>
                          <a:effectLst/>
                          <a:uLnTx/>
                          <a:uFillTx/>
                          <a:latin typeface="Calibri" panose="020F0502020204030204" pitchFamily="34" charset="0"/>
                          <a:ea typeface="+mn-ea"/>
                          <a:cs typeface="Calibri" panose="020F0502020204030204" pitchFamily="34" charset="0"/>
                        </a:rPr>
                        <a:t>Using GTP based, N9-like interface between MB-UPF and  PSA-UPF </a:t>
                      </a:r>
                      <a:r>
                        <a:rPr kumimoji="0" lang="en-US" altLang="zh-CN" sz="1200" b="1" i="0" u="none" strike="noStrike" kern="1000" cap="none" spc="-30" normalizeH="0" baseline="0" dirty="0">
                          <a:ln>
                            <a:noFill/>
                          </a:ln>
                          <a:solidFill>
                            <a:srgbClr val="181818"/>
                          </a:solidFill>
                          <a:effectLst/>
                          <a:uLnTx/>
                          <a:uFillTx/>
                          <a:latin typeface="Calibri" panose="020F0502020204030204" pitchFamily="34" charset="0"/>
                          <a:ea typeface="+mn-ea"/>
                          <a:cs typeface="Calibri" panose="020F0502020204030204" pitchFamily="34" charset="0"/>
                        </a:rPr>
                        <a:t>as the </a:t>
                      </a:r>
                      <a:r>
                        <a:rPr kumimoji="0" lang="en-US" altLang="zh-CN" sz="1200" b="1" i="0" u="none" strike="noStrike" kern="1000" cap="none" spc="-30" normalizeH="0" baseline="0" smtClean="0">
                          <a:ln>
                            <a:noFill/>
                          </a:ln>
                          <a:solidFill>
                            <a:srgbClr val="181818"/>
                          </a:solidFill>
                          <a:effectLst/>
                          <a:uLnTx/>
                          <a:uFillTx/>
                          <a:latin typeface="Calibri" panose="020F0502020204030204" pitchFamily="34" charset="0"/>
                          <a:ea typeface="+mn-ea"/>
                          <a:cs typeface="Calibri" panose="020F0502020204030204" pitchFamily="34" charset="0"/>
                        </a:rPr>
                        <a:t>basis</a:t>
                      </a:r>
                      <a:r>
                        <a:rPr kumimoji="0" lang="en-US" altLang="zh-CN" sz="1200" b="0" i="0" u="none" strike="noStrike" kern="1000" cap="none" spc="-30" normalizeH="0" baseline="0" smtClean="0">
                          <a:ln>
                            <a:noFill/>
                          </a:ln>
                          <a:solidFill>
                            <a:srgbClr val="181818"/>
                          </a:solidFill>
                          <a:effectLst/>
                          <a:uLnTx/>
                          <a:uFillTx/>
                          <a:latin typeface="Calibri" panose="020F0502020204030204" pitchFamily="34" charset="0"/>
                          <a:ea typeface="+mn-ea"/>
                          <a:cs typeface="Calibri" panose="020F0502020204030204" pitchFamily="34" charset="0"/>
                        </a:rPr>
                        <a:t>.s</a:t>
                      </a:r>
                      <a:endParaRPr kumimoji="0" lang="en-US" altLang="zh-CN" sz="1200" b="0" i="0" u="none" strike="noStrike" kern="1000" cap="none" spc="-30" normalizeH="0" baseline="0" dirty="0" smtClean="0">
                        <a:ln>
                          <a:noFill/>
                        </a:ln>
                        <a:solidFill>
                          <a:srgbClr val="181818"/>
                        </a:solidFill>
                        <a:effectLst/>
                        <a:uLnTx/>
                        <a:uFillTx/>
                        <a:latin typeface="Calibri" panose="020F0502020204030204" pitchFamily="34" charset="0"/>
                        <a:ea typeface="+mn-ea"/>
                        <a:cs typeface="Calibri" panose="020F0502020204030204" pitchFamily="34" charset="0"/>
                      </a:endParaRPr>
                    </a:p>
                  </a:txBody>
                  <a:tcPr>
                    <a:solidFill>
                      <a:schemeClr val="bg1"/>
                    </a:solidFill>
                  </a:tcPr>
                </a:tc>
                <a:extLst>
                  <a:ext uri="{0D108BD9-81ED-4DB2-BD59-A6C34878D82A}">
                    <a16:rowId xmlns:a16="http://schemas.microsoft.com/office/drawing/2014/main" xmlns="" val="10004"/>
                  </a:ext>
                </a:extLst>
              </a:tr>
              <a:tr h="5251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t>Establish/Update the associated PDU session</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181818"/>
                          </a:solidFill>
                          <a:effectLst/>
                          <a:uLnTx/>
                          <a:uFillTx/>
                          <a:latin typeface="+mn-lt"/>
                        </a:rPr>
                        <a:t>When UE joins MBS, associated PDU session is updated with the associated QoS flow info.  </a:t>
                      </a:r>
                      <a:endParaRPr lang="en-GB" altLang="zh-CN" sz="1200" kern="0" dirty="0">
                        <a:solidFill>
                          <a:srgbClr val="000000"/>
                        </a:solidFill>
                        <a:latin typeface="+mn-lt"/>
                        <a:ea typeface="Times New Roman" panose="02020603050405020304" pitchFamily="18" charset="0"/>
                        <a:cs typeface="Calibri" panose="020F0502020204030204" pitchFamily="34" charset="0"/>
                      </a:endParaRPr>
                    </a:p>
                  </a:txBody>
                  <a:tcPr>
                    <a:solidFill>
                      <a:schemeClr val="bg1"/>
                    </a:solidFill>
                  </a:tcPr>
                </a:tc>
                <a:extLst>
                  <a:ext uri="{0D108BD9-81ED-4DB2-BD59-A6C34878D82A}">
                    <a16:rowId xmlns:a16="http://schemas.microsoft.com/office/drawing/2014/main" xmlns="" val="10005"/>
                  </a:ext>
                </a:extLst>
              </a:tr>
              <a:tr h="5251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altLang="zh-CN" sz="1200" b="1" dirty="0"/>
                        <a:t>UE notifie 5GC via NAS signalling</a:t>
                      </a:r>
                      <a:endParaRPr lang="en-US" altLang="zh-CN" sz="1200" b="1" dirty="0"/>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181818"/>
                          </a:solidFill>
                          <a:effectLst/>
                          <a:uLnTx/>
                          <a:uFillTx/>
                        </a:rPr>
                        <a:t>UE always notify 5GC via NAS </a:t>
                      </a:r>
                      <a:r>
                        <a:rPr kumimoji="0" lang="en-US" altLang="zh-CN" sz="1200" b="0" i="0" u="none" strike="noStrike" kern="0" cap="none" spc="0" normalizeH="0" baseline="0" noProof="0" dirty="0" err="1">
                          <a:ln>
                            <a:noFill/>
                          </a:ln>
                          <a:solidFill>
                            <a:srgbClr val="181818"/>
                          </a:solidFill>
                          <a:effectLst/>
                          <a:uLnTx/>
                          <a:uFillTx/>
                        </a:rPr>
                        <a:t>signalling</a:t>
                      </a:r>
                      <a:r>
                        <a:rPr kumimoji="0" lang="en-US" altLang="zh-CN" sz="1200" b="0" i="0" u="none" strike="noStrike" kern="0" cap="none" spc="0" normalizeH="0" baseline="0" noProof="0" dirty="0">
                          <a:ln>
                            <a:noFill/>
                          </a:ln>
                          <a:solidFill>
                            <a:srgbClr val="181818"/>
                          </a:solidFill>
                          <a:effectLst/>
                          <a:uLnTx/>
                          <a:uFillTx/>
                        </a:rPr>
                        <a:t> regardless of the RRC state when UE joins or leaves.</a:t>
                      </a:r>
                      <a:endParaRPr kumimoji="0" lang="en-US" altLang="zh-CN" sz="1200" b="0" i="0" u="none" strike="noStrike" kern="1000" cap="none" spc="-30" normalizeH="0" baseline="0" dirty="0">
                        <a:ln>
                          <a:noFill/>
                        </a:ln>
                        <a:solidFill>
                          <a:srgbClr val="181818"/>
                        </a:solidFill>
                        <a:effectLst/>
                        <a:uLnTx/>
                        <a:uFillTx/>
                        <a:latin typeface="Calibri" panose="020F0502020204030204" pitchFamily="34" charset="0"/>
                        <a:ea typeface="+mn-ea"/>
                        <a:cs typeface="Calibri" panose="020F0502020204030204" pitchFamily="34" charset="0"/>
                      </a:endParaRPr>
                    </a:p>
                  </a:txBody>
                  <a:tcPr>
                    <a:solidFill>
                      <a:schemeClr val="bg1"/>
                    </a:solidFill>
                  </a:tcPr>
                </a:tc>
                <a:extLst>
                  <a:ext uri="{0D108BD9-81ED-4DB2-BD59-A6C34878D82A}">
                    <a16:rowId xmlns:a16="http://schemas.microsoft.com/office/drawing/2014/main" xmlns="" val="10006"/>
                  </a:ext>
                </a:extLst>
              </a:tr>
              <a:tr h="8649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t>NG-RAN notify session activation to UEs </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000" cap="none" spc="-30" normalizeH="0" baseline="0" noProof="0" dirty="0">
                          <a:ln>
                            <a:noFill/>
                          </a:ln>
                          <a:solidFill>
                            <a:srgbClr val="181818"/>
                          </a:solidFill>
                          <a:effectLst/>
                          <a:uLnTx/>
                          <a:uFillTx/>
                          <a:latin typeface="Calibri" panose="020F0502020204030204" pitchFamily="34" charset="0"/>
                          <a:ea typeface="+mn-ea"/>
                          <a:cs typeface="Calibri" panose="020F0502020204030204" pitchFamily="34" charset="0"/>
                        </a:rPr>
                        <a:t>Confirm beneficial of group level session activation notification to RRC Idle UEs for 5MBS-capable RAN.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zh-CN" sz="1200" b="0" i="0" u="none" strike="noStrike" kern="1000" cap="none" spc="-30" normalizeH="0" baseline="0" dirty="0">
                          <a:ln>
                            <a:noFill/>
                          </a:ln>
                          <a:solidFill>
                            <a:srgbClr val="181818"/>
                          </a:solidFill>
                          <a:effectLst/>
                          <a:uLnTx/>
                          <a:uFillTx/>
                          <a:latin typeface="Calibri" panose="020F0502020204030204" pitchFamily="34" charset="0"/>
                          <a:ea typeface="+mn-ea"/>
                          <a:cs typeface="Calibri" panose="020F0502020204030204" pitchFamily="34" charset="0"/>
                        </a:rPr>
                        <a:t>SA2 normative work will be pending RAN2 confirmation and conclusion.</a:t>
                      </a:r>
                      <a:endParaRPr kumimoji="0" lang="en-US" altLang="zh-CN" sz="1200" b="0" i="0" u="none" strike="noStrike" kern="1000" cap="none" spc="-30" normalizeH="0" baseline="0" noProof="0" dirty="0">
                        <a:ln>
                          <a:noFill/>
                        </a:ln>
                        <a:solidFill>
                          <a:srgbClr val="181818"/>
                        </a:solidFill>
                        <a:effectLst/>
                        <a:uLnTx/>
                        <a:uFillTx/>
                        <a:latin typeface="Calibri" panose="020F0502020204030204" pitchFamily="34" charset="0"/>
                        <a:ea typeface="+mn-ea"/>
                        <a:cs typeface="Calibri" panose="020F0502020204030204" pitchFamily="34" charset="0"/>
                      </a:endParaRPr>
                    </a:p>
                  </a:txBody>
                  <a:tcPr>
                    <a:solidFill>
                      <a:schemeClr val="bg1"/>
                    </a:solidFill>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0609260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34c87397-5fc1-491e-85e7-d6110dbe9cbd" ContentTypeId="0x0101" PreviousValue="false"/>
</file>

<file path=customXml/item2.xml><?xml version="1.0" encoding="utf-8"?>
<?mso-contentType ?>
<spe:Receivers xmlns:spe="http://schemas.microsoft.com/sharepoint/event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9AB7580F38B32B4992660A7BC2D6E51C" ma:contentTypeVersion="16" ma:contentTypeDescription="Create a new document." ma:contentTypeScope="" ma:versionID="c3d621215bba041890bb5ac82f83fa16">
  <xsd:schema xmlns:xsd="http://www.w3.org/2001/XMLSchema" xmlns:xs="http://www.w3.org/2001/XMLSchema" xmlns:p="http://schemas.microsoft.com/office/2006/metadata/properties" xmlns:ns3="71c5aaf6-e6ce-465b-b873-5148d2a4c105" xmlns:ns4="b672847a-5f88-42a2-b3e2-50bdf8de63d5" xmlns:ns5="063c6eb4-0fc5-41cf-90f7-6fad9b894f44" targetNamespace="http://schemas.microsoft.com/office/2006/metadata/properties" ma:root="true" ma:fieldsID="52dbc4f663d72f2e65f319fa881cb5ba" ns3:_="" ns4:_="" ns5:_="">
    <xsd:import namespace="71c5aaf6-e6ce-465b-b873-5148d2a4c105"/>
    <xsd:import namespace="b672847a-5f88-42a2-b3e2-50bdf8de63d5"/>
    <xsd:import namespace="063c6eb4-0fc5-41cf-90f7-6fad9b894f44"/>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MediaServiceGenerationTime" minOccurs="0"/>
                <xsd:element ref="ns4:MediaServiceEventHashCode" minOccurs="0"/>
                <xsd:element ref="ns4:MediaServiceAutoKeyPoints" minOccurs="0"/>
                <xsd:element ref="ns4:MediaServiceKeyPoints" minOccurs="0"/>
                <xsd:element ref="ns5:SharedWithUsers" minOccurs="0"/>
                <xsd:element ref="ns5:SharedWithDetails" minOccurs="0"/>
                <xsd:element ref="ns5: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b672847a-5f88-42a2-b3e2-50bdf8de63d5"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63c6eb4-0fc5-41cf-90f7-6fad9b894f44" elementFormDefault="qualified">
    <xsd:import namespace="http://schemas.microsoft.com/office/2006/documentManagement/types"/>
    <xsd:import namespace="http://schemas.microsoft.com/office/infopath/2007/PartnerControls"/>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SharingHintHash" ma:index="2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7F26B13-54DA-4A68-A724-9382A42A8B0B}">
  <ds:schemaRefs>
    <ds:schemaRef ds:uri="Microsoft.SharePoint.Taxonomy.ContentTypeSync"/>
  </ds:schemaRefs>
</ds:datastoreItem>
</file>

<file path=customXml/itemProps2.xml><?xml version="1.0" encoding="utf-8"?>
<ds:datastoreItem xmlns:ds="http://schemas.openxmlformats.org/officeDocument/2006/customXml" ds:itemID="{083569FB-D169-4277-BAF1-820055B7297D}">
  <ds:schemaRefs>
    <ds:schemaRef ds:uri="http://schemas.microsoft.com/sharepoint/events"/>
  </ds:schemaRefs>
</ds:datastoreItem>
</file>

<file path=customXml/itemProps3.xml><?xml version="1.0" encoding="utf-8"?>
<ds:datastoreItem xmlns:ds="http://schemas.openxmlformats.org/officeDocument/2006/customXml" ds:itemID="{8DF91C9B-C957-415C-BFD1-DD801CCDF4FD}">
  <ds:schemaRefs>
    <ds:schemaRef ds:uri="http://schemas.microsoft.com/sharepoint/v3/contenttype/forms"/>
  </ds:schemaRefs>
</ds:datastoreItem>
</file>

<file path=customXml/itemProps4.xml><?xml version="1.0" encoding="utf-8"?>
<ds:datastoreItem xmlns:ds="http://schemas.openxmlformats.org/officeDocument/2006/customXml" ds:itemID="{C4AF8513-2982-43DA-967B-EAC37D26B8BA}">
  <ds:schemaRefs>
    <ds:schemaRef ds:uri="http://purl.org/dc/dcmitype/"/>
    <ds:schemaRef ds:uri="http://purl.org/dc/terms/"/>
    <ds:schemaRef ds:uri="http://schemas.microsoft.com/office/2006/documentManagement/types"/>
    <ds:schemaRef ds:uri="http://schemas.microsoft.com/office/2006/metadata/properties"/>
    <ds:schemaRef ds:uri="063c6eb4-0fc5-41cf-90f7-6fad9b894f44"/>
    <ds:schemaRef ds:uri="http://www.w3.org/XML/1998/namespace"/>
    <ds:schemaRef ds:uri="http://schemas.openxmlformats.org/package/2006/metadata/core-properties"/>
    <ds:schemaRef ds:uri="71c5aaf6-e6ce-465b-b873-5148d2a4c105"/>
    <ds:schemaRef ds:uri="http://schemas.microsoft.com/office/infopath/2007/PartnerControls"/>
    <ds:schemaRef ds:uri="b672847a-5f88-42a2-b3e2-50bdf8de63d5"/>
    <ds:schemaRef ds:uri="http://purl.org/dc/elements/1.1/"/>
  </ds:schemaRefs>
</ds:datastoreItem>
</file>

<file path=customXml/itemProps5.xml><?xml version="1.0" encoding="utf-8"?>
<ds:datastoreItem xmlns:ds="http://schemas.openxmlformats.org/officeDocument/2006/customXml" ds:itemID="{C06B367C-8589-4286-9C91-0B5875D47F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b672847a-5f88-42a2-b3e2-50bdf8de63d5"/>
    <ds:schemaRef ds:uri="063c6eb4-0fc5-41cf-90f7-6fad9b894f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164</TotalTime>
  <Words>177</Words>
  <Application>Microsoft Office PowerPoint</Application>
  <PresentationFormat>宽屏</PresentationFormat>
  <Paragraphs>20</Paragraphs>
  <Slides>2</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vt:i4>
      </vt:variant>
    </vt:vector>
  </HeadingPairs>
  <TitlesOfParts>
    <vt:vector size="8" baseType="lpstr">
      <vt:lpstr>宋体</vt:lpstr>
      <vt:lpstr>Arial</vt:lpstr>
      <vt:lpstr>Calibri</vt:lpstr>
      <vt:lpstr>Calibri Light</vt:lpstr>
      <vt:lpstr>Times New Roman</vt:lpstr>
      <vt:lpstr>Office 主题</vt:lpstr>
      <vt:lpstr>5MBS: Way Forward proposals</vt:lpstr>
      <vt:lpstr>Summary of the Way Forward proposal</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5MBS: WF proposals worked offline</dc:title>
  <dc:creator>Huawei Revision</dc:creator>
  <cp:lastModifiedBy>Huawei User LiMeng</cp:lastModifiedBy>
  <cp:revision>39</cp:revision>
  <dcterms:created xsi:type="dcterms:W3CDTF">2021-03-04T07:15:25Z</dcterms:created>
  <dcterms:modified xsi:type="dcterms:W3CDTF">2021-03-04T13:19:49Z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0x0101009AB7580F38B32B4992660A7BC2D6E51C</vt:lpwstr>
  </property>
  <property fmtid="{D5CDD505-2E9C-101B-9397-08002B2CF9AE}" pid="3" name="NSCPROP_SA">
    <vt:lpwstr>C:\Users\d.estevez\Documents\Work\3GPP\SA2\Meetings\SA2-143E\CCs\CC-3\5MBS WF proposals v2.pptx</vt:lpwstr>
  </property>
  <property fmtid="{D5CDD505-2E9C-101B-9397-08002B2CF9AE}" pid="4" name="_2015_ms_pID_725343">
    <vt:lpwstr>(2)OKT3/az/L4+zuX33uccXcmgfzXz3aWhUyx/pF5UJXOypigI90Mb6/npMIs3D9wuEskR8yr86
dgRjJqDUaIUZU/sT4kKmRuffNimcuFz2BQbhVgjwBE0F0QyjRqtr77kNHQsDYWP+xHMywAUL
lgCMoSl6nz/uTziRb9MCrAyjgXtWO/VDMM+jfi/iIDLhXVJaeD5uK5fDoBnyKSuJuJw15tII
wmG7ktbXgbZkyEI0QG</vt:lpwstr>
  </property>
  <property fmtid="{D5CDD505-2E9C-101B-9397-08002B2CF9AE}" pid="5" name="_2015_ms_pID_7253431">
    <vt:lpwstr>JQ5alwrFdg8laN/zNM4IqenzzP8yoWSFepQ1ET7u1BCp5bOrsVTO6B
SVoYVFM5CMql5UYL5o+CKWQ4+iwlpXux2W+oMW1fCC6Rbr05g1fKIuRQqfz+dhz8I+YCzmV8
WJ/baCwSlYinufLTsxoqUit4d8cQbDeN8aB79nJ57cx96dpcPYBDJlT8ngacUAoyMMh8Myah
lqwkEf5tRx60sD9L</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1614859697</vt:lpwstr>
  </property>
  <property fmtid="{5C58129F-E5B8-477A-9B38-B3E54BFA04C8}" pid="2">
    <vt:lpwstr>37BCC9D40C2E4F0E5DCCF9208BE94E69C4F8CE8403FF940CB88AA39E5089B61C</vt:lpwstr>
  </property>
</Properties>
</file>