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7" r:id="rId4"/>
    <p:sldId id="279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D752-6E12-4575-ADA4-AE6CFD81E7CF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CAF65-5130-4458-B2DA-A6B9D650F9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6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45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4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5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73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0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96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51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87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9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3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75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2E28-144C-4FC4-A337-3F81FF28E455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E63B-2012-4492-A618-A3BA306DF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8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hiebau2\Documents\Documents\3gpp\0WG2_Arch\143-Elbonia-2102\Docs\S2-2100057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iebau2\Documents\Documents\3gpp\0WG2_Arch\143-Elbonia-2102\Docs\S2-2100398.zip" TargetMode="External"/><Relationship Id="rId2" Type="http://schemas.openxmlformats.org/officeDocument/2006/relationships/hyperlink" Target="file:///C:\Users\thiebau2\Documents\Documents\3gpp\0WG2_Arch\143-Elbonia-2102\Docs\S2-2100406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iebau2\Documents\Documents\3gpp\0WG2_Arch\143-Elbonia-2102\Docs\S2-2100105.zip" TargetMode="External"/><Relationship Id="rId2" Type="http://schemas.openxmlformats.org/officeDocument/2006/relationships/hyperlink" Target="file:///C:\Users\thiebau2\Documents\Documents\3gpp\0WG2_Arch\143-Elbonia-2102\Docs\S2-2100104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SA2#143E CC1 </a:t>
            </a:r>
            <a:br>
              <a:rPr lang="en-US" altLang="zh-CN" b="1" dirty="0"/>
            </a:br>
            <a:r>
              <a:rPr lang="en-US" altLang="zh-CN" b="1" dirty="0"/>
              <a:t>DN authentication / authorization in EPS IWK</a:t>
            </a:r>
            <a:br>
              <a:rPr lang="en-US" altLang="zh-CN" b="1" dirty="0"/>
            </a:br>
            <a:r>
              <a:rPr lang="en-US" altLang="zh-CN" b="1"/>
              <a:t>AI 4.1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Laurent.Thiebaut@nokia.com</a:t>
            </a:r>
          </a:p>
          <a:p>
            <a:r>
              <a:rPr lang="en-US" altLang="zh-CN" dirty="0"/>
              <a:t>2021.02.24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079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Introduction / background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R16 maintenance topic + Functional extension in a later release</a:t>
            </a:r>
          </a:p>
          <a:p>
            <a:pPr marL="0" indent="0">
              <a:buNone/>
            </a:pPr>
            <a:r>
              <a:rPr lang="en-GB" dirty="0"/>
              <a:t>Trigger = LS from CT WG3: LS on Secondary AUTH for 5GS interworking with EPS (</a:t>
            </a:r>
            <a:r>
              <a:rPr lang="en-GB" b="1" u="sng" dirty="0">
                <a:hlinkClick r:id="rId2"/>
              </a:rPr>
              <a:t>S2-2100057</a:t>
            </a:r>
            <a:r>
              <a:rPr lang="en-GB" dirty="0"/>
              <a:t>) e.g.</a:t>
            </a:r>
          </a:p>
          <a:p>
            <a:pPr lvl="0" fontAlgn="base" hangingPunct="0"/>
            <a:r>
              <a:rPr lang="en-GB" dirty="0"/>
              <a:t>Whether EAP based secondary authorization/ authentication is also applicable for EPS, when the UE supports EAP.</a:t>
            </a:r>
            <a:r>
              <a:rPr lang="en-GB" b="1" dirty="0"/>
              <a:t> </a:t>
            </a:r>
            <a:endParaRPr lang="fr-FR" dirty="0"/>
          </a:p>
          <a:p>
            <a:pPr lvl="0" fontAlgn="base" hangingPunct="0"/>
            <a:r>
              <a:rPr lang="en-GB" dirty="0"/>
              <a:t>When the DN-AAA server initiates EAP based re-authorization but UE has moved from 5GS to EPS, whether such re-authorization will be supported.</a:t>
            </a:r>
          </a:p>
          <a:p>
            <a:pPr fontAlgn="base" hangingPunct="0"/>
            <a:r>
              <a:rPr lang="en-GB" dirty="0"/>
              <a:t>If only PAP/CHAP based secondary authorization/ authentication is applicable in EPS, how to handle the case when the DN-AAA server initiates EAP based re-authorization but UE has moved from 5GS to EPS.</a:t>
            </a:r>
            <a:endParaRPr lang="fr-FR" dirty="0"/>
          </a:p>
          <a:p>
            <a:pPr lvl="0" fontAlgn="base" hangingPunct="0"/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95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4660" y="-17624"/>
            <a:ext cx="10515600" cy="989897"/>
          </a:xfrm>
        </p:spPr>
        <p:txBody>
          <a:bodyPr/>
          <a:lstStyle/>
          <a:p>
            <a:r>
              <a:rPr lang="en-US" altLang="zh-CN" b="1" dirty="0"/>
              <a:t>R16 actions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48690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u="sng" dirty="0">
                <a:hlinkClick r:id="rId2"/>
              </a:rPr>
              <a:t>S2-2100406</a:t>
            </a:r>
            <a:r>
              <a:rPr lang="en-GB" sz="2400" b="1" u="sng" dirty="0"/>
              <a:t>: </a:t>
            </a:r>
            <a:r>
              <a:rPr lang="en-US" sz="2400" dirty="0"/>
              <a:t>do nothing and notify CT3</a:t>
            </a:r>
            <a:endParaRPr lang="en-GB" sz="2400" u="sng" dirty="0"/>
          </a:p>
          <a:p>
            <a:pPr marL="457200" indent="-457200">
              <a:buFont typeface="+mj-lt"/>
              <a:buAutoNum type="arabicPeriod"/>
            </a:pPr>
            <a:r>
              <a:rPr lang="en-GB" altLang="fr-FR" sz="2400" dirty="0"/>
              <a:t>23.502 CR to do the minimum changes: (Rel-16, 'F'): Handling of DN-AAA interactions in case of EPS IWK</a:t>
            </a:r>
            <a:r>
              <a:rPr lang="en-GB" altLang="fr-FR" sz="2400" dirty="0">
                <a:solidFill>
                  <a:srgbClr val="0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GB" sz="2400" b="1" u="sng" dirty="0">
                <a:hlinkClick r:id="rId3"/>
              </a:rPr>
              <a:t>S2-2100398</a:t>
            </a:r>
            <a:r>
              <a:rPr lang="en-GB" sz="2400" b="1" u="sng" dirty="0"/>
              <a:t> </a:t>
            </a:r>
            <a:r>
              <a:rPr lang="en-GB" sz="2400" dirty="0"/>
              <a:t>: when the PDU session has been moved to EPS, </a:t>
            </a:r>
            <a:r>
              <a:rPr lang="en-GB" sz="2400" u="sng" dirty="0"/>
              <a:t>(re)authorization is possible </a:t>
            </a:r>
            <a:r>
              <a:rPr lang="fr-FR" altLang="fr-FR" sz="2400" u="sng" dirty="0"/>
              <a:t> but not re-</a:t>
            </a:r>
            <a:r>
              <a:rPr lang="fr-FR" altLang="fr-FR" sz="2400" u="sng" dirty="0" err="1"/>
              <a:t>authentication</a:t>
            </a:r>
            <a:r>
              <a:rPr lang="fr-FR" altLang="fr-FR" sz="2400" u="sng" dirty="0"/>
              <a:t> (SMF+PGW-c </a:t>
            </a:r>
            <a:r>
              <a:rPr lang="fr-FR" altLang="fr-FR" sz="2400" u="sng" dirty="0" err="1"/>
              <a:t>rejects</a:t>
            </a:r>
            <a:r>
              <a:rPr lang="fr-FR" altLang="fr-FR" sz="2400" u="sng" dirty="0"/>
              <a:t> </a:t>
            </a:r>
            <a:r>
              <a:rPr lang="fr-FR" altLang="fr-FR" sz="2400" u="sng" dirty="0" err="1"/>
              <a:t>it</a:t>
            </a:r>
            <a:r>
              <a:rPr lang="fr-FR" altLang="fr-FR" sz="2400" u="sng" dirty="0"/>
              <a:t> </a:t>
            </a:r>
            <a:r>
              <a:rPr lang="fr-FR" altLang="fr-FR" sz="2400" u="sng" dirty="0" err="1"/>
              <a:t>when</a:t>
            </a:r>
            <a:r>
              <a:rPr lang="fr-FR" altLang="fr-FR" sz="2400" u="sng" dirty="0"/>
              <a:t> UE over EPS); </a:t>
            </a:r>
            <a:r>
              <a:rPr lang="fr-FR" altLang="fr-FR" sz="2400" dirty="0"/>
              <a:t>A data </a:t>
            </a:r>
            <a:r>
              <a:rPr lang="fr-FR" altLang="fr-FR" sz="2400" dirty="0" err="1"/>
              <a:t>connection</a:t>
            </a:r>
            <a:r>
              <a:rPr lang="fr-FR" altLang="fr-FR" sz="2400" dirty="0"/>
              <a:t> to a DNN can </a:t>
            </a:r>
            <a:r>
              <a:rPr lang="fr-FR" altLang="fr-FR" sz="2400" dirty="0" err="1"/>
              <a:t>be</a:t>
            </a:r>
            <a:r>
              <a:rPr lang="fr-FR" altLang="fr-FR" sz="2400" dirty="0"/>
              <a:t> </a:t>
            </a:r>
            <a:r>
              <a:rPr lang="fr-FR" altLang="fr-FR" sz="2400" dirty="0" err="1"/>
              <a:t>authenticated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when</a:t>
            </a:r>
            <a:r>
              <a:rPr lang="fr-FR" altLang="fr-FR" sz="2400" dirty="0"/>
              <a:t> </a:t>
            </a:r>
            <a:r>
              <a:rPr lang="fr-FR" altLang="fr-FR" sz="2400" dirty="0" err="1"/>
              <a:t>established</a:t>
            </a:r>
            <a:r>
              <a:rPr lang="fr-FR" altLang="fr-FR" sz="2400" dirty="0"/>
              <a:t> over 5GC </a:t>
            </a:r>
            <a:r>
              <a:rPr lang="fr-FR" altLang="fr-FR" sz="2400" dirty="0" err="1"/>
              <a:t>while</a:t>
            </a:r>
            <a:r>
              <a:rPr lang="fr-FR" altLang="fr-FR" sz="2400" dirty="0"/>
              <a:t> </a:t>
            </a:r>
            <a:r>
              <a:rPr lang="fr-FR" altLang="fr-FR" sz="2400" dirty="0" err="1"/>
              <a:t>it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can’t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when</a:t>
            </a:r>
            <a:r>
              <a:rPr lang="fr-FR" altLang="fr-FR" sz="2400" dirty="0"/>
              <a:t> </a:t>
            </a:r>
            <a:r>
              <a:rPr lang="fr-FR" altLang="fr-FR" sz="2400" dirty="0" err="1"/>
              <a:t>established</a:t>
            </a:r>
            <a:r>
              <a:rPr lang="fr-FR" altLang="fr-FR" sz="2400" dirty="0"/>
              <a:t> over EPC .</a:t>
            </a:r>
          </a:p>
          <a:p>
            <a:r>
              <a:rPr lang="en-GB" b="1" u="sng" dirty="0"/>
              <a:t>Proposal for endorsement at CC1: </a:t>
            </a:r>
          </a:p>
          <a:p>
            <a:pPr lvl="1"/>
            <a:r>
              <a:rPr lang="en-GB" dirty="0"/>
              <a:t>go with item 2</a:t>
            </a:r>
          </a:p>
          <a:p>
            <a:pPr lvl="1"/>
            <a:r>
              <a:rPr lang="en-GB" dirty="0"/>
              <a:t>Use S2-2100103 as the LS to answer to CT3 (this does Not endorse the current content of this LS)</a:t>
            </a:r>
          </a:p>
          <a:p>
            <a:pPr marL="914400" lvl="2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933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4660" y="-17624"/>
            <a:ext cx="10515600" cy="989897"/>
          </a:xfrm>
        </p:spPr>
        <p:txBody>
          <a:bodyPr/>
          <a:lstStyle/>
          <a:p>
            <a:r>
              <a:rPr lang="en-US" altLang="zh-CN" b="1" dirty="0"/>
              <a:t>Post R16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4869024"/>
          </a:xfrm>
        </p:spPr>
        <p:txBody>
          <a:bodyPr>
            <a:normAutofit/>
          </a:bodyPr>
          <a:lstStyle/>
          <a:p>
            <a:r>
              <a:rPr lang="en-GB" u="sng" dirty="0">
                <a:hlinkClick r:id="rId2"/>
              </a:rPr>
              <a:t>S2-2100104</a:t>
            </a:r>
            <a:r>
              <a:rPr lang="en-GB" u="sng" dirty="0"/>
              <a:t> + </a:t>
            </a:r>
            <a:r>
              <a:rPr lang="en-GB" u="sng" dirty="0">
                <a:hlinkClick r:id="rId3"/>
              </a:rPr>
              <a:t>S2-2100105</a:t>
            </a:r>
            <a:r>
              <a:rPr lang="en-GB" u="sng" dirty="0"/>
              <a:t> </a:t>
            </a:r>
            <a:r>
              <a:rPr lang="en-GB" dirty="0"/>
              <a:t>propose</a:t>
            </a:r>
            <a:r>
              <a:rPr lang="fr-FR" altLang="fr-FR" dirty="0"/>
              <a:t> R17 </a:t>
            </a:r>
            <a:r>
              <a:rPr lang="fr-FR" altLang="fr-FR" dirty="0" err="1"/>
              <a:t>work</a:t>
            </a:r>
            <a:r>
              <a:rPr lang="fr-FR" altLang="fr-FR" dirty="0"/>
              <a:t> to support </a:t>
            </a:r>
            <a:r>
              <a:rPr lang="en-US" altLang="zh-CN" dirty="0"/>
              <a:t>DN authentication / authorization</a:t>
            </a:r>
            <a:r>
              <a:rPr lang="fr-FR" altLang="fr-FR" dirty="0"/>
              <a:t> for a PDU Session </a:t>
            </a:r>
            <a:r>
              <a:rPr lang="fr-FR" altLang="fr-FR" dirty="0" err="1"/>
              <a:t>served</a:t>
            </a:r>
            <a:r>
              <a:rPr lang="fr-FR" altLang="fr-FR" dirty="0"/>
              <a:t> by a SMF+PGW-c </a:t>
            </a:r>
            <a:r>
              <a:rPr lang="fr-FR" altLang="fr-FR" dirty="0" err="1"/>
              <a:t>even</a:t>
            </a:r>
            <a:r>
              <a:rPr lang="fr-FR" altLang="fr-FR" dirty="0"/>
              <a:t> </a:t>
            </a:r>
            <a:r>
              <a:rPr lang="fr-FR" altLang="fr-FR" dirty="0" err="1"/>
              <a:t>when</a:t>
            </a:r>
            <a:r>
              <a:rPr lang="fr-FR" altLang="fr-FR" dirty="0"/>
              <a:t> the UE </a:t>
            </a:r>
            <a:r>
              <a:rPr lang="fr-FR" altLang="fr-FR" dirty="0" err="1"/>
              <a:t>is</a:t>
            </a:r>
            <a:r>
              <a:rPr lang="fr-FR" altLang="fr-FR" dirty="0"/>
              <a:t> </a:t>
            </a:r>
            <a:r>
              <a:rPr lang="fr-FR" altLang="fr-FR" dirty="0" err="1"/>
              <a:t>currently</a:t>
            </a:r>
            <a:r>
              <a:rPr lang="fr-FR" altLang="fr-FR" dirty="0"/>
              <a:t> </a:t>
            </a:r>
            <a:r>
              <a:rPr lang="fr-FR" altLang="fr-FR" dirty="0" err="1"/>
              <a:t>served</a:t>
            </a:r>
            <a:r>
              <a:rPr lang="fr-FR" altLang="fr-FR" dirty="0"/>
              <a:t> by EPS</a:t>
            </a:r>
          </a:p>
          <a:p>
            <a:pPr marL="914400" lvl="2" indent="0">
              <a:buNone/>
            </a:pPr>
            <a:r>
              <a:rPr lang="en-US" altLang="zh-CN" dirty="0"/>
              <a:t>SA2 to decide (but not at CC1) what to do </a:t>
            </a:r>
          </a:p>
        </p:txBody>
      </p:sp>
    </p:spTree>
    <p:extLst>
      <p:ext uri="{BB962C8B-B14F-4D97-AF65-F5344CB8AC3E}">
        <p14:creationId xmlns:p14="http://schemas.microsoft.com/office/powerpoint/2010/main" val="290865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THANK YOU </a:t>
            </a:r>
            <a:endParaRPr lang="zh-CN" altLang="en-US" b="1" dirty="0">
              <a:ea typeface="宋体" panose="02010600030101010101" pitchFamily="2" charset="-122"/>
            </a:endParaRPr>
          </a:p>
        </p:txBody>
      </p:sp>
      <p:sp>
        <p:nvSpPr>
          <p:cNvPr id="9219" name="文本占位符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752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300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主题</vt:lpstr>
      <vt:lpstr>SA2#143E CC1  DN authentication / authorization in EPS IWK AI 4.1</vt:lpstr>
      <vt:lpstr>Introduction / background</vt:lpstr>
      <vt:lpstr>R16 actions</vt:lpstr>
      <vt:lpstr>Post R16</vt:lpstr>
      <vt:lpstr>THANK YOU 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 Cooperation Call</dc:title>
  <dc:creator>Huawei User</dc:creator>
  <cp:lastModifiedBy>LTHBM1</cp:lastModifiedBy>
  <cp:revision>199</cp:revision>
  <dcterms:created xsi:type="dcterms:W3CDTF">2020-08-20T00:45:21Z</dcterms:created>
  <dcterms:modified xsi:type="dcterms:W3CDTF">2021-02-24T09:45:02Z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1597650566</vt:lpwstr>
  </property>
  <property fmtid="{D5CDD505-2E9C-101B-9397-08002B2CF9AE}" pid="6" name="_2015_ms_pID_725343">
    <vt:lpwstr>(2)A8MJJDcpDKn6lk0yhvtFm4BJuaccZ8pyvb5Y9p8poeF4Vp3L0PtZpd5k7fQVRAAeSyiIkJMJ
txIQ/9M2toetz/6ym0ZoSnuTSXjj7n0gpuTESYtwBFxsP+4TcyNLUyC3Rg/XodYi15H/qdLV
l6EmupLBBa78IrE/fHYB4yAcJhe4UiKIuJFDWbWEr7k4bSvUQigGZ7cd5IqfDN8/cJOZr3xq
/uYvEFZJ34LAiBs6sT</vt:lpwstr>
  </property>
  <property fmtid="{D5CDD505-2E9C-101B-9397-08002B2CF9AE}" pid="7" name="_2015_ms_pID_7253431">
    <vt:lpwstr>plFcIBVVu4QBRL4KDYMH9Sh/68k9cF2YH84OR7aPAKdCbLq50ixeun
uhsi+Q1AT7XQmT+BGcTqzMkU6AEaRODCZPtdxsO0uPSTQtNYaLXIKhoVYQsbgtWXdER+eCtU
itOf76ndUdZTXlO4agUD8QFzI6oY9zRoNJA2rUtiqrIeALJEcEG4l8qdXIjutJcXVAGFvOkL
g8KscU4/Kc0242aY</vt:lpwstr>
  </property>
</Properties>
</file>