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6"/>
  </p:sldMasterIdLst>
  <p:notesMasterIdLst>
    <p:notesMasterId r:id="rId10"/>
  </p:notesMasterIdLst>
  <p:handoutMasterIdLst>
    <p:handoutMasterId r:id="rId11"/>
  </p:handoutMasterIdLst>
  <p:sldIdLst>
    <p:sldId id="303" r:id="rId7"/>
    <p:sldId id="786" r:id="rId8"/>
    <p:sldId id="787" r:id="rId9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62A14D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771" autoAdjust="0"/>
    <p:restoredTop sz="90000" autoAdjust="0"/>
  </p:normalViewPr>
  <p:slideViewPr>
    <p:cSldViewPr snapToGrid="0">
      <p:cViewPr varScale="1">
        <p:scale>
          <a:sx n="115" d="100"/>
          <a:sy n="115" d="100"/>
        </p:scale>
        <p:origin x="2024" y="1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>
        <p:scale>
          <a:sx n="178" d="100"/>
          <a:sy n="178" d="100"/>
        </p:scale>
        <p:origin x="1704" y="-2024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handoutMaster" Target="handoutMasters/handoutMaster1.xml"/><Relationship Id="rId5" Type="http://schemas.openxmlformats.org/officeDocument/2006/relationships/customXml" Target="../customXml/item5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3/9/21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3/9/21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25343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9624113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https://www.3gpp.org/ftp/</a:t>
            </a:r>
            <a:r>
              <a:rPr lang="en-US" dirty="0" err="1"/>
              <a:t>tsg_sa</a:t>
            </a:r>
            <a:r>
              <a:rPr lang="en-US" dirty="0"/>
              <a:t>/TSG_SA/TSGs_90E_Electronic/Docs/SP-200944.zip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1947060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WG2#143E</a:t>
            </a:r>
          </a:p>
          <a:p>
            <a:r>
              <a:rPr lang="de-DE" sz="1200" b="1" kern="1200" dirty="0" err="1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Elbonia</a:t>
            </a:r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, </a:t>
            </a:r>
            <a:r>
              <a:rPr lang="de-DE" sz="1200" b="1" kern="1200" dirty="0" err="1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February</a:t>
            </a:r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 24th –March 9th, 2021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40147" y="254593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S2-2101805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90550" y="6472375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WG2#143E</a:t>
            </a:r>
            <a:r>
              <a:rPr lang="en-GB" altLang="de-DE" sz="1200" baseline="0" dirty="0">
                <a:solidFill>
                  <a:schemeClr val="bg1"/>
                </a:solidFill>
              </a:rPr>
              <a:t> Meeting, </a:t>
            </a:r>
            <a:r>
              <a:rPr lang="en-GB" altLang="de-DE" sz="1200" baseline="0" dirty="0" err="1">
                <a:solidFill>
                  <a:schemeClr val="bg1"/>
                </a:solidFill>
              </a:rPr>
              <a:t>Elbonia</a:t>
            </a:r>
            <a:r>
              <a:rPr lang="en-GB" altLang="de-DE" sz="1200" baseline="0" dirty="0">
                <a:solidFill>
                  <a:schemeClr val="bg1"/>
                </a:solidFill>
              </a:rPr>
              <a:t>, Location</a:t>
            </a:r>
            <a:r>
              <a:rPr lang="en-GB" altLang="de-DE" sz="1200" dirty="0">
                <a:solidFill>
                  <a:schemeClr val="bg1"/>
                </a:solidFill>
              </a:rPr>
              <a:t>,</a:t>
            </a:r>
            <a:r>
              <a:rPr lang="en-GB" altLang="de-DE" sz="1200" baseline="0" dirty="0">
                <a:solidFill>
                  <a:schemeClr val="bg1"/>
                </a:solidFill>
              </a:rPr>
              <a:t> Feb. 24</a:t>
            </a:r>
            <a:r>
              <a:rPr lang="en-GB" altLang="de-DE" sz="1200" baseline="30000" dirty="0">
                <a:solidFill>
                  <a:schemeClr val="bg1"/>
                </a:solidFill>
              </a:rPr>
              <a:t>th</a:t>
            </a:r>
            <a:r>
              <a:rPr lang="en-GB" altLang="de-DE" sz="1200" baseline="0" dirty="0">
                <a:solidFill>
                  <a:schemeClr val="bg1"/>
                </a:solidFill>
              </a:rPr>
              <a:t> – March 9</a:t>
            </a:r>
            <a:r>
              <a:rPr lang="en-GB" altLang="de-DE" sz="1200" baseline="30000" dirty="0">
                <a:solidFill>
                  <a:schemeClr val="bg1"/>
                </a:solidFill>
              </a:rPr>
              <a:t>th</a:t>
            </a:r>
            <a:r>
              <a:rPr lang="en-GB" altLang="de-DE" sz="1200" baseline="0" dirty="0">
                <a:solidFill>
                  <a:schemeClr val="bg1"/>
                </a:solidFill>
              </a:rPr>
              <a:t>, 2021</a:t>
            </a:r>
            <a:endParaRPr lang="en-GB" altLang="de-DE" sz="1200" dirty="0">
              <a:solidFill>
                <a:schemeClr val="bg1"/>
              </a:solidFill>
            </a:endParaRP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2020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WG2_Arch/TSGS2_143e_Electronic/Docs/S2-2100136.zip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5" Type="http://schemas.openxmlformats.org/officeDocument/2006/relationships/hyperlink" Target="https://www.3gpp.org/ftp/tsg_sa/WG2_Arch/TSGS2_142e_Electronic/Docs/S2-2009227.zip" TargetMode="External"/><Relationship Id="rId4" Type="http://schemas.openxmlformats.org/officeDocument/2006/relationships/hyperlink" Target="https://www.3gpp.org/ftp/tsg_sa/WG2_Arch/TSGS2_143e_Electronic/Docs/S2-2100261.zip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5G_AIS </a:t>
            </a: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sz="2000" b="1" dirty="0">
                <a:latin typeface="Arial" charset="0"/>
              </a:rPr>
              <a:t>Lei </a:t>
            </a:r>
            <a:r>
              <a:rPr lang="en-US" sz="2000" b="1" dirty="0" err="1">
                <a:latin typeface="Arial" charset="0"/>
              </a:rPr>
              <a:t>Yixue</a:t>
            </a: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en-GB" sz="1800" b="1" dirty="0">
                <a:latin typeface="Arial" charset="0"/>
              </a:rPr>
              <a:t>Tencent</a:t>
            </a:r>
            <a:r>
              <a:rPr lang="en-US" sz="1800" b="1" dirty="0">
                <a:latin typeface="Arial" charset="0"/>
              </a:rPr>
              <a:t>(Rapporteur)</a:t>
            </a: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1143000"/>
          </a:xfrm>
        </p:spPr>
        <p:txBody>
          <a:bodyPr/>
          <a:lstStyle/>
          <a:p>
            <a:r>
              <a:rPr lang="en-US" altLang="zh-CN" dirty="0"/>
              <a:t>5G_AIS</a:t>
            </a:r>
            <a:r>
              <a:rPr lang="zh-CN" altLang="en-US" dirty="0"/>
              <a:t> </a:t>
            </a:r>
            <a:r>
              <a:rPr lang="en-US" altLang="de-DE" dirty="0"/>
              <a:t>Status after SA2#143E</a:t>
            </a:r>
            <a:endParaRPr lang="de-DE" altLang="de-DE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243168" y="2638051"/>
            <a:ext cx="8443632" cy="3325937"/>
          </a:xfrm>
        </p:spPr>
        <p:txBody>
          <a:bodyPr/>
          <a:lstStyle/>
          <a:p>
            <a:r>
              <a:rPr lang="de-DE" altLang="de-DE" sz="1800" dirty="0"/>
              <a:t>Progress since SA#90E:</a:t>
            </a:r>
          </a:p>
          <a:p>
            <a:pPr lvl="1"/>
            <a:r>
              <a:rPr lang="en-US" altLang="zh-CN" sz="1600" dirty="0"/>
              <a:t>SA2#143e was the second meeting to have 5G_AIS on agenda</a:t>
            </a:r>
          </a:p>
          <a:p>
            <a:pPr lvl="1"/>
            <a:r>
              <a:rPr lang="en-US" altLang="zh-CN" sz="1600" dirty="0"/>
              <a:t>SA2 get two corresponding LSes from RAN1(</a:t>
            </a:r>
            <a:r>
              <a:rPr lang="en-US" altLang="zh-CN" sz="1600" dirty="0">
                <a:hlinkClick r:id="rId3"/>
              </a:rPr>
              <a:t>S2-2100136</a:t>
            </a:r>
            <a:r>
              <a:rPr lang="en-US" altLang="zh-CN" sz="1600" dirty="0"/>
              <a:t>) and SA4(</a:t>
            </a:r>
            <a:r>
              <a:rPr lang="en-US" altLang="zh-CN" sz="1600" dirty="0">
                <a:hlinkClick r:id="rId4"/>
              </a:rPr>
              <a:t>S2-2100261</a:t>
            </a:r>
            <a:r>
              <a:rPr lang="en-US" altLang="zh-CN" sz="1600" dirty="0"/>
              <a:t>) to SA2 LS to RAN1&amp;SA4(</a:t>
            </a:r>
            <a:r>
              <a:rPr lang="en-US" altLang="zh-CN" sz="1600" dirty="0">
                <a:hlinkClick r:id="rId5"/>
              </a:rPr>
              <a:t>S2-2009227</a:t>
            </a:r>
            <a:r>
              <a:rPr lang="en-US" altLang="zh-CN" sz="1600" dirty="0"/>
              <a:t>)</a:t>
            </a:r>
          </a:p>
          <a:p>
            <a:pPr lvl="1"/>
            <a:r>
              <a:rPr lang="en-US" altLang="zh-CN" sz="1600" dirty="0"/>
              <a:t>2 CRs to 501 and 503 are agreed.</a:t>
            </a:r>
          </a:p>
          <a:p>
            <a:pPr lvl="1"/>
            <a:r>
              <a:rPr lang="en-US" altLang="zh-CN" sz="1600" dirty="0"/>
              <a:t>1 CR on 5QI are technically endorsed.</a:t>
            </a:r>
          </a:p>
          <a:p>
            <a:pPr lvl="1"/>
            <a:r>
              <a:rPr lang="en-US" altLang="zh-CN" sz="1600" dirty="0"/>
              <a:t>1 LS to SA4 agreed regarding to packet size/MTU.</a:t>
            </a:r>
          </a:p>
          <a:p>
            <a:r>
              <a:rPr lang="en-US" sz="2000" dirty="0"/>
              <a:t>RAN impacts or dependencies:</a:t>
            </a:r>
            <a:endParaRPr lang="de-DE" sz="2000" dirty="0"/>
          </a:p>
          <a:p>
            <a:pPr lvl="1"/>
            <a:r>
              <a:rPr lang="en-US" sz="1600" dirty="0"/>
              <a:t>To consider RAN1 potential feedback on SA4 newly proposed 5QI values</a:t>
            </a:r>
          </a:p>
          <a:p>
            <a:pPr lvl="0"/>
            <a:r>
              <a:rPr lang="de-DE" sz="1800" dirty="0"/>
              <a:t>Next steps:</a:t>
            </a:r>
          </a:p>
          <a:p>
            <a:pPr lvl="1"/>
            <a:r>
              <a:rPr lang="de-DE" altLang="de-DE" sz="1600" dirty="0" err="1"/>
              <a:t>Continue</a:t>
            </a:r>
            <a:r>
              <a:rPr lang="de-DE" altLang="de-DE" sz="1600" dirty="0"/>
              <a:t> normative </a:t>
            </a:r>
            <a:r>
              <a:rPr lang="de-DE" altLang="de-DE" sz="1600" dirty="0" err="1"/>
              <a:t>work</a:t>
            </a:r>
            <a:endParaRPr lang="de-DE" altLang="de-DE" sz="1600" dirty="0"/>
          </a:p>
        </p:txBody>
      </p:sp>
      <p:graphicFrame>
        <p:nvGraphicFramePr>
          <p:cNvPr id="5" name="Content Placeholder 8">
            <a:extLst>
              <a:ext uri="{FF2B5EF4-FFF2-40B4-BE49-F238E27FC236}">
                <a16:creationId xmlns:a16="http://schemas.microsoft.com/office/drawing/2014/main" id="{E28AE79E-1C37-4138-A893-6A2780288F2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80638200"/>
              </p:ext>
            </p:extLst>
          </p:nvPr>
        </p:nvGraphicFramePr>
        <p:xfrm>
          <a:off x="243168" y="1614845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5G_AIS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 System Enhancements for Advanced Interactive Services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 -&gt; 6</a:t>
                      </a:r>
                      <a:r>
                        <a:rPr lang="en-US" altLang="zh-CN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June’ 21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effectLst/>
                        </a:rPr>
                        <a:t>SP-190564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54923581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1143000"/>
          </a:xfrm>
        </p:spPr>
        <p:txBody>
          <a:bodyPr/>
          <a:lstStyle/>
          <a:p>
            <a:r>
              <a:rPr lang="en-US" altLang="zh-CN" dirty="0"/>
              <a:t>5G_AIS</a:t>
            </a:r>
            <a:r>
              <a:rPr lang="zh-CN" altLang="en-US" dirty="0"/>
              <a:t> </a:t>
            </a:r>
            <a:r>
              <a:rPr lang="en-US" altLang="de-DE" dirty="0"/>
              <a:t>status after SA2#14</a:t>
            </a:r>
            <a:r>
              <a:rPr lang="en-US" altLang="zh-CN" dirty="0"/>
              <a:t>2</a:t>
            </a:r>
            <a:r>
              <a:rPr lang="en-US" altLang="de-DE" dirty="0"/>
              <a:t>E</a:t>
            </a:r>
            <a:endParaRPr lang="de-DE" altLang="de-DE" dirty="0">
              <a:solidFill>
                <a:schemeClr val="tx1"/>
              </a:solidFill>
            </a:endParaRPr>
          </a:p>
        </p:txBody>
      </p:sp>
      <p:sp>
        <p:nvSpPr>
          <p:cNvPr id="8" name="内容占位符 7">
            <a:extLst>
              <a:ext uri="{FF2B5EF4-FFF2-40B4-BE49-F238E27FC236}">
                <a16:creationId xmlns:a16="http://schemas.microsoft.com/office/drawing/2014/main" id="{38F3C235-9729-6E4F-BC4E-6350C3EE58CC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2" name="内容占位符 11">
            <a:extLst>
              <a:ext uri="{FF2B5EF4-FFF2-40B4-BE49-F238E27FC236}">
                <a16:creationId xmlns:a16="http://schemas.microsoft.com/office/drawing/2014/main" id="{16F7FFE4-2DE3-CB44-9B3D-04C24D731821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" name="Content Placeholder 7">
            <a:extLst>
              <a:ext uri="{FF2B5EF4-FFF2-40B4-BE49-F238E27FC236}">
                <a16:creationId xmlns:a16="http://schemas.microsoft.com/office/drawing/2014/main" id="{E2780655-9E68-314F-B940-44BBE5DF3627}"/>
              </a:ext>
            </a:extLst>
          </p:cNvPr>
          <p:cNvSpPr txBox="1">
            <a:spLocks/>
          </p:cNvSpPr>
          <p:nvPr/>
        </p:nvSpPr>
        <p:spPr bwMode="auto">
          <a:xfrm>
            <a:off x="293423" y="2542336"/>
            <a:ext cx="8404754" cy="37021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8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kern="0" dirty="0"/>
              <a:t>Progress </a:t>
            </a:r>
            <a:r>
              <a:rPr lang="de-DE" altLang="de-DE" sz="2000" kern="0" dirty="0" err="1"/>
              <a:t>since</a:t>
            </a:r>
            <a:r>
              <a:rPr lang="de-DE" altLang="de-DE" sz="2000" kern="0" dirty="0"/>
              <a:t> SA#89-e:</a:t>
            </a:r>
          </a:p>
          <a:p>
            <a:pPr lvl="1">
              <a:spcBef>
                <a:spcPts val="0"/>
              </a:spcBef>
            </a:pPr>
            <a:r>
              <a:rPr lang="en-US" altLang="zh-CN" sz="1400" kern="0" dirty="0"/>
              <a:t>SA2#142E was the first meeting to have 5G-AIS on agenda. </a:t>
            </a:r>
          </a:p>
          <a:p>
            <a:pPr lvl="1">
              <a:spcBef>
                <a:spcPts val="0"/>
              </a:spcBef>
            </a:pPr>
            <a:r>
              <a:rPr lang="en-US" altLang="zh-CN" sz="1400" kern="0" dirty="0"/>
              <a:t>Discussion on several draft CRs but none was agreed. </a:t>
            </a:r>
          </a:p>
          <a:p>
            <a:pPr lvl="1">
              <a:spcBef>
                <a:spcPts val="0"/>
              </a:spcBef>
            </a:pPr>
            <a:r>
              <a:rPr lang="en-US" altLang="zh-CN" sz="1400" kern="0" dirty="0"/>
              <a:t>LS sent to RAN1 and SA4 on New Standardized 5QIs for 5G-AIS .</a:t>
            </a:r>
          </a:p>
          <a:p>
            <a:pPr marL="457200" lvl="1" indent="0">
              <a:spcBef>
                <a:spcPts val="0"/>
              </a:spcBef>
              <a:buFont typeface="Arial" panose="020B0604020202020204" pitchFamily="34" charset="0"/>
              <a:buNone/>
            </a:pPr>
            <a:endParaRPr lang="en-US" altLang="zh-CN" sz="1400" kern="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kern="0" dirty="0"/>
              <a:t>RAN </a:t>
            </a:r>
            <a:r>
              <a:rPr lang="de-DE" altLang="de-DE" sz="2000" kern="0" dirty="0" err="1"/>
              <a:t>impacts</a:t>
            </a:r>
            <a:r>
              <a:rPr lang="de-DE" altLang="de-DE" sz="2000" kern="0" dirty="0"/>
              <a:t> </a:t>
            </a:r>
            <a:r>
              <a:rPr lang="de-DE" altLang="de-DE" sz="2000" kern="0" dirty="0" err="1"/>
              <a:t>or</a:t>
            </a:r>
            <a:r>
              <a:rPr lang="de-DE" altLang="de-DE" sz="2000" kern="0" dirty="0"/>
              <a:t> </a:t>
            </a:r>
            <a:r>
              <a:rPr lang="de-DE" altLang="de-DE" sz="2000" kern="0" dirty="0" err="1"/>
              <a:t>dependencies</a:t>
            </a:r>
            <a:r>
              <a:rPr lang="de-DE" altLang="de-DE" sz="2000" kern="0" dirty="0"/>
              <a:t>:</a:t>
            </a:r>
          </a:p>
          <a:p>
            <a:pPr marL="742950" lvl="2" indent="-342900">
              <a:lnSpc>
                <a:spcPts val="1600"/>
              </a:lnSpc>
              <a:spcBef>
                <a:spcPts val="0"/>
              </a:spcBef>
              <a:buClr>
                <a:srgbClr val="C00000"/>
              </a:buClr>
              <a:buFont typeface="Calibri" panose="020F0502020204030204" pitchFamily="34" charset="0"/>
              <a:buChar char="•"/>
            </a:pPr>
            <a:r>
              <a:rPr lang="en-US" sz="1400" kern="0" dirty="0"/>
              <a:t>Feedback from RAN1 if the proposed new standardized 5QIs can be supported by NG-RAN.</a:t>
            </a:r>
          </a:p>
          <a:p>
            <a:pPr marL="742950" lvl="2" indent="-342900">
              <a:lnSpc>
                <a:spcPts val="1600"/>
              </a:lnSpc>
              <a:spcBef>
                <a:spcPts val="0"/>
              </a:spcBef>
              <a:buClr>
                <a:srgbClr val="C00000"/>
              </a:buClr>
              <a:buFont typeface="Calibri" panose="020F0502020204030204" pitchFamily="34" charset="0"/>
              <a:buChar char="•"/>
            </a:pPr>
            <a:endParaRPr lang="de-DE" sz="1400" kern="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kern="0" dirty="0"/>
              <a:t>Next </a:t>
            </a:r>
            <a:r>
              <a:rPr lang="de-DE" altLang="de-DE" sz="2000" kern="0" dirty="0" err="1"/>
              <a:t>steps</a:t>
            </a:r>
            <a:r>
              <a:rPr lang="de-DE" altLang="de-DE" sz="2000" kern="0" dirty="0"/>
              <a:t>:</a:t>
            </a:r>
          </a:p>
          <a:p>
            <a:pPr lvl="1"/>
            <a:r>
              <a:rPr lang="en-US" sz="1400" kern="0" dirty="0"/>
              <a:t>Continue normative work.</a:t>
            </a:r>
            <a:endParaRPr lang="en-GB" altLang="zh-CN" sz="1400" kern="0" dirty="0"/>
          </a:p>
          <a:p>
            <a:pPr marL="457200" lvl="1" indent="0">
              <a:spcBef>
                <a:spcPts val="0"/>
              </a:spcBef>
              <a:spcAft>
                <a:spcPts val="225"/>
              </a:spcAft>
              <a:buFont typeface="Arial" panose="020B0604020202020204" pitchFamily="34" charset="0"/>
              <a:buNone/>
            </a:pPr>
            <a:endParaRPr lang="en-US" altLang="zh-CN" sz="1400" kern="0" dirty="0"/>
          </a:p>
        </p:txBody>
      </p:sp>
      <p:graphicFrame>
        <p:nvGraphicFramePr>
          <p:cNvPr id="11" name="Content Placeholder 8">
            <a:extLst>
              <a:ext uri="{FF2B5EF4-FFF2-40B4-BE49-F238E27FC236}">
                <a16:creationId xmlns:a16="http://schemas.microsoft.com/office/drawing/2014/main" id="{92768946-B67F-7A43-87EF-8D70EAB11CCF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2005235"/>
              </p:ext>
            </p:extLst>
          </p:nvPr>
        </p:nvGraphicFramePr>
        <p:xfrm>
          <a:off x="271598" y="1376362"/>
          <a:ext cx="8634196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88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498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834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4481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6807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5G_AIS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 System Enhancement for Advanced Interactive Services</a:t>
                      </a:r>
                      <a:endParaRPr lang="en-US" sz="14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-&gt; 10%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21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SP-190564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6549111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HideFromDelve xmlns="71c5aaf6-e6ce-465b-b873-5148d2a4c105">false</HideFromDelve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?mso-contentType ?>
<spe:Receivers xmlns:spe="http://schemas.microsoft.com/sharepoint/events"/>
</file>

<file path=customXml/item4.xml><?xml version="1.0" encoding="utf-8"?>
<?mso-contentType ?>
<SharedContentType xmlns="Microsoft.SharePoint.Taxonomy.ContentTypeSync" SourceId="34c87397-5fc1-491e-85e7-d6110dbe9cbd" ContentTypeId="0x0101" PreviousValue="false"/>
</file>

<file path=customXml/item5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17A4B69EF56E94C827924DC4B490231" ma:contentTypeVersion="16" ma:contentTypeDescription="Create a new document." ma:contentTypeScope="" ma:versionID="9912d19776983c6aade29a3686f1c79f">
  <xsd:schema xmlns:xsd="http://www.w3.org/2001/XMLSchema" xmlns:xs="http://www.w3.org/2001/XMLSchema" xmlns:p="http://schemas.microsoft.com/office/2006/metadata/properties" xmlns:ns3="71c5aaf6-e6ce-465b-b873-5148d2a4c105" xmlns:ns4="e0d6c333-3612-4d65-a7f4-5976eb42d46a" xmlns:ns5="c67c731b-696e-4d20-8664-fee8943d9cc6" targetNamespace="http://schemas.microsoft.com/office/2006/metadata/properties" ma:root="true" ma:fieldsID="b1f01fd908848de894b0fc5cac9f1093" ns3:_="" ns4:_="" ns5:_="">
    <xsd:import namespace="71c5aaf6-e6ce-465b-b873-5148d2a4c105"/>
    <xsd:import namespace="e0d6c333-3612-4d65-a7f4-5976eb42d46a"/>
    <xsd:import namespace="c67c731b-696e-4d20-8664-fee8943d9cc6"/>
    <xsd:element name="properties">
      <xsd:complexType>
        <xsd:sequence>
          <xsd:element name="documentManagement">
            <xsd:complexType>
              <xsd:all>
                <xsd:element ref="ns3:_dlc_DocId" minOccurs="0"/>
                <xsd:element ref="ns3:_dlc_DocIdUrl" minOccurs="0"/>
                <xsd:element ref="ns3:_dlc_DocIdPersistId" minOccurs="0"/>
                <xsd:element ref="ns3:HideFromDelve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Location" minOccurs="0"/>
                <xsd:element ref="ns5:SharedWithUsers" minOccurs="0"/>
                <xsd:element ref="ns5:SharedWithDetails" minOccurs="0"/>
                <xsd:element ref="ns5:SharingHintHash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0d6c333-3612-4d65-a7f4-5976eb42d46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2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ServiceAutoKeyPoints" ma:index="2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67c731b-696e-4d20-8664-fee8943d9cc6" elementFormDefault="qualified">
    <xsd:import namespace="http://schemas.microsoft.com/office/2006/documentManagement/types"/>
    <xsd:import namespace="http://schemas.microsoft.com/office/infopath/2007/PartnerControls"/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1DD099C7-CF44-471D-B7DF-D246DF2BD038}">
  <ds:schemaRefs>
    <ds:schemaRef ds:uri="http://schemas.microsoft.com/office/2006/metadata/properties"/>
    <ds:schemaRef ds:uri="http://schemas.microsoft.com/office/infopath/2007/PartnerControls"/>
    <ds:schemaRef ds:uri="71c5aaf6-e6ce-465b-b873-5148d2a4c105"/>
  </ds:schemaRefs>
</ds:datastoreItem>
</file>

<file path=customXml/itemProps2.xml><?xml version="1.0" encoding="utf-8"?>
<ds:datastoreItem xmlns:ds="http://schemas.openxmlformats.org/officeDocument/2006/customXml" ds:itemID="{6C244691-0162-45DC-8925-D69A4F52A0CA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D561E15-ED7D-426C-AAA3-BE3BEEF7B6CC}">
  <ds:schemaRefs>
    <ds:schemaRef ds:uri="http://schemas.microsoft.com/sharepoint/events"/>
  </ds:schemaRefs>
</ds:datastoreItem>
</file>

<file path=customXml/itemProps4.xml><?xml version="1.0" encoding="utf-8"?>
<ds:datastoreItem xmlns:ds="http://schemas.openxmlformats.org/officeDocument/2006/customXml" ds:itemID="{889FBBD8-3D06-492C-9E53-CCC01A1B933A}">
  <ds:schemaRefs>
    <ds:schemaRef ds:uri="Microsoft.SharePoint.Taxonomy.ContentTypeSync"/>
  </ds:schemaRefs>
</ds:datastoreItem>
</file>

<file path=customXml/itemProps5.xml><?xml version="1.0" encoding="utf-8"?>
<ds:datastoreItem xmlns:ds="http://schemas.openxmlformats.org/officeDocument/2006/customXml" ds:itemID="{A72B9F3D-C684-4F3E-9670-5E464CA8BA2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e0d6c333-3612-4d65-a7f4-5976eb42d46a"/>
    <ds:schemaRef ds:uri="c67c731b-696e-4d20-8664-fee8943d9cc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6346</TotalTime>
  <Words>274</Words>
  <Application>Microsoft Macintosh PowerPoint</Application>
  <PresentationFormat>全屏显示(4:3)</PresentationFormat>
  <Paragraphs>49</Paragraphs>
  <Slides>3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8" baseType="lpstr">
      <vt:lpstr>Arial </vt:lpstr>
      <vt:lpstr>Arial</vt:lpstr>
      <vt:lpstr>Calibri</vt:lpstr>
      <vt:lpstr>Times New Roman</vt:lpstr>
      <vt:lpstr>Office Theme</vt:lpstr>
      <vt:lpstr>5G_AIS Status Report</vt:lpstr>
      <vt:lpstr>5G_AIS Status after SA2#143E</vt:lpstr>
      <vt:lpstr>5G_AIS status after SA2#142E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T137290</cp:lastModifiedBy>
  <cp:revision>1279</cp:revision>
  <dcterms:created xsi:type="dcterms:W3CDTF">2008-08-30T09:32:10Z</dcterms:created>
  <dcterms:modified xsi:type="dcterms:W3CDTF">2021-03-09T15:16:43Z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0x010100C17A4B69EF56E94C827924DC4B490231</vt:lpwstr>
  </property>
</Properties>
</file>