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1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18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11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200" b="1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#143E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nb-NO" altLang="ko-KR" sz="1200" b="1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February 24 - March 09, 2021, </a:t>
            </a:r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S2-2100486</a:t>
            </a:r>
            <a:endParaRPr lang="en-US" altLang="zh-CN" sz="14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S2-2008658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WG2#143E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</a:t>
            </a:r>
            <a:r>
              <a:rPr lang="en-US" altLang="zh-CN" sz="1300" baseline="0" smtClean="0">
                <a:solidFill>
                  <a:schemeClr val="bg1"/>
                </a:solidFill>
                <a:latin typeface="+mn-lt"/>
              </a:rPr>
              <a:t>February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24 – March 09,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</a:t>
            </a:r>
            <a:r>
              <a:rPr lang="en-GB" sz="1800" b="1" dirty="0" smtClean="0">
                <a:latin typeface="Arial" charset="0"/>
              </a:rPr>
              <a:t>Wu (</a:t>
            </a:r>
            <a:r>
              <a:rPr lang="en-GB" sz="1800" b="1" dirty="0">
                <a:latin typeface="Arial" charset="0"/>
              </a:rPr>
              <a:t>Huawei),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Li (</a:t>
            </a:r>
            <a:r>
              <a:rPr lang="en-GB" sz="1800" b="1" dirty="0">
                <a:latin typeface="Arial" charset="0"/>
              </a:rPr>
              <a:t>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strike="sngStrike" dirty="0"/>
              <a:t>Agreed normative WID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strike="sngStrike" dirty="0"/>
              <a:t>TR 23.700-91 submitted to SA#90E for </a:t>
            </a:r>
            <a:r>
              <a:rPr lang="en-US" altLang="zh-CN" sz="1200" strike="sngStrike" dirty="0" smtClean="0"/>
              <a:t>approval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It is </a:t>
            </a:r>
            <a:r>
              <a:rPr lang="en-US" altLang="zh-CN" sz="1200" strike="sngStrike" dirty="0" smtClean="0"/>
              <a:t>97</a:t>
            </a:r>
            <a:r>
              <a:rPr lang="en-US" altLang="zh-CN" sz="1200" u="sng" dirty="0" smtClean="0"/>
              <a:t>100</a:t>
            </a:r>
            <a:r>
              <a:rPr lang="en-US" altLang="zh-CN" sz="1200" dirty="0" smtClean="0"/>
              <a:t>% complete</a:t>
            </a:r>
            <a:r>
              <a:rPr lang="en-US" altLang="zh-CN" sz="1200" strike="sngStrike" dirty="0" smtClean="0"/>
              <a:t> and </a:t>
            </a:r>
            <a:r>
              <a:rPr lang="en-US" altLang="zh-CN" sz="1200" strike="sngStrike" dirty="0"/>
              <a:t>the remaining 3% are to take into account feedback from other </a:t>
            </a:r>
            <a:r>
              <a:rPr lang="en-US" altLang="zh-CN" sz="1200" strike="sngStrike" dirty="0" smtClean="0"/>
              <a:t>WGs</a:t>
            </a:r>
            <a:r>
              <a:rPr lang="en-US" altLang="zh-CN" sz="1200" dirty="0"/>
              <a:t>.</a:t>
            </a:r>
            <a:endParaRPr lang="en-US" altLang="zh-CN" sz="1200" dirty="0" smtClean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strike="sngStrike" dirty="0" smtClean="0"/>
              <a:t>43 (SA2#141E) / 31 (SA2#142E) contributions agreed to update current solutions; </a:t>
            </a:r>
            <a:r>
              <a:rPr lang="en-US" altLang="zh-CN" sz="1200" strike="sngStrike" dirty="0"/>
              <a:t>29 (SA2#141E</a:t>
            </a:r>
            <a:r>
              <a:rPr lang="en-US" altLang="zh-CN" sz="1200" strike="sngStrike" dirty="0" smtClean="0"/>
              <a:t>)/30(SA2#142E</a:t>
            </a:r>
            <a:r>
              <a:rPr lang="en-US" altLang="zh-CN" sz="1200" strike="sngStrike" dirty="0"/>
              <a:t>) </a:t>
            </a:r>
            <a:r>
              <a:rPr lang="en-US" altLang="zh-CN" sz="1200" strike="sngStrike" dirty="0" smtClean="0"/>
              <a:t>contributions are agreed to evaluate or conclude the Key Issues. </a:t>
            </a:r>
            <a:endParaRPr lang="en-US" altLang="zh-CN" sz="1200" strike="sngStrike" dirty="0" smtClean="0">
              <a:solidFill>
                <a:srgbClr val="FF0000"/>
              </a:solidFill>
            </a:endParaRPr>
          </a:p>
          <a:p>
            <a:pPr lvl="1">
              <a:spcBef>
                <a:spcPts val="300"/>
              </a:spcBef>
              <a:defRPr/>
            </a:pPr>
            <a:r>
              <a:rPr lang="de-DE" altLang="zh-CN" sz="1200" strike="sngStrike" dirty="0" smtClean="0"/>
              <a:t>18 </a:t>
            </a:r>
            <a:r>
              <a:rPr lang="de-DE" altLang="zh-CN" sz="1200" strike="sngStrike" dirty="0"/>
              <a:t>KIs potential for R17 (21 KIs in total captured in TR with 3 K</a:t>
            </a:r>
            <a:r>
              <a:rPr lang="en-US" altLang="zh-CN" sz="1200" strike="sngStrike" dirty="0"/>
              <a:t>Is not to be progressed in R17)</a:t>
            </a:r>
            <a:endParaRPr lang="de-DE" altLang="zh-CN" sz="1200" strike="sngStrike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strike="sngStrike" dirty="0" smtClean="0"/>
              <a:t>Evaluation </a:t>
            </a:r>
            <a:r>
              <a:rPr lang="de-DE" altLang="zh-CN" sz="1200" strike="sngStrike" dirty="0"/>
              <a:t>agreed for </a:t>
            </a:r>
            <a:r>
              <a:rPr lang="de-DE" altLang="zh-CN" sz="1200" strike="sngStrike" dirty="0" smtClean="0"/>
              <a:t>18 K</a:t>
            </a:r>
            <a:r>
              <a:rPr lang="en-US" altLang="zh-CN" sz="1200" strike="sngStrike" dirty="0" smtClean="0"/>
              <a:t>I</a:t>
            </a:r>
            <a:r>
              <a:rPr lang="de-DE" altLang="zh-CN" sz="1200" strike="sngStrike" dirty="0" smtClean="0"/>
              <a:t>s;</a:t>
            </a:r>
            <a:endParaRPr lang="de-DE" altLang="zh-CN" sz="1200" strike="sngStrike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strike="sngStrike" dirty="0" smtClean="0"/>
              <a:t>Conclusion </a:t>
            </a:r>
            <a:r>
              <a:rPr lang="de-DE" altLang="zh-CN" sz="1200" strike="sngStrike" dirty="0"/>
              <a:t>agreed for </a:t>
            </a:r>
            <a:r>
              <a:rPr lang="de-DE" altLang="zh-CN" sz="1200" strike="sngStrike" dirty="0" smtClean="0"/>
              <a:t>17 KIs</a:t>
            </a:r>
            <a:r>
              <a:rPr lang="en-US" altLang="zh-CN" sz="1200" strike="sngStrike" dirty="0" smtClean="0"/>
              <a:t>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 smtClean="0"/>
          </a:p>
          <a:p>
            <a:r>
              <a:rPr lang="en-US" altLang="de-DE" sz="2000" dirty="0" smtClean="0"/>
              <a:t>RAN </a:t>
            </a:r>
            <a:r>
              <a:rPr lang="en-US" altLang="de-DE" sz="2000" dirty="0"/>
              <a:t>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/>
              <a:t>Start </a:t>
            </a:r>
            <a:r>
              <a:rPr lang="en-US" altLang="zh-CN" sz="1400" dirty="0"/>
              <a:t>normative work as per agreed </a:t>
            </a:r>
            <a:r>
              <a:rPr lang="en-US" altLang="zh-CN" sz="1400" dirty="0" smtClean="0"/>
              <a:t>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</a:t>
            </a:r>
            <a:r>
              <a:rPr lang="en-US" altLang="de-DE" b="1" dirty="0" smtClean="0"/>
              <a:t>SA#90-e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261650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strike="sngStrike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strike="sngStrike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strike="sngStrike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strike="sngStrike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sng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FS_eNA_ph2 status </a:t>
            </a:r>
            <a:r>
              <a:rPr lang="en-US" altLang="de-DE" b="1"/>
              <a:t>after  SA2#14</a:t>
            </a:r>
            <a:r>
              <a:rPr lang="en-US" altLang="zh-CN" b="1" strike="sngStrike"/>
              <a:t>2</a:t>
            </a:r>
            <a:r>
              <a:rPr lang="en-US" altLang="zh-CN" b="1" u="sng"/>
              <a:t>3</a:t>
            </a:r>
            <a:r>
              <a:rPr lang="en-US" altLang="de-DE" b="1"/>
              <a:t>E  </a:t>
            </a:r>
            <a:r>
              <a:rPr lang="en-US" altLang="de-DE" b="1" dirty="0"/>
              <a:t>(</a:t>
            </a:r>
            <a:r>
              <a:rPr lang="en-US" altLang="de-DE" b="1" dirty="0" smtClean="0"/>
              <a:t>1/5)</a:t>
            </a:r>
            <a:endParaRPr lang="en-US" altLang="de-DE" b="1" dirty="0"/>
          </a:p>
        </p:txBody>
      </p:sp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TR </a:t>
            </a:r>
            <a:r>
              <a:rPr lang="en-US" altLang="de-DE" sz="1200" dirty="0" smtClean="0"/>
              <a:t>23.700-91 is </a:t>
            </a:r>
            <a:r>
              <a:rPr lang="en-US" altLang="de-DE" sz="1200" dirty="0"/>
              <a:t>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18 KIs </a:t>
            </a:r>
            <a:r>
              <a:rPr lang="de-DE" altLang="zh-CN" sz="1200" dirty="0" smtClean="0"/>
              <a:t>poten</a:t>
            </a:r>
            <a:r>
              <a:rPr lang="en-US" altLang="zh-CN" sz="1200" dirty="0" smtClean="0"/>
              <a:t>t</a:t>
            </a:r>
            <a:r>
              <a:rPr lang="de-DE" altLang="zh-CN" sz="1200" dirty="0" smtClean="0"/>
              <a:t>ial </a:t>
            </a:r>
            <a:r>
              <a:rPr lang="de-DE" altLang="zh-CN" sz="1200" dirty="0"/>
              <a:t>for R17 (21 KIs in total </a:t>
            </a:r>
            <a:r>
              <a:rPr lang="de-DE" altLang="zh-CN" sz="1200" dirty="0" smtClean="0"/>
              <a:t>captured in </a:t>
            </a:r>
            <a:r>
              <a:rPr lang="de-DE" altLang="zh-CN" sz="1200" dirty="0"/>
              <a:t>TR with 3 K</a:t>
            </a:r>
            <a:r>
              <a:rPr lang="en-US" altLang="zh-CN" sz="1200" dirty="0"/>
              <a:t>Is not to be progressed in R17</a:t>
            </a:r>
            <a:r>
              <a:rPr lang="en-US" altLang="zh-CN" sz="1200" dirty="0" smtClean="0"/>
              <a:t>) and 77 </a:t>
            </a:r>
            <a:r>
              <a:rPr lang="en-US" altLang="zh-CN" sz="1200" dirty="0"/>
              <a:t>solutions in the </a:t>
            </a:r>
            <a:r>
              <a:rPr lang="en-US" altLang="zh-CN" sz="1200" dirty="0" smtClean="0"/>
              <a:t>TR.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9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  <a:r>
              <a:rPr lang="en-US" altLang="zh-CN" sz="1200" dirty="0" smtClean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steps: 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27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strike="sngStrike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177175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strike="sngStrike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strike="sngStrike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strike="sngStrike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strike="sngStrike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sng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515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solution is documented for this key issue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Final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Alignment </a:t>
            </a:r>
            <a:r>
              <a:rPr lang="en-GB" altLang="zh-CN" sz="1200" dirty="0" smtClean="0"/>
              <a:t>with SA5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SA5 in SA2#141e</a:t>
            </a:r>
            <a:r>
              <a:rPr lang="en-US" altLang="zh-CN" sz="1200" dirty="0" smtClean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documented for this key issue</a:t>
            </a:r>
            <a:r>
              <a:rPr lang="en-US" altLang="zh-CN" sz="1200" dirty="0"/>
              <a:t>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7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</a:t>
            </a:r>
            <a:r>
              <a:rPr lang="en-US" altLang="zh-CN" sz="1200" dirty="0"/>
              <a:t>Alignment </a:t>
            </a:r>
            <a:r>
              <a:rPr lang="en-GB" altLang="zh-CN" sz="1200" dirty="0" smtClean="0"/>
              <a:t>with </a:t>
            </a:r>
            <a:r>
              <a:rPr lang="en-GB" altLang="zh-CN" sz="1200" dirty="0"/>
              <a:t>SA4 and </a:t>
            </a:r>
            <a:r>
              <a:rPr lang="en-GB" altLang="zh-CN" sz="1200" dirty="0" smtClean="0"/>
              <a:t>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SA4 and SA3 in SA2#140e.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FS_eNA_ph2 status </a:t>
            </a:r>
            <a:r>
              <a:rPr lang="en-US" altLang="de-DE" b="1"/>
              <a:t>after  SA2#14</a:t>
            </a:r>
            <a:r>
              <a:rPr lang="en-US" altLang="zh-CN" b="1" strike="sngStrike"/>
              <a:t>2</a:t>
            </a:r>
            <a:r>
              <a:rPr lang="en-US" altLang="zh-CN" b="1" u="sng"/>
              <a:t>3</a:t>
            </a:r>
            <a:r>
              <a:rPr lang="en-US" altLang="de-DE" b="1"/>
              <a:t>E  </a:t>
            </a:r>
            <a:r>
              <a:rPr lang="en-US" altLang="de-DE" b="1" smtClean="0"/>
              <a:t>(2/5</a:t>
            </a:r>
            <a:r>
              <a:rPr lang="en-US" altLang="de-DE" b="1" dirty="0" smtClean="0"/>
              <a:t>)</a:t>
            </a:r>
            <a:endParaRPr lang="en-US" altLang="de-DE" b="1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19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Alignment </a:t>
            </a:r>
            <a:r>
              <a:rPr lang="en-GB" altLang="zh-CN" sz="1200" dirty="0" smtClean="0"/>
              <a:t>with 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SA3 in SA2#141e</a:t>
            </a:r>
            <a:r>
              <a:rPr lang="en-US" altLang="zh-CN" sz="1200" dirty="0" smtClean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r>
              <a:rPr lang="en-GB" altLang="zh-CN" sz="1200" dirty="0"/>
              <a:t> </a:t>
            </a:r>
            <a:r>
              <a:rPr lang="en-GB" altLang="zh-CN" sz="1200" dirty="0" smtClean="0"/>
              <a:t>Alignment with </a:t>
            </a:r>
            <a:r>
              <a:rPr lang="en-GB" altLang="zh-CN" sz="1200" dirty="0"/>
              <a:t>SA5 </a:t>
            </a:r>
            <a:r>
              <a:rPr lang="en-US" altLang="zh-CN" sz="1200" dirty="0" smtClean="0"/>
              <a:t>and</a:t>
            </a:r>
            <a:r>
              <a:rPr lang="en-US" altLang="zh-CN" sz="1200" dirty="0"/>
              <a:t>, an LS </a:t>
            </a:r>
            <a:r>
              <a:rPr lang="en-US" altLang="zh-CN" sz="1200" dirty="0" smtClean="0"/>
              <a:t>sent </a:t>
            </a:r>
            <a:r>
              <a:rPr lang="en-US" altLang="zh-CN" sz="1200" dirty="0"/>
              <a:t>to SA5 in </a:t>
            </a:r>
            <a:r>
              <a:rPr lang="en-US" altLang="zh-CN" sz="1200" dirty="0" smtClean="0"/>
              <a:t>SA2#142e.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 </a:t>
            </a:r>
            <a:r>
              <a:rPr lang="en-US" altLang="zh-CN" sz="1200" dirty="0" smtClean="0"/>
              <a:t>normative </a:t>
            </a:r>
            <a:r>
              <a:rPr lang="en-US" altLang="zh-CN" sz="1200" dirty="0"/>
              <a:t>work in R17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existing solutions are </a:t>
            </a:r>
            <a:r>
              <a:rPr lang="en-US" altLang="zh-CN" sz="1200" dirty="0"/>
              <a:t>documented </a:t>
            </a:r>
            <a:r>
              <a:rPr lang="en-US" altLang="zh-CN" sz="1200" dirty="0" smtClean="0"/>
              <a:t>for this key </a:t>
            </a:r>
            <a:r>
              <a:rPr lang="en-US" altLang="zh-CN" sz="1200" dirty="0"/>
              <a:t>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r>
              <a:rPr lang="en-GB" altLang="zh-CN" sz="1200" dirty="0"/>
              <a:t> </a:t>
            </a:r>
            <a:r>
              <a:rPr lang="en-US" altLang="zh-CN" sz="1200" dirty="0" smtClean="0"/>
              <a:t>Alignment </a:t>
            </a:r>
            <a:r>
              <a:rPr lang="en-GB" altLang="zh-CN" sz="1200" dirty="0" smtClean="0"/>
              <a:t>with 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SA3 on user consent in </a:t>
            </a:r>
            <a:r>
              <a:rPr lang="en-US" altLang="zh-CN" sz="1200" dirty="0" smtClean="0"/>
              <a:t>SA2#139e and SA2#142e.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</a:t>
            </a:r>
            <a:r>
              <a:rPr lang="en-GB" altLang="zh-CN" sz="1600" dirty="0" smtClean="0"/>
              <a:t>levels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FS_eNA_ph2 status </a:t>
            </a:r>
            <a:r>
              <a:rPr lang="en-US" altLang="de-DE" b="1"/>
              <a:t>after  SA2#14</a:t>
            </a:r>
            <a:r>
              <a:rPr lang="en-US" altLang="zh-CN" b="1" strike="sngStrike"/>
              <a:t>2</a:t>
            </a:r>
            <a:r>
              <a:rPr lang="en-US" altLang="zh-CN" b="1" u="sng"/>
              <a:t>3</a:t>
            </a:r>
            <a:r>
              <a:rPr lang="en-US" altLang="de-DE" b="1"/>
              <a:t>E  </a:t>
            </a:r>
            <a:r>
              <a:rPr lang="en-US" altLang="de-DE" b="1" smtClean="0"/>
              <a:t>(3/5</a:t>
            </a:r>
            <a:r>
              <a:rPr lang="en-US" altLang="de-DE" b="1" dirty="0" smtClean="0"/>
              <a:t>)</a:t>
            </a:r>
            <a:endParaRPr lang="en-US" altLang="de-DE" b="1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</a:t>
            </a:r>
            <a:r>
              <a:rPr lang="en-US" altLang="zh-CN" sz="1200" dirty="0" smtClean="0"/>
              <a:t>issue and it is concluded that n</a:t>
            </a:r>
            <a:r>
              <a:rPr lang="en-GB" altLang="zh-CN" sz="1200" dirty="0" smtClean="0"/>
              <a:t>o </a:t>
            </a:r>
            <a:r>
              <a:rPr lang="en-GB" altLang="zh-CN" sz="1200" dirty="0"/>
              <a:t>normative work has been identified for Rel-17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</a:t>
            </a:r>
            <a:r>
              <a:rPr lang="en-US" altLang="zh-CN" sz="1200" dirty="0" smtClean="0"/>
              <a:t>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 as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ormative work is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intended in R17.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FS_eNA_ph2 status </a:t>
            </a:r>
            <a:r>
              <a:rPr lang="en-US" altLang="de-DE" b="1"/>
              <a:t>after  SA2#14</a:t>
            </a:r>
            <a:r>
              <a:rPr lang="en-US" altLang="zh-CN" b="1" strike="sngStrike"/>
              <a:t>2</a:t>
            </a:r>
            <a:r>
              <a:rPr lang="en-US" altLang="zh-CN" b="1" u="sng"/>
              <a:t>3</a:t>
            </a:r>
            <a:r>
              <a:rPr lang="en-US" altLang="de-DE" b="1"/>
              <a:t>E  </a:t>
            </a:r>
            <a:r>
              <a:rPr lang="en-US" altLang="de-DE" b="1" smtClean="0"/>
              <a:t>(4/5</a:t>
            </a:r>
            <a:r>
              <a:rPr lang="en-US" altLang="de-DE" b="1" dirty="0" smtClean="0"/>
              <a:t>)</a:t>
            </a:r>
            <a:endParaRPr lang="en-US" altLang="de-DE" b="1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smtClean="0"/>
              <a:t>KI#15 </a:t>
            </a:r>
            <a:r>
              <a:rPr lang="en-US" altLang="zh-CN" sz="1200" dirty="0"/>
              <a:t>we asked SA3 to provide feedback on solutions so this should be mentioned here.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KI#8 requires work in SA4 for the end to end </a:t>
            </a:r>
            <a:r>
              <a:rPr lang="en-US" altLang="zh-CN" sz="1200" dirty="0" smtClean="0"/>
              <a:t>solution, but there is no need to wait for the SA4 work before it starts the normative work for KI#8.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KI#4 requires SA5 to define some new procedures for OAM to provide slice </a:t>
            </a:r>
            <a:r>
              <a:rPr lang="en-US" altLang="zh-CN" sz="1200" dirty="0" smtClean="0"/>
              <a:t>information, </a:t>
            </a:r>
            <a:r>
              <a:rPr lang="en-US" altLang="zh-CN" sz="1200" dirty="0"/>
              <a:t>but there is no need to wait for the SA4 work before it </a:t>
            </a:r>
            <a:r>
              <a:rPr lang="en-US" altLang="zh-CN" sz="1200" dirty="0" smtClean="0"/>
              <a:t>starts </a:t>
            </a:r>
            <a:r>
              <a:rPr lang="en-US" altLang="zh-CN" sz="1200" dirty="0"/>
              <a:t>the normative work for </a:t>
            </a:r>
            <a:r>
              <a:rPr lang="en-US" altLang="zh-CN" sz="1200" dirty="0" smtClean="0"/>
              <a:t>KI#4.</a:t>
            </a:r>
            <a:endParaRPr lang="zh-CN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</a:t>
            </a:r>
            <a:r>
              <a:rPr lang="de-DE" sz="1600" b="1" dirty="0" smtClean="0"/>
              <a:t>Meeting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strike="sngStrike" dirty="0" smtClean="0"/>
              <a:t>SA#90E: Submit </a:t>
            </a:r>
            <a:r>
              <a:rPr lang="en-US" altLang="zh-CN" sz="1200" strike="sngStrike" dirty="0"/>
              <a:t>TR 23.700-91 to SA#90 plenary for approval and agree a </a:t>
            </a:r>
            <a:r>
              <a:rPr lang="en-US" altLang="zh-CN" sz="1200" strike="sngStrike" dirty="0" smtClean="0"/>
              <a:t>WID.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smtClean="0"/>
              <a:t>SA2#14</a:t>
            </a:r>
            <a:r>
              <a:rPr lang="en-US" altLang="zh-CN" sz="1200" strike="sngStrike" smtClean="0"/>
              <a:t>3</a:t>
            </a:r>
            <a:r>
              <a:rPr lang="en-US" altLang="zh-CN" sz="1200" u="sng" smtClean="0"/>
              <a:t>4</a:t>
            </a:r>
            <a:r>
              <a:rPr lang="en-US" altLang="zh-CN" sz="1200" smtClean="0"/>
              <a:t>E</a:t>
            </a:r>
            <a:r>
              <a:rPr lang="en-US" altLang="zh-CN" sz="1200"/>
              <a:t>: </a:t>
            </a:r>
            <a:r>
              <a:rPr lang="en-US" altLang="zh-CN" sz="1200" strike="sngStrike" smtClean="0"/>
              <a:t>Start</a:t>
            </a:r>
            <a:r>
              <a:rPr lang="en-US" altLang="zh-CN" sz="1200" u="sng" smtClean="0"/>
              <a:t>Continue</a:t>
            </a:r>
            <a:r>
              <a:rPr lang="en-US" altLang="zh-CN" sz="1200" smtClean="0"/>
              <a:t> </a:t>
            </a:r>
            <a:r>
              <a:rPr lang="en-US" altLang="zh-CN" sz="1200" dirty="0"/>
              <a:t>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None.</a:t>
            </a:r>
            <a:endParaRPr lang="en-US" altLang="zh-CN" sz="1200" dirty="0"/>
          </a:p>
        </p:txBody>
      </p:sp>
      <p:sp>
        <p:nvSpPr>
          <p:cNvPr id="2" name="文本框 1"/>
          <p:cNvSpPr txBox="1"/>
          <p:nvPr/>
        </p:nvSpPr>
        <p:spPr>
          <a:xfrm rot="18703256">
            <a:off x="4573993" y="2786081"/>
            <a:ext cx="1494348" cy="27699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mtClean="0">
                <a:solidFill>
                  <a:srgbClr val="FF0000"/>
                </a:solidFill>
              </a:rPr>
              <a:t>To Be </a:t>
            </a:r>
            <a:r>
              <a:rPr lang="en-US" altLang="zh-CN" sz="1200" smtClean="0">
                <a:solidFill>
                  <a:srgbClr val="FF0000"/>
                </a:solidFill>
              </a:rPr>
              <a:t>Updated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FS_eNA_ph2 status </a:t>
            </a:r>
            <a:r>
              <a:rPr lang="en-US" altLang="de-DE" b="1"/>
              <a:t>after  SA2#14</a:t>
            </a:r>
            <a:r>
              <a:rPr lang="en-US" altLang="zh-CN" b="1" strike="sngStrike"/>
              <a:t>2</a:t>
            </a:r>
            <a:r>
              <a:rPr lang="en-US" altLang="zh-CN" b="1" u="sng"/>
              <a:t>3</a:t>
            </a:r>
            <a:r>
              <a:rPr lang="en-US" altLang="de-DE" b="1"/>
              <a:t>E  </a:t>
            </a:r>
            <a:r>
              <a:rPr lang="en-US" altLang="de-DE" b="1" smtClean="0"/>
              <a:t>(5/5</a:t>
            </a:r>
            <a:r>
              <a:rPr lang="en-US" altLang="de-DE" b="1" dirty="0" smtClean="0"/>
              <a:t>)</a:t>
            </a:r>
            <a:endParaRPr lang="en-US" altLang="de-DE" b="1" dirty="0"/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26cfccf3-d9f9-43bb-aadf-58351eb1ba08"/>
    <ds:schemaRef ds:uri="http://schemas.openxmlformats.org/package/2006/metadata/core-properties"/>
    <ds:schemaRef ds:uri="http://purl.org/dc/elements/1.1/"/>
    <ds:schemaRef ds:uri="9fcd8246-0349-4f28-bf6f-1f0b2b4b9468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14106</TotalTime>
  <Words>1026</Words>
  <Application>Microsoft Office PowerPoint</Application>
  <PresentationFormat>全屏显示(4:3)</PresentationFormat>
  <Paragraphs>128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SA#90-e</vt:lpstr>
      <vt:lpstr>FS_eNA_ph2 status after  SA2#1423E  (1/5)</vt:lpstr>
      <vt:lpstr>FS_eNA_ph2 status after  SA2#1423E  (2/5)</vt:lpstr>
      <vt:lpstr>FS_eNA_ph2 status after  SA2#1423E  (3/5)</vt:lpstr>
      <vt:lpstr>FS_eNA_ph2 status after  SA2#1423E  (4/5)</vt:lpstr>
      <vt:lpstr>FS_eNA_ph2 status after  SA2#1423E 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</cp:lastModifiedBy>
  <cp:revision>1697</cp:revision>
  <dcterms:created xsi:type="dcterms:W3CDTF">2008-08-30T09:32:10Z</dcterms:created>
  <dcterms:modified xsi:type="dcterms:W3CDTF">2021-02-18T08:36:56Z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1613610414</vt:lpwstr>
  </property>
</Properties>
</file>