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12" r:id="rId3"/>
    <p:sldId id="809" r:id="rId4"/>
    <p:sldId id="811" r:id="rId5"/>
    <p:sldId id="799" r:id="rId6"/>
    <p:sldId id="787" r:id="rId7"/>
    <p:sldId id="795" r:id="rId8"/>
    <p:sldId id="801" r:id="rId9"/>
    <p:sldId id="802" r:id="rId10"/>
    <p:sldId id="803" r:id="rId11"/>
    <p:sldId id="804" r:id="rId12"/>
    <p:sldId id="806" r:id="rId13"/>
    <p:sldId id="807" r:id="rId14"/>
    <p:sldId id="80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79057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6062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14834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73937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1865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9851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9674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0919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 16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S2-2009258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16 - 20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2020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v0.5.0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The TR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Two LSs were sent to SA3 and SA6 respectively for coordination.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The key issue was partially concluded (on URSP/ECS provisioning/ Distributed Anchor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 and conclusion parts; Complete Key issue conclusion (on Session Breakout connectivity model).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5 new solutions were approved, 11 existing solutions were revised. Totally 25 solutions for 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Classify the solutions based on different aspects;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new solution was approved, 7 existing solutions were revised. Totally 10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2 existing solutions were revised. Totally 2 solutions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Overall evaluation was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Conclude the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310245287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LDNSR placement issue needs to be resolved.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(SA2#141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Conclusions for KI#2, KI#3, KI#5 and session breakout case of KI#1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Proposals for new solution, new/updated key issue will NOT be discussed.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Any update to existing solution should focus on resolving ENs and keep the solution stable.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Concluding all KIs.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7742636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399244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FS_enh_EC TR 23.748 is available at</a:t>
            </a:r>
            <a:r>
              <a:rPr lang="de-DE" altLang="de-DE" sz="1600" dirty="0">
                <a:hlinkClick r:id="rId3"/>
              </a:rPr>
              <a:t> </a:t>
            </a:r>
            <a:r>
              <a:rPr lang="en-US" altLang="zh-CN" sz="1600" dirty="0">
                <a:hlinkClick r:id="rId3"/>
              </a:rPr>
              <a:t>link</a:t>
            </a:r>
            <a:r>
              <a:rPr lang="de-DE" altLang="de-DE" sz="16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1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 (on URSP/ECS provisioning/ Distributed Anchor/Session Breakout connectivity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LDNSR placement issue is resolved. Detailed interaction between LDNSR and SMF is left to next </a:t>
            </a:r>
            <a:r>
              <a:rPr lang="en-US" altLang="zh-CN" sz="1600" dirty="0" smtClean="0"/>
              <a:t>meeting.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Resolve ENs in solution 22 and conclusion parts.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2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partially concluded (on packet lossless, UE DNS cache, AF based EAS rediscovery, and some solutions).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</a:t>
            </a:r>
            <a:r>
              <a:rPr lang="en-US" altLang="zh-CN" sz="1600" dirty="0" smtClean="0"/>
              <a:t>Resolve </a:t>
            </a:r>
            <a:r>
              <a:rPr lang="en-US" altLang="zh-CN" sz="1600" dirty="0"/>
              <a:t>ENs in conclusion part and complete evaluation of all KI#2 solutions. </a:t>
            </a:r>
          </a:p>
        </p:txBody>
      </p:sp>
    </p:spTree>
    <p:extLst>
      <p:ext uri="{BB962C8B-B14F-4D97-AF65-F5344CB8AC3E}">
        <p14:creationId xmlns:p14="http://schemas.microsoft.com/office/powerpoint/2010/main" val="130477986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7167" y="1731837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3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One conclusion proposal was endorsed but the conclusion is still controversial.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Complete the conclusion of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5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None.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0795642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KI#3 conclusion on network information </a:t>
            </a:r>
            <a:r>
              <a:rPr lang="en-US" altLang="zh-CN" sz="1600" dirty="0" smtClean="0"/>
              <a:t>provisioning </a:t>
            </a:r>
            <a:r>
              <a:rPr lang="en-US" altLang="zh-CN" sz="1600" dirty="0"/>
              <a:t>to Local Applications with low latency </a:t>
            </a:r>
            <a:r>
              <a:rPr lang="en-US" altLang="de-DE" sz="1600" dirty="0"/>
              <a:t> 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(SA2#142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Complete conclusion of KI#2 and </a:t>
            </a:r>
            <a:r>
              <a:rPr lang="en-US" altLang="zh-CN" sz="1600" dirty="0" smtClean="0"/>
              <a:t>KI#3.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</a:t>
            </a:r>
            <a:r>
              <a:rPr lang="en-US" altLang="zh-CN" sz="1600" dirty="0" smtClean="0"/>
              <a:t>efinement </a:t>
            </a:r>
            <a:r>
              <a:rPr lang="en-US" altLang="zh-CN" sz="1600" dirty="0"/>
              <a:t>of KI#1 conclusion and solution 22.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Solution update should focus on ONLY those updates that will impact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Agreeing to a WID and submitting TR 23.748 to SA#90E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500" dirty="0"/>
              <a:t>Proposals for new solution, new/updated key issue will NOT be discussed.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/>
              <a:t>SA2#142</a:t>
            </a:r>
            <a:r>
              <a:rPr lang="en-US" altLang="zh-CN" sz="1600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401601792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901595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40 </a:t>
            </a:r>
            <a:r>
              <a:rPr lang="en-US" altLang="zh-CN" sz="1400" dirty="0"/>
              <a:t>approved </a:t>
            </a:r>
            <a:r>
              <a:rPr lang="en-US" altLang="zh-CN" sz="1400" dirty="0" smtClean="0"/>
              <a:t>P-CRs on solution update, evaluation/conclusion of key issues.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Key issues prioritized in Rel-17 have been concluded,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Key Issue #</a:t>
            </a:r>
            <a:r>
              <a:rPr lang="en-US" altLang="zh-CN" sz="1000" dirty="0"/>
              <a:t>1: Discovery of Edge Application Server</a:t>
            </a:r>
            <a:endParaRPr lang="en-US" altLang="zh-CN" sz="10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2: Edge relocation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3: Network Information Provisioning to Local Applications with low latency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5: Activating the traffic routing towards Local Data Network per AF request</a:t>
            </a:r>
          </a:p>
          <a:p>
            <a:pPr lvl="1">
              <a:defRPr/>
            </a:pPr>
            <a:r>
              <a:rPr lang="en-US" altLang="zh-CN" sz="1400" dirty="0" smtClean="0"/>
              <a:t>2 LS replies from </a:t>
            </a:r>
            <a:r>
              <a:rPr lang="en-US" altLang="zh-CN" sz="1400" dirty="0"/>
              <a:t>SA3 and SA6 </a:t>
            </a:r>
            <a:r>
              <a:rPr lang="en-US" altLang="zh-CN" sz="1400" dirty="0" smtClean="0"/>
              <a:t>were handled.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The TR 23.748 </a:t>
            </a:r>
            <a:r>
              <a:rPr lang="en-US" altLang="zh-CN" sz="1400" dirty="0" smtClean="0"/>
              <a:t>and corresponding WID are </a:t>
            </a:r>
            <a:r>
              <a:rPr lang="en-US" altLang="zh-CN" sz="1400" dirty="0"/>
              <a:t>sent to SA plenary for </a:t>
            </a:r>
            <a:r>
              <a:rPr lang="en-US" altLang="zh-CN" sz="1400" dirty="0" smtClean="0"/>
              <a:t>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Start normative work in </a:t>
            </a:r>
            <a:r>
              <a:rPr lang="en-US" sz="1400" dirty="0" smtClean="0"/>
              <a:t>2021 Q1 according to WID.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 err="1" smtClean="0"/>
              <a:t>FS_enh_EC</a:t>
            </a:r>
            <a:r>
              <a:rPr lang="en-GB" altLang="en-US" b="1" dirty="0" smtClean="0"/>
              <a:t> status for SA #90E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313769028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1445562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85%(#141E)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44630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FS_enh_EC TR 23.748 is available at</a:t>
            </a:r>
            <a:r>
              <a:rPr lang="de-DE" altLang="de-DE" sz="1400" dirty="0">
                <a:hlinkClick r:id="rId3"/>
              </a:rPr>
              <a:t>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are approved on SA2#142e meeting.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Existing conclusions are refined.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Detailed </a:t>
            </a:r>
            <a:r>
              <a:rPr lang="en-US" altLang="zh-CN" sz="1400" dirty="0"/>
              <a:t>interaction between LDNSR and SMF is left to </a:t>
            </a:r>
            <a:r>
              <a:rPr lang="en-US" altLang="zh-CN" sz="1400" dirty="0" smtClean="0"/>
              <a:t>normative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New conclusions on specific solutions are approved.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 conclusion proposal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key issue is concluded</a:t>
            </a:r>
            <a:r>
              <a:rPr lang="en-US" altLang="zh-CN" sz="1400" dirty="0" smtClean="0"/>
              <a:t>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KI has been concluded in SA2 #</a:t>
            </a:r>
            <a:r>
              <a:rPr lang="en-US" altLang="zh-CN" sz="1400" dirty="0" smtClean="0"/>
              <a:t>141E. No </a:t>
            </a:r>
            <a:r>
              <a:rPr lang="en-US" altLang="zh-CN" sz="1400" dirty="0"/>
              <a:t>new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SA2#143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Starting </a:t>
            </a:r>
            <a:r>
              <a:rPr lang="en-US" altLang="zh-CN" sz="1600" dirty="0"/>
              <a:t>normative phase after WID is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 smtClean="0"/>
              <a:t>SA2#143</a:t>
            </a:r>
            <a:r>
              <a:rPr lang="en-US" altLang="zh-CN" sz="1600" dirty="0" smtClean="0"/>
              <a:t>e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Starting normative phase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after WID is approved.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31413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Totally 24 solutions for KI#1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Classify the solutions based on different aspects; Overall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Risk: The solutions are diverging, based on different assumptions (e.g. </a:t>
            </a:r>
            <a:r>
              <a:rPr lang="en-US" altLang="zh-CN" sz="1200" b="1" dirty="0" err="1"/>
              <a:t>stateful</a:t>
            </a:r>
            <a:r>
              <a:rPr lang="en-US" altLang="zh-CN" sz="1200" b="1" dirty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Overall evaluation.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4667716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Resolving ENs of existing solutions</a:t>
            </a:r>
            <a:r>
              <a:rPr lang="en-US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Overall evaluation</a:t>
            </a:r>
            <a:r>
              <a:rPr lang="en-US" altLang="de-DE" sz="1400" b="1" dirty="0"/>
              <a:t> and conclusion for KI#1 and KI#5.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KI#1 and KI#5. Sending TR to SA plenary for 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6097129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7873</TotalTime>
  <Words>1765</Words>
  <Application>Microsoft Office PowerPoint</Application>
  <PresentationFormat>On-screen Show (4:3)</PresentationFormat>
  <Paragraphs>251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PowerPoint Presentation</vt:lpstr>
      <vt:lpstr>FS_enh_EC status after SA2#142e (1/2)</vt:lpstr>
      <vt:lpstr>FS_enh_EC status after SA2#142e (2/2)</vt:lpstr>
      <vt:lpstr>backup</vt:lpstr>
      <vt:lpstr>FS_enh_EC status after SA2#136AH (1/2)</vt:lpstr>
      <vt:lpstr>FS_enh_EC status after SA2#136AH (2/2)</vt:lpstr>
      <vt:lpstr>FS_enh_EC status after SA2#139e (1/2)</vt:lpstr>
      <vt:lpstr>FS_enh_EC status after SA2#139e (2/2)</vt:lpstr>
      <vt:lpstr>FS_enh_EC status after SA2#140e (1/2)</vt:lpstr>
      <vt:lpstr>FS_enh_EC status after SA2#140e (2/2)</vt:lpstr>
      <vt:lpstr>FS_enh_EC status after SA2#141e (1/3)</vt:lpstr>
      <vt:lpstr>FS_enh_EC status after SA2#141e (2/3)</vt:lpstr>
      <vt:lpstr>FS_enh_EC status after SA2#141e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S2-2009176</cp:lastModifiedBy>
  <cp:revision>1402</cp:revision>
  <dcterms:created xsi:type="dcterms:W3CDTF">2008-08-30T09:32:10Z</dcterms:created>
  <dcterms:modified xsi:type="dcterms:W3CDTF">2020-11-26T08:38:34Z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(3)e6DgN96iE2/8y6IfXNqZyjUct3eYzp9k9AK7O3GLlnX/UzAn2lQ7NaFVPjD0kah/4iftrfLh
fkk68SocmCHY6BdaD5aSOUiQC1pKBzqQL5lxZA3yRyRTHWp6e0OzaX+wpS3gKq9Nuc6Ny4Kw
i0i4kyOm+jVDDThKAEgYQ9mO5RS7oFkkItT46Zg9IouCUHppQEHiMlKoYwuASlKs1sr7bbGj
e0snehsBxzAADwEdJp</vt:lpwstr>
  </property>
  <property fmtid="{D5CDD505-2E9C-101B-9397-08002B2CF9AE}" pid="9" name="_2015_ms_pID_7253431">
    <vt:lpwstr>JZO9C37vAKHoZ5qZrMu/DwwMb2nghZmRoV0qdQiU19UMUcqiJJ/x4S
L0vF7PPnHl8/8kKsAyiuWNgmtdh4UmhtsZKc01nljBJH40yJJ7YV93x0KFBr/MI1Dy3FBuKW
ARtYYutKyP5gZb3/yOenh9R2sqv7jg43yqbKSLvbN+vTAazN0JKCMCcLSifMn69CO7odgfxE
37YDZs1FMJPngVVeiBitIaKGsQrO3Tsifhv2</vt:lpwstr>
  </property>
  <property fmtid="{D5CDD505-2E9C-101B-9397-08002B2CF9AE}" pid="10" name="_2015_ms_pID_7253432">
    <vt:lpwstr>EA==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