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808" r:id="rId2"/>
    <p:sldMasterId id="2147483796" r:id="rId3"/>
    <p:sldMasterId id="2147483784" r:id="rId4"/>
    <p:sldMasterId id="2147483772" r:id="rId5"/>
  </p:sldMasterIdLst>
  <p:notesMasterIdLst>
    <p:notesMasterId r:id="rId16"/>
  </p:notesMasterIdLst>
  <p:handoutMasterIdLst>
    <p:handoutMasterId r:id="rId17"/>
  </p:handoutMasterIdLst>
  <p:sldIdLst>
    <p:sldId id="303" r:id="rId6"/>
    <p:sldId id="819" r:id="rId7"/>
    <p:sldId id="821" r:id="rId8"/>
    <p:sldId id="828" r:id="rId9"/>
    <p:sldId id="822" r:id="rId10"/>
    <p:sldId id="825" r:id="rId11"/>
    <p:sldId id="826" r:id="rId12"/>
    <p:sldId id="827" r:id="rId13"/>
    <p:sldId id="823" r:id="rId14"/>
    <p:sldId id="749" r:id="rId15"/>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62A14D"/>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08" autoAdjust="0"/>
    <p:restoredTop sz="92673" autoAdjust="0"/>
  </p:normalViewPr>
  <p:slideViewPr>
    <p:cSldViewPr snapToGrid="0">
      <p:cViewPr varScale="1">
        <p:scale>
          <a:sx n="55" d="100"/>
          <a:sy n="55" d="100"/>
        </p:scale>
        <p:origin x="908" y="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4" d="100"/>
          <a:sy n="44" d="100"/>
        </p:scale>
        <p:origin x="2828"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09-Nov-20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09-Nov-20</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a:spcBef>
                <a:spcPts val="400"/>
              </a:spcBef>
              <a:buFontTx/>
              <a:buNone/>
            </a:pPr>
            <a:endParaRPr lang="en-US" sz="1600" kern="0"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a:t>
            </a:fld>
            <a:endParaRPr lang="en-GB" altLang="en-US"/>
          </a:p>
        </p:txBody>
      </p:sp>
    </p:spTree>
    <p:extLst>
      <p:ext uri="{BB962C8B-B14F-4D97-AF65-F5344CB8AC3E}">
        <p14:creationId xmlns:p14="http://schemas.microsoft.com/office/powerpoint/2010/main" val="37722552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a:spcBef>
                <a:spcPts val="400"/>
              </a:spcBef>
              <a:buFontTx/>
              <a:buNone/>
            </a:pPr>
            <a:endParaRPr lang="en-US" sz="1600" kern="0"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a:t>
            </a:fld>
            <a:endParaRPr lang="en-GB" altLang="en-US"/>
          </a:p>
        </p:txBody>
      </p:sp>
    </p:spTree>
    <p:extLst>
      <p:ext uri="{BB962C8B-B14F-4D97-AF65-F5344CB8AC3E}">
        <p14:creationId xmlns:p14="http://schemas.microsoft.com/office/powerpoint/2010/main" val="657817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a:spcBef>
                <a:spcPts val="400"/>
              </a:spcBef>
              <a:buFontTx/>
              <a:buNone/>
            </a:pPr>
            <a:endParaRPr lang="en-US" sz="1600" kern="0"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a:t>
            </a:fld>
            <a:endParaRPr lang="en-GB" altLang="en-US"/>
          </a:p>
        </p:txBody>
      </p:sp>
    </p:spTree>
    <p:extLst>
      <p:ext uri="{BB962C8B-B14F-4D97-AF65-F5344CB8AC3E}">
        <p14:creationId xmlns:p14="http://schemas.microsoft.com/office/powerpoint/2010/main" val="4146441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a:spcBef>
                <a:spcPts val="400"/>
              </a:spcBef>
              <a:buFontTx/>
              <a:buNone/>
            </a:pPr>
            <a:endParaRPr lang="en-US" sz="1600" kern="0"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a:t>
            </a:fld>
            <a:endParaRPr lang="en-GB" altLang="en-US"/>
          </a:p>
        </p:txBody>
      </p:sp>
    </p:spTree>
    <p:extLst>
      <p:ext uri="{BB962C8B-B14F-4D97-AF65-F5344CB8AC3E}">
        <p14:creationId xmlns:p14="http://schemas.microsoft.com/office/powerpoint/2010/main" val="34911150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a:spcBef>
                <a:spcPts val="400"/>
              </a:spcBef>
              <a:buFontTx/>
              <a:buNone/>
            </a:pPr>
            <a:endParaRPr lang="en-US" sz="1600" kern="0"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6</a:t>
            </a:fld>
            <a:endParaRPr lang="en-GB" altLang="en-US"/>
          </a:p>
        </p:txBody>
      </p:sp>
    </p:spTree>
    <p:extLst>
      <p:ext uri="{BB962C8B-B14F-4D97-AF65-F5344CB8AC3E}">
        <p14:creationId xmlns:p14="http://schemas.microsoft.com/office/powerpoint/2010/main" val="2713488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a:spcBef>
                <a:spcPts val="400"/>
              </a:spcBef>
              <a:buFontTx/>
              <a:buNone/>
            </a:pPr>
            <a:endParaRPr lang="en-US" sz="1600" kern="0"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7</a:t>
            </a:fld>
            <a:endParaRPr lang="en-GB" altLang="en-US"/>
          </a:p>
        </p:txBody>
      </p:sp>
    </p:spTree>
    <p:extLst>
      <p:ext uri="{BB962C8B-B14F-4D97-AF65-F5344CB8AC3E}">
        <p14:creationId xmlns:p14="http://schemas.microsoft.com/office/powerpoint/2010/main" val="2306859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a:spcBef>
                <a:spcPts val="400"/>
              </a:spcBef>
              <a:buFontTx/>
              <a:buNone/>
            </a:pPr>
            <a:endParaRPr lang="en-US" sz="1600" kern="0"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8</a:t>
            </a:fld>
            <a:endParaRPr lang="en-GB" altLang="en-US"/>
          </a:p>
        </p:txBody>
      </p:sp>
    </p:spTree>
    <p:extLst>
      <p:ext uri="{BB962C8B-B14F-4D97-AF65-F5344CB8AC3E}">
        <p14:creationId xmlns:p14="http://schemas.microsoft.com/office/powerpoint/2010/main" val="298107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a:spcBef>
                <a:spcPts val="400"/>
              </a:spcBef>
              <a:buFontTx/>
              <a:buNone/>
            </a:pPr>
            <a:endParaRPr lang="en-US" sz="1600" kern="0"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9</a:t>
            </a:fld>
            <a:endParaRPr lang="en-GB" altLang="en-US"/>
          </a:p>
        </p:txBody>
      </p:sp>
    </p:spTree>
    <p:extLst>
      <p:ext uri="{BB962C8B-B14F-4D97-AF65-F5344CB8AC3E}">
        <p14:creationId xmlns:p14="http://schemas.microsoft.com/office/powerpoint/2010/main" val="4255003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16653" y="297019"/>
            <a:ext cx="7747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sz="1600" b="1" kern="1200" dirty="0">
                <a:solidFill>
                  <a:schemeClr val="tx1"/>
                </a:solidFill>
                <a:latin typeface="Arial "/>
                <a:ea typeface="+mn-ea"/>
                <a:cs typeface="Arial" panose="020B0604020202020204" pitchFamily="34" charset="0"/>
              </a:rPr>
              <a:t>3GPP TSG-SA WG2 Meeting #142E (e-meeting)</a:t>
            </a:r>
          </a:p>
          <a:p>
            <a:r>
              <a:rPr lang="en-US" sz="1600" b="1" kern="1200" dirty="0">
                <a:solidFill>
                  <a:schemeClr val="tx1"/>
                </a:solidFill>
                <a:latin typeface="Arial "/>
                <a:ea typeface="+mn-ea"/>
                <a:cs typeface="Arial" panose="020B0604020202020204" pitchFamily="34" charset="0"/>
              </a:rPr>
              <a:t>16 – 20 November, 2020, Elbonia</a:t>
            </a:r>
            <a:endParaRPr lang="sv-SE" altLang="en-US" sz="16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7635285" y="220075"/>
            <a:ext cx="19515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800" b="1" dirty="0">
                <a:effectLst/>
              </a:rPr>
              <a:t>S2-2008931</a:t>
            </a:r>
            <a:endParaRPr lang="en-GB" altLang="en-US" sz="1800" b="1" dirty="0">
              <a:solidFill>
                <a:schemeClr val="bg2"/>
              </a:solidFill>
            </a:endParaRP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overrideClrMapping bg1="lt1" tx1="dk1" bg2="lt2" tx2="dk2" accent1="accent1" accent2="accent2" accent3="accent3" accent4="accent4" accent5="accent5" accent6="accent6" hlink="hlink" folHlink="folHlink"/>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62EC9-BD25-4680-ACE1-1D3D6472CD0C}"/>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2F53C249-1FC6-4200-B3E3-A719473663C3}"/>
              </a:ext>
            </a:extLst>
          </p:cNvPr>
          <p:cNvSpPr>
            <a:spLocks noGrp="1"/>
          </p:cNvSpPr>
          <p:nvPr>
            <p:ph type="dt" sz="half" idx="10"/>
          </p:nvPr>
        </p:nvSpPr>
        <p:spPr/>
        <p:txBody>
          <a:bodyPr/>
          <a:lstStyle/>
          <a:p>
            <a:fld id="{C6748C86-030F-4F43-A478-D12E6AEFF8D3}" type="datetimeFigureOut">
              <a:rPr lang="en-US" smtClean="0"/>
              <a:t>09-Nov-20</a:t>
            </a:fld>
            <a:endParaRPr lang="en-US"/>
          </a:p>
        </p:txBody>
      </p:sp>
      <p:sp>
        <p:nvSpPr>
          <p:cNvPr id="4" name="Footer Placeholder 3">
            <a:extLst>
              <a:ext uri="{FF2B5EF4-FFF2-40B4-BE49-F238E27FC236}">
                <a16:creationId xmlns:a16="http://schemas.microsoft.com/office/drawing/2014/main" id="{63CF5CEE-2DE8-4AE7-A00E-F5FD917D1B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22E322-5D54-46B3-A330-71139029A40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593532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FA6533-1FFF-4E2A-B039-608CB894B70D}"/>
              </a:ext>
            </a:extLst>
          </p:cNvPr>
          <p:cNvSpPr>
            <a:spLocks noGrp="1"/>
          </p:cNvSpPr>
          <p:nvPr>
            <p:ph type="dt" sz="half" idx="10"/>
          </p:nvPr>
        </p:nvSpPr>
        <p:spPr/>
        <p:txBody>
          <a:bodyPr/>
          <a:lstStyle/>
          <a:p>
            <a:fld id="{C6748C86-030F-4F43-A478-D12E6AEFF8D3}" type="datetimeFigureOut">
              <a:rPr lang="en-US" smtClean="0"/>
              <a:t>09-Nov-20</a:t>
            </a:fld>
            <a:endParaRPr lang="en-US"/>
          </a:p>
        </p:txBody>
      </p:sp>
      <p:sp>
        <p:nvSpPr>
          <p:cNvPr id="3" name="Footer Placeholder 2">
            <a:extLst>
              <a:ext uri="{FF2B5EF4-FFF2-40B4-BE49-F238E27FC236}">
                <a16:creationId xmlns:a16="http://schemas.microsoft.com/office/drawing/2014/main" id="{3BB8B3E9-8798-4748-8FBC-27A3E6F0C40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FD5BBF-BFA8-42F8-8B3C-5F4578449E1C}"/>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886605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44B68-CC36-4F24-94DE-64B5B56A7D41}"/>
              </a:ext>
            </a:extLst>
          </p:cNvPr>
          <p:cNvSpPr>
            <a:spLocks noGrp="1"/>
          </p:cNvSpPr>
          <p:nvPr>
            <p:ph type="title"/>
          </p:nvPr>
        </p:nvSpPr>
        <p:spPr>
          <a:xfrm>
            <a:off x="840318" y="457200"/>
            <a:ext cx="393276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B5F50843-11BB-4F42-9C2D-51C6A6924B74}"/>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1D4B3599-DF4D-4BCE-9850-E8D6A0DD5C5D}"/>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3BC667-DDE7-41E2-B28D-FA225C96954E}"/>
              </a:ext>
            </a:extLst>
          </p:cNvPr>
          <p:cNvSpPr>
            <a:spLocks noGrp="1"/>
          </p:cNvSpPr>
          <p:nvPr>
            <p:ph type="dt" sz="half" idx="10"/>
          </p:nvPr>
        </p:nvSpPr>
        <p:spPr/>
        <p:txBody>
          <a:bodyPr/>
          <a:lstStyle/>
          <a:p>
            <a:fld id="{C6748C86-030F-4F43-A478-D12E6AEFF8D3}" type="datetimeFigureOut">
              <a:rPr lang="en-US" smtClean="0"/>
              <a:t>09-Nov-20</a:t>
            </a:fld>
            <a:endParaRPr lang="en-US" dirty="0"/>
          </a:p>
        </p:txBody>
      </p:sp>
      <p:sp>
        <p:nvSpPr>
          <p:cNvPr id="6" name="Footer Placeholder 5">
            <a:extLst>
              <a:ext uri="{FF2B5EF4-FFF2-40B4-BE49-F238E27FC236}">
                <a16:creationId xmlns:a16="http://schemas.microsoft.com/office/drawing/2014/main" id="{1383E78C-4BAC-4AF9-B693-87FC86031FE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B921F88-36AE-4337-87CE-3103595128A1}"/>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9391017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023DD-F41B-4D7F-BC85-B696972A6753}"/>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F0D179-47CA-49DA-8BF3-1F09120E33C2}"/>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057715-E18D-4BBD-B76E-AA8050C43D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80195D-9E3E-4782-A40F-381724182839}"/>
              </a:ext>
            </a:extLst>
          </p:cNvPr>
          <p:cNvSpPr>
            <a:spLocks noGrp="1"/>
          </p:cNvSpPr>
          <p:nvPr>
            <p:ph type="dt" sz="half" idx="10"/>
          </p:nvPr>
        </p:nvSpPr>
        <p:spPr/>
        <p:txBody>
          <a:bodyPr/>
          <a:lstStyle/>
          <a:p>
            <a:fld id="{C6748C86-030F-4F43-A478-D12E6AEFF8D3}" type="datetimeFigureOut">
              <a:rPr lang="en-US" smtClean="0"/>
              <a:t>09-Nov-20</a:t>
            </a:fld>
            <a:endParaRPr lang="en-US"/>
          </a:p>
        </p:txBody>
      </p:sp>
      <p:sp>
        <p:nvSpPr>
          <p:cNvPr id="6" name="Footer Placeholder 5">
            <a:extLst>
              <a:ext uri="{FF2B5EF4-FFF2-40B4-BE49-F238E27FC236}">
                <a16:creationId xmlns:a16="http://schemas.microsoft.com/office/drawing/2014/main" id="{8FCBE2A9-EE60-4218-A2F8-4823078FD3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327DB9-3BF7-45FE-9017-3934CBB1C33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1072203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5E1F-14D9-49D4-99E6-768C00172F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5B8564-C983-4BA6-8B14-0C5B8E4CEC41}"/>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7C87337-1AA6-47E1-BFCA-9F50014AF2EC}"/>
              </a:ext>
            </a:extLst>
          </p:cNvPr>
          <p:cNvSpPr>
            <a:spLocks noGrp="1"/>
          </p:cNvSpPr>
          <p:nvPr>
            <p:ph type="dt" sz="half" idx="10"/>
          </p:nvPr>
        </p:nvSpPr>
        <p:spPr/>
        <p:txBody>
          <a:bodyPr/>
          <a:lstStyle/>
          <a:p>
            <a:fld id="{C6748C86-030F-4F43-A478-D12E6AEFF8D3}" type="datetimeFigureOut">
              <a:rPr lang="en-US" smtClean="0"/>
              <a:t>09-Nov-20</a:t>
            </a:fld>
            <a:endParaRPr lang="en-US"/>
          </a:p>
        </p:txBody>
      </p:sp>
      <p:sp>
        <p:nvSpPr>
          <p:cNvPr id="5" name="Footer Placeholder 4">
            <a:extLst>
              <a:ext uri="{FF2B5EF4-FFF2-40B4-BE49-F238E27FC236}">
                <a16:creationId xmlns:a16="http://schemas.microsoft.com/office/drawing/2014/main" id="{354237A2-D069-42A9-84FB-5A340B04152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CEDEA2B-4DA8-4171-8BA8-02401A8CEF4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2413737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7E2AA8-7E3C-4FA4-9708-CF86A129227F}"/>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C10FDE-A969-4F8A-8FCB-A62FCE558432}"/>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3C2D98-F7BA-4E3D-BC56-58E3183FEE94}"/>
              </a:ext>
            </a:extLst>
          </p:cNvPr>
          <p:cNvSpPr>
            <a:spLocks noGrp="1"/>
          </p:cNvSpPr>
          <p:nvPr>
            <p:ph type="dt" sz="half" idx="10"/>
          </p:nvPr>
        </p:nvSpPr>
        <p:spPr/>
        <p:txBody>
          <a:bodyPr/>
          <a:lstStyle/>
          <a:p>
            <a:fld id="{C6748C86-030F-4F43-A478-D12E6AEFF8D3}" type="datetimeFigureOut">
              <a:rPr lang="en-US" smtClean="0"/>
              <a:t>09-Nov-20</a:t>
            </a:fld>
            <a:endParaRPr lang="en-US"/>
          </a:p>
        </p:txBody>
      </p:sp>
      <p:sp>
        <p:nvSpPr>
          <p:cNvPr id="5" name="Footer Placeholder 4">
            <a:extLst>
              <a:ext uri="{FF2B5EF4-FFF2-40B4-BE49-F238E27FC236}">
                <a16:creationId xmlns:a16="http://schemas.microsoft.com/office/drawing/2014/main" id="{701C7A31-C8FC-491F-A8EB-8808871C1D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C56056-9F81-49A7-B18F-B3DC4E993685}"/>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678897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78522-9BB2-4BF3-BB31-D234E16677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E34B1B-AB0B-4F71-A1FA-C41B87A828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ED3A2C0-5FED-4937-9991-57ADE36CAE7F}"/>
              </a:ext>
            </a:extLst>
          </p:cNvPr>
          <p:cNvSpPr>
            <a:spLocks noGrp="1"/>
          </p:cNvSpPr>
          <p:nvPr>
            <p:ph type="dt" sz="half" idx="10"/>
          </p:nvPr>
        </p:nvSpPr>
        <p:spPr/>
        <p:txBody>
          <a:bodyPr/>
          <a:lstStyle/>
          <a:p>
            <a:fld id="{A0CA202C-DF3B-4AF6-A4EB-1CACB965A9D2}" type="datetimeFigureOut">
              <a:rPr lang="en-US" smtClean="0"/>
              <a:t>09-Nov-20</a:t>
            </a:fld>
            <a:endParaRPr lang="en-US"/>
          </a:p>
        </p:txBody>
      </p:sp>
      <p:sp>
        <p:nvSpPr>
          <p:cNvPr id="5" name="Footer Placeholder 4">
            <a:extLst>
              <a:ext uri="{FF2B5EF4-FFF2-40B4-BE49-F238E27FC236}">
                <a16:creationId xmlns:a16="http://schemas.microsoft.com/office/drawing/2014/main" id="{797A0353-F507-40AF-B055-77402575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BE979F-3E35-4A45-BADD-C980E8F20277}"/>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7466859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B4F29-EAE3-4465-ACCB-E59EB759C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7F1381-22D7-46F4-A565-51147EB399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F6B265-BBA9-4ABA-AB25-B3E2057CA675}"/>
              </a:ext>
            </a:extLst>
          </p:cNvPr>
          <p:cNvSpPr>
            <a:spLocks noGrp="1"/>
          </p:cNvSpPr>
          <p:nvPr>
            <p:ph type="dt" sz="half" idx="10"/>
          </p:nvPr>
        </p:nvSpPr>
        <p:spPr/>
        <p:txBody>
          <a:bodyPr/>
          <a:lstStyle/>
          <a:p>
            <a:fld id="{A0CA202C-DF3B-4AF6-A4EB-1CACB965A9D2}" type="datetimeFigureOut">
              <a:rPr lang="en-US" smtClean="0"/>
              <a:t>09-Nov-20</a:t>
            </a:fld>
            <a:endParaRPr lang="en-US"/>
          </a:p>
        </p:txBody>
      </p:sp>
      <p:sp>
        <p:nvSpPr>
          <p:cNvPr id="5" name="Footer Placeholder 4">
            <a:extLst>
              <a:ext uri="{FF2B5EF4-FFF2-40B4-BE49-F238E27FC236}">
                <a16:creationId xmlns:a16="http://schemas.microsoft.com/office/drawing/2014/main" id="{05F535CD-9B90-4E1E-A67D-730692E116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25FD98-1907-4DBF-83C6-840FA297C7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168092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C1DA2-1B24-4EAC-A861-C42279237672}"/>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27A125-43D9-4631-ABCB-EDED932E5369}"/>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543CE8-061C-4618-9C95-FF8C4FEBFECD}"/>
              </a:ext>
            </a:extLst>
          </p:cNvPr>
          <p:cNvSpPr>
            <a:spLocks noGrp="1"/>
          </p:cNvSpPr>
          <p:nvPr>
            <p:ph type="dt" sz="half" idx="10"/>
          </p:nvPr>
        </p:nvSpPr>
        <p:spPr/>
        <p:txBody>
          <a:bodyPr/>
          <a:lstStyle/>
          <a:p>
            <a:fld id="{A0CA202C-DF3B-4AF6-A4EB-1CACB965A9D2}" type="datetimeFigureOut">
              <a:rPr lang="en-US" smtClean="0"/>
              <a:t>09-Nov-20</a:t>
            </a:fld>
            <a:endParaRPr lang="en-US"/>
          </a:p>
        </p:txBody>
      </p:sp>
      <p:sp>
        <p:nvSpPr>
          <p:cNvPr id="5" name="Footer Placeholder 4">
            <a:extLst>
              <a:ext uri="{FF2B5EF4-FFF2-40B4-BE49-F238E27FC236}">
                <a16:creationId xmlns:a16="http://schemas.microsoft.com/office/drawing/2014/main" id="{736A529F-D8AC-4C98-A91A-EDC5BCCEC0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ABA490-9A34-4D76-8120-9210BDBDE49A}"/>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41881692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0814B-D7B8-45C9-8F87-92ABF6EB93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E739B1-DAB5-4968-A3BB-5D0B2714DA99}"/>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910FAF-9143-400E-8E34-0D04EB3E365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ACC788-389A-4CD3-A216-F6126E3A0D61}"/>
              </a:ext>
            </a:extLst>
          </p:cNvPr>
          <p:cNvSpPr>
            <a:spLocks noGrp="1"/>
          </p:cNvSpPr>
          <p:nvPr>
            <p:ph type="dt" sz="half" idx="10"/>
          </p:nvPr>
        </p:nvSpPr>
        <p:spPr/>
        <p:txBody>
          <a:bodyPr/>
          <a:lstStyle/>
          <a:p>
            <a:fld id="{A0CA202C-DF3B-4AF6-A4EB-1CACB965A9D2}" type="datetimeFigureOut">
              <a:rPr lang="en-US" smtClean="0"/>
              <a:t>09-Nov-20</a:t>
            </a:fld>
            <a:endParaRPr lang="en-US"/>
          </a:p>
        </p:txBody>
      </p:sp>
      <p:sp>
        <p:nvSpPr>
          <p:cNvPr id="6" name="Footer Placeholder 5">
            <a:extLst>
              <a:ext uri="{FF2B5EF4-FFF2-40B4-BE49-F238E27FC236}">
                <a16:creationId xmlns:a16="http://schemas.microsoft.com/office/drawing/2014/main" id="{BF8C29A2-EAC0-4C5B-B83B-BE5059E337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C5D7F4-87A7-497E-B673-6032E685D164}"/>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339654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overrideClrMapping bg1="lt1" tx1="dk1" bg2="lt2" tx2="dk2" accent1="accent1" accent2="accent2" accent3="accent3" accent4="accent4" accent5="accent5" accent6="accent6" hlink="hlink" folHlink="folHlink"/>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F9700-C205-473F-8168-CBEEA6313883}"/>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3F9C92-FE5D-4D91-A13E-E2DBC6138CF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7773CF2-9056-4312-8EE8-A6A6A40FE19F}"/>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077B7D-ABF0-4468-A44F-33D3CDE5B319}"/>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A15CDF-6C3C-4582-B580-0E315310C5BE}"/>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8BE5B2-480B-4504-BFB6-65CFFA803C22}"/>
              </a:ext>
            </a:extLst>
          </p:cNvPr>
          <p:cNvSpPr>
            <a:spLocks noGrp="1"/>
          </p:cNvSpPr>
          <p:nvPr>
            <p:ph type="dt" sz="half" idx="10"/>
          </p:nvPr>
        </p:nvSpPr>
        <p:spPr/>
        <p:txBody>
          <a:bodyPr/>
          <a:lstStyle/>
          <a:p>
            <a:fld id="{A0CA202C-DF3B-4AF6-A4EB-1CACB965A9D2}" type="datetimeFigureOut">
              <a:rPr lang="en-US" smtClean="0"/>
              <a:t>09-Nov-20</a:t>
            </a:fld>
            <a:endParaRPr lang="en-US"/>
          </a:p>
        </p:txBody>
      </p:sp>
      <p:sp>
        <p:nvSpPr>
          <p:cNvPr id="8" name="Footer Placeholder 7">
            <a:extLst>
              <a:ext uri="{FF2B5EF4-FFF2-40B4-BE49-F238E27FC236}">
                <a16:creationId xmlns:a16="http://schemas.microsoft.com/office/drawing/2014/main" id="{58C6B746-E861-4B36-9304-5981A5AB40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AE349A-1879-48CB-B114-2D64DFFEB54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0226924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F4C3F-1672-4650-BD97-B1AEB64590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8B4F8E-F302-43A8-9060-BDA1725222E8}"/>
              </a:ext>
            </a:extLst>
          </p:cNvPr>
          <p:cNvSpPr>
            <a:spLocks noGrp="1"/>
          </p:cNvSpPr>
          <p:nvPr>
            <p:ph type="dt" sz="half" idx="10"/>
          </p:nvPr>
        </p:nvSpPr>
        <p:spPr/>
        <p:txBody>
          <a:bodyPr/>
          <a:lstStyle/>
          <a:p>
            <a:fld id="{A0CA202C-DF3B-4AF6-A4EB-1CACB965A9D2}" type="datetimeFigureOut">
              <a:rPr lang="en-US" smtClean="0"/>
              <a:t>09-Nov-20</a:t>
            </a:fld>
            <a:endParaRPr lang="en-US"/>
          </a:p>
        </p:txBody>
      </p:sp>
      <p:sp>
        <p:nvSpPr>
          <p:cNvPr id="4" name="Footer Placeholder 3">
            <a:extLst>
              <a:ext uri="{FF2B5EF4-FFF2-40B4-BE49-F238E27FC236}">
                <a16:creationId xmlns:a16="http://schemas.microsoft.com/office/drawing/2014/main" id="{02E08C9C-8D7B-47D6-9164-956B8EF6C7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1D60E6-576B-4F96-B5C9-3FA57E766E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3090682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479B5F-AE09-4BC3-8C15-F1A47FF35706}"/>
              </a:ext>
            </a:extLst>
          </p:cNvPr>
          <p:cNvSpPr>
            <a:spLocks noGrp="1"/>
          </p:cNvSpPr>
          <p:nvPr>
            <p:ph type="dt" sz="half" idx="10"/>
          </p:nvPr>
        </p:nvSpPr>
        <p:spPr/>
        <p:txBody>
          <a:bodyPr/>
          <a:lstStyle/>
          <a:p>
            <a:fld id="{A0CA202C-DF3B-4AF6-A4EB-1CACB965A9D2}" type="datetimeFigureOut">
              <a:rPr lang="en-US" smtClean="0"/>
              <a:t>09-Nov-20</a:t>
            </a:fld>
            <a:endParaRPr lang="en-US"/>
          </a:p>
        </p:txBody>
      </p:sp>
      <p:sp>
        <p:nvSpPr>
          <p:cNvPr id="3" name="Footer Placeholder 2">
            <a:extLst>
              <a:ext uri="{FF2B5EF4-FFF2-40B4-BE49-F238E27FC236}">
                <a16:creationId xmlns:a16="http://schemas.microsoft.com/office/drawing/2014/main" id="{37D028E8-B995-4034-A4B9-4C3A9C0DAF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AA4CE6-EB1A-41D3-A4CA-C6A78EB00715}"/>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2312113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68CD0-B19C-41EE-B65B-49F57511AB9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7852AE-A38F-400F-8513-77FE71943A95}"/>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F94603A-D1FE-40F7-98F4-B124D857358A}"/>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C84D97-1B31-4FC1-A545-89082771BE40}"/>
              </a:ext>
            </a:extLst>
          </p:cNvPr>
          <p:cNvSpPr>
            <a:spLocks noGrp="1"/>
          </p:cNvSpPr>
          <p:nvPr>
            <p:ph type="dt" sz="half" idx="10"/>
          </p:nvPr>
        </p:nvSpPr>
        <p:spPr/>
        <p:txBody>
          <a:bodyPr/>
          <a:lstStyle/>
          <a:p>
            <a:fld id="{A0CA202C-DF3B-4AF6-A4EB-1CACB965A9D2}" type="datetimeFigureOut">
              <a:rPr lang="en-US" smtClean="0"/>
              <a:t>09-Nov-20</a:t>
            </a:fld>
            <a:endParaRPr lang="en-US"/>
          </a:p>
        </p:txBody>
      </p:sp>
      <p:sp>
        <p:nvSpPr>
          <p:cNvPr id="6" name="Footer Placeholder 5">
            <a:extLst>
              <a:ext uri="{FF2B5EF4-FFF2-40B4-BE49-F238E27FC236}">
                <a16:creationId xmlns:a16="http://schemas.microsoft.com/office/drawing/2014/main" id="{EA3ED90D-1BCE-437D-87DA-504ECA3AB6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072007-850E-4253-8B02-C68D34B30259}"/>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1025641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E6FFE-8F4D-4996-851D-354B27FB134D}"/>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8C00B58-849F-4B6F-B2B9-BA369860C65A}"/>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89A530-E8D2-47AD-9D14-4C270B918C72}"/>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A71DF2-F5BB-4EE1-BA36-A89CD47BD693}"/>
              </a:ext>
            </a:extLst>
          </p:cNvPr>
          <p:cNvSpPr>
            <a:spLocks noGrp="1"/>
          </p:cNvSpPr>
          <p:nvPr>
            <p:ph type="dt" sz="half" idx="10"/>
          </p:nvPr>
        </p:nvSpPr>
        <p:spPr/>
        <p:txBody>
          <a:bodyPr/>
          <a:lstStyle/>
          <a:p>
            <a:fld id="{A0CA202C-DF3B-4AF6-A4EB-1CACB965A9D2}" type="datetimeFigureOut">
              <a:rPr lang="en-US" smtClean="0"/>
              <a:t>09-Nov-20</a:t>
            </a:fld>
            <a:endParaRPr lang="en-US"/>
          </a:p>
        </p:txBody>
      </p:sp>
      <p:sp>
        <p:nvSpPr>
          <p:cNvPr id="6" name="Footer Placeholder 5">
            <a:extLst>
              <a:ext uri="{FF2B5EF4-FFF2-40B4-BE49-F238E27FC236}">
                <a16:creationId xmlns:a16="http://schemas.microsoft.com/office/drawing/2014/main" id="{829004A7-DCD8-4E8F-B61F-2F9B214E0B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4B4D6F-C362-4430-9E0F-097FDD2B55AB}"/>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386149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1A147-2353-4453-B935-2052ECFFA4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F18C60-4508-40AC-84A2-16C4CAB6D0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F8D814-3052-4EA7-A55B-579DB3D1D316}"/>
              </a:ext>
            </a:extLst>
          </p:cNvPr>
          <p:cNvSpPr>
            <a:spLocks noGrp="1"/>
          </p:cNvSpPr>
          <p:nvPr>
            <p:ph type="dt" sz="half" idx="10"/>
          </p:nvPr>
        </p:nvSpPr>
        <p:spPr/>
        <p:txBody>
          <a:bodyPr/>
          <a:lstStyle/>
          <a:p>
            <a:fld id="{A0CA202C-DF3B-4AF6-A4EB-1CACB965A9D2}" type="datetimeFigureOut">
              <a:rPr lang="en-US" smtClean="0"/>
              <a:t>09-Nov-20</a:t>
            </a:fld>
            <a:endParaRPr lang="en-US"/>
          </a:p>
        </p:txBody>
      </p:sp>
      <p:sp>
        <p:nvSpPr>
          <p:cNvPr id="5" name="Footer Placeholder 4">
            <a:extLst>
              <a:ext uri="{FF2B5EF4-FFF2-40B4-BE49-F238E27FC236}">
                <a16:creationId xmlns:a16="http://schemas.microsoft.com/office/drawing/2014/main" id="{AAA222A7-D025-41BE-8D16-AA133BF098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7DC380-7805-4E69-A41A-42403C7C4BD3}"/>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0798608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736C13-50A6-4234-950B-CA3FEB827D3E}"/>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31BBB0-49E8-4F2A-A028-5C32C78E81D8}"/>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DBC10-0953-441A-BB3D-6693DDD6A4D7}"/>
              </a:ext>
            </a:extLst>
          </p:cNvPr>
          <p:cNvSpPr>
            <a:spLocks noGrp="1"/>
          </p:cNvSpPr>
          <p:nvPr>
            <p:ph type="dt" sz="half" idx="10"/>
          </p:nvPr>
        </p:nvSpPr>
        <p:spPr/>
        <p:txBody>
          <a:bodyPr/>
          <a:lstStyle/>
          <a:p>
            <a:fld id="{A0CA202C-DF3B-4AF6-A4EB-1CACB965A9D2}" type="datetimeFigureOut">
              <a:rPr lang="en-US" smtClean="0"/>
              <a:t>09-Nov-20</a:t>
            </a:fld>
            <a:endParaRPr lang="en-US"/>
          </a:p>
        </p:txBody>
      </p:sp>
      <p:sp>
        <p:nvSpPr>
          <p:cNvPr id="5" name="Footer Placeholder 4">
            <a:extLst>
              <a:ext uri="{FF2B5EF4-FFF2-40B4-BE49-F238E27FC236}">
                <a16:creationId xmlns:a16="http://schemas.microsoft.com/office/drawing/2014/main" id="{49032E05-8038-4FFE-9D32-3A6E0B1557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D76DE9-4CAE-481E-9125-1D13C2D87B8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573045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30CEF-1C4C-40FF-AA4C-9695CCDDD9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2BC455-16BA-4EE7-9CA5-83DA769416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4B92FC-BCF3-4BD7-9E0F-C404BEE9FA8E}"/>
              </a:ext>
            </a:extLst>
          </p:cNvPr>
          <p:cNvSpPr>
            <a:spLocks noGrp="1"/>
          </p:cNvSpPr>
          <p:nvPr>
            <p:ph type="dt" sz="half" idx="10"/>
          </p:nvPr>
        </p:nvSpPr>
        <p:spPr/>
        <p:txBody>
          <a:bodyPr/>
          <a:lstStyle/>
          <a:p>
            <a:fld id="{331CA75F-C908-41C9-A4F8-D4DF6DE72F0C}" type="datetimeFigureOut">
              <a:rPr lang="en-US" smtClean="0"/>
              <a:t>09-Nov-20</a:t>
            </a:fld>
            <a:endParaRPr lang="en-US"/>
          </a:p>
        </p:txBody>
      </p:sp>
      <p:sp>
        <p:nvSpPr>
          <p:cNvPr id="5" name="Footer Placeholder 4">
            <a:extLst>
              <a:ext uri="{FF2B5EF4-FFF2-40B4-BE49-F238E27FC236}">
                <a16:creationId xmlns:a16="http://schemas.microsoft.com/office/drawing/2014/main" id="{E74EBF75-91B7-4208-B7B7-63B99CEBFD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CEFC75-76A3-4397-9409-7FBCC2F47ED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848690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16195-4236-442D-B97E-ED7BF77172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7909F6-CCD4-4189-B234-3E0A71F307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B3AFFB-93CF-4C38-9C1E-D427949792D4}"/>
              </a:ext>
            </a:extLst>
          </p:cNvPr>
          <p:cNvSpPr>
            <a:spLocks noGrp="1"/>
          </p:cNvSpPr>
          <p:nvPr>
            <p:ph type="dt" sz="half" idx="10"/>
          </p:nvPr>
        </p:nvSpPr>
        <p:spPr/>
        <p:txBody>
          <a:bodyPr/>
          <a:lstStyle/>
          <a:p>
            <a:fld id="{331CA75F-C908-41C9-A4F8-D4DF6DE72F0C}" type="datetimeFigureOut">
              <a:rPr lang="en-US" smtClean="0"/>
              <a:t>09-Nov-20</a:t>
            </a:fld>
            <a:endParaRPr lang="en-US"/>
          </a:p>
        </p:txBody>
      </p:sp>
      <p:sp>
        <p:nvSpPr>
          <p:cNvPr id="5" name="Footer Placeholder 4">
            <a:extLst>
              <a:ext uri="{FF2B5EF4-FFF2-40B4-BE49-F238E27FC236}">
                <a16:creationId xmlns:a16="http://schemas.microsoft.com/office/drawing/2014/main" id="{37300542-022B-4B9E-900B-8F36CE93B2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0C1468-573E-49C3-A4C4-2C17D0D17BC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8927046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E83E5-4D64-4952-ABD5-6A24A1F072C8}"/>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1AEF3BF-73B8-40B7-B825-45B6165CCBF5}"/>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2C2375-D7F1-4AAC-963E-CB7B3422B9C2}"/>
              </a:ext>
            </a:extLst>
          </p:cNvPr>
          <p:cNvSpPr>
            <a:spLocks noGrp="1"/>
          </p:cNvSpPr>
          <p:nvPr>
            <p:ph type="dt" sz="half" idx="10"/>
          </p:nvPr>
        </p:nvSpPr>
        <p:spPr/>
        <p:txBody>
          <a:bodyPr/>
          <a:lstStyle/>
          <a:p>
            <a:fld id="{331CA75F-C908-41C9-A4F8-D4DF6DE72F0C}" type="datetimeFigureOut">
              <a:rPr lang="en-US" smtClean="0"/>
              <a:t>09-Nov-20</a:t>
            </a:fld>
            <a:endParaRPr lang="en-US"/>
          </a:p>
        </p:txBody>
      </p:sp>
      <p:sp>
        <p:nvSpPr>
          <p:cNvPr id="5" name="Footer Placeholder 4">
            <a:extLst>
              <a:ext uri="{FF2B5EF4-FFF2-40B4-BE49-F238E27FC236}">
                <a16:creationId xmlns:a16="http://schemas.microsoft.com/office/drawing/2014/main" id="{A4CBAE93-6F59-491B-A5C2-7E6C2D562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AAE0D4-39E7-4564-8A6E-CBDD7CBF86B1}"/>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295511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AF457-DD7A-401F-B6E1-053C7B0914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BE27C8-58AA-49B5-889D-668C3770C7E2}"/>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740CFF-FA28-4CBD-A06D-98C798FC40F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A45B09B-F2F2-4A41-B931-62C7D9667726}"/>
              </a:ext>
            </a:extLst>
          </p:cNvPr>
          <p:cNvSpPr>
            <a:spLocks noGrp="1"/>
          </p:cNvSpPr>
          <p:nvPr>
            <p:ph type="dt" sz="half" idx="10"/>
          </p:nvPr>
        </p:nvSpPr>
        <p:spPr/>
        <p:txBody>
          <a:bodyPr/>
          <a:lstStyle/>
          <a:p>
            <a:fld id="{331CA75F-C908-41C9-A4F8-D4DF6DE72F0C}" type="datetimeFigureOut">
              <a:rPr lang="en-US" smtClean="0"/>
              <a:t>09-Nov-20</a:t>
            </a:fld>
            <a:endParaRPr lang="en-US"/>
          </a:p>
        </p:txBody>
      </p:sp>
      <p:sp>
        <p:nvSpPr>
          <p:cNvPr id="6" name="Footer Placeholder 5">
            <a:extLst>
              <a:ext uri="{FF2B5EF4-FFF2-40B4-BE49-F238E27FC236}">
                <a16:creationId xmlns:a16="http://schemas.microsoft.com/office/drawing/2014/main" id="{069257C0-6FCE-4C2A-9E9A-8FC44EB7DA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7371FF-F599-4AC4-97B3-D2CC0B24D9C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477106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4F5BD-132A-40A5-ABD9-4EDBA50D2945}"/>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4DDB14-59F9-4408-8605-AF8050EDF370}"/>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C9B87D0-8539-4327-A419-AD1155B1EA3D}"/>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FAA31D-8C39-4141-B0AC-CAF51F67E027}"/>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F4177A-EA57-4EC4-BA13-8BDEBB6C3FA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748EEC-8212-467D-BC04-0D67A195D045}"/>
              </a:ext>
            </a:extLst>
          </p:cNvPr>
          <p:cNvSpPr>
            <a:spLocks noGrp="1"/>
          </p:cNvSpPr>
          <p:nvPr>
            <p:ph type="dt" sz="half" idx="10"/>
          </p:nvPr>
        </p:nvSpPr>
        <p:spPr/>
        <p:txBody>
          <a:bodyPr/>
          <a:lstStyle/>
          <a:p>
            <a:fld id="{331CA75F-C908-41C9-A4F8-D4DF6DE72F0C}" type="datetimeFigureOut">
              <a:rPr lang="en-US" smtClean="0"/>
              <a:t>09-Nov-20</a:t>
            </a:fld>
            <a:endParaRPr lang="en-US"/>
          </a:p>
        </p:txBody>
      </p:sp>
      <p:sp>
        <p:nvSpPr>
          <p:cNvPr id="8" name="Footer Placeholder 7">
            <a:extLst>
              <a:ext uri="{FF2B5EF4-FFF2-40B4-BE49-F238E27FC236}">
                <a16:creationId xmlns:a16="http://schemas.microsoft.com/office/drawing/2014/main" id="{E6CD1D4B-6D73-407B-BD1F-F07272E4B4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2BE83E-BA3C-4694-A536-0AD0A88F250D}"/>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8629643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15B24-95AA-4692-8653-2F0C8A483D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FEFD55-565D-4FB3-A716-36B4062CA301}"/>
              </a:ext>
            </a:extLst>
          </p:cNvPr>
          <p:cNvSpPr>
            <a:spLocks noGrp="1"/>
          </p:cNvSpPr>
          <p:nvPr>
            <p:ph type="dt" sz="half" idx="10"/>
          </p:nvPr>
        </p:nvSpPr>
        <p:spPr/>
        <p:txBody>
          <a:bodyPr/>
          <a:lstStyle/>
          <a:p>
            <a:fld id="{331CA75F-C908-41C9-A4F8-D4DF6DE72F0C}" type="datetimeFigureOut">
              <a:rPr lang="en-US" smtClean="0"/>
              <a:t>09-Nov-20</a:t>
            </a:fld>
            <a:endParaRPr lang="en-US"/>
          </a:p>
        </p:txBody>
      </p:sp>
      <p:sp>
        <p:nvSpPr>
          <p:cNvPr id="4" name="Footer Placeholder 3">
            <a:extLst>
              <a:ext uri="{FF2B5EF4-FFF2-40B4-BE49-F238E27FC236}">
                <a16:creationId xmlns:a16="http://schemas.microsoft.com/office/drawing/2014/main" id="{3671F947-EF0C-4F7A-8D09-3A38BCAA05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119551-76BE-40F3-A81F-3766B953308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5077257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E62D69-1FD5-4E65-AE88-B5037B8EC7AC}"/>
              </a:ext>
            </a:extLst>
          </p:cNvPr>
          <p:cNvSpPr>
            <a:spLocks noGrp="1"/>
          </p:cNvSpPr>
          <p:nvPr>
            <p:ph type="dt" sz="half" idx="10"/>
          </p:nvPr>
        </p:nvSpPr>
        <p:spPr/>
        <p:txBody>
          <a:bodyPr/>
          <a:lstStyle/>
          <a:p>
            <a:fld id="{331CA75F-C908-41C9-A4F8-D4DF6DE72F0C}" type="datetimeFigureOut">
              <a:rPr lang="en-US" smtClean="0"/>
              <a:t>09-Nov-20</a:t>
            </a:fld>
            <a:endParaRPr lang="en-US"/>
          </a:p>
        </p:txBody>
      </p:sp>
      <p:sp>
        <p:nvSpPr>
          <p:cNvPr id="3" name="Footer Placeholder 2">
            <a:extLst>
              <a:ext uri="{FF2B5EF4-FFF2-40B4-BE49-F238E27FC236}">
                <a16:creationId xmlns:a16="http://schemas.microsoft.com/office/drawing/2014/main" id="{17FB9CA1-C5C5-4426-93AB-23C099810D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0C5F19-F525-4719-9324-6495A91FD66C}"/>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563390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B8E4B-7A14-42A7-B3F6-405491E6CAC4}"/>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6F7DF6-39A8-4C75-BB93-38BFFD383D6E}"/>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F0ECC41-FCA0-47D7-B87E-8BF25444D023}"/>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AD96CC-CDE9-454C-BBB1-02EE8B13A473}"/>
              </a:ext>
            </a:extLst>
          </p:cNvPr>
          <p:cNvSpPr>
            <a:spLocks noGrp="1"/>
          </p:cNvSpPr>
          <p:nvPr>
            <p:ph type="dt" sz="half" idx="10"/>
          </p:nvPr>
        </p:nvSpPr>
        <p:spPr/>
        <p:txBody>
          <a:bodyPr/>
          <a:lstStyle/>
          <a:p>
            <a:fld id="{331CA75F-C908-41C9-A4F8-D4DF6DE72F0C}" type="datetimeFigureOut">
              <a:rPr lang="en-US" smtClean="0"/>
              <a:t>09-Nov-20</a:t>
            </a:fld>
            <a:endParaRPr lang="en-US"/>
          </a:p>
        </p:txBody>
      </p:sp>
      <p:sp>
        <p:nvSpPr>
          <p:cNvPr id="6" name="Footer Placeholder 5">
            <a:extLst>
              <a:ext uri="{FF2B5EF4-FFF2-40B4-BE49-F238E27FC236}">
                <a16:creationId xmlns:a16="http://schemas.microsoft.com/office/drawing/2014/main" id="{66356348-98FD-4844-9004-432C97B362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2D93AC-5315-4C2E-AE7F-551F5F0D627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7305358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50CA7-92E9-4CF3-B5A0-3A98C59A2C8A}"/>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67DCB9-E72F-45DA-93F6-6EDCCADFBB3B}"/>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9C0ED52-5D07-4A4F-9778-BA6EE20DB6BC}"/>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D8679F-2CE6-4515-95D9-342EE9349624}"/>
              </a:ext>
            </a:extLst>
          </p:cNvPr>
          <p:cNvSpPr>
            <a:spLocks noGrp="1"/>
          </p:cNvSpPr>
          <p:nvPr>
            <p:ph type="dt" sz="half" idx="10"/>
          </p:nvPr>
        </p:nvSpPr>
        <p:spPr/>
        <p:txBody>
          <a:bodyPr/>
          <a:lstStyle/>
          <a:p>
            <a:fld id="{331CA75F-C908-41C9-A4F8-D4DF6DE72F0C}" type="datetimeFigureOut">
              <a:rPr lang="en-US" smtClean="0"/>
              <a:t>09-Nov-20</a:t>
            </a:fld>
            <a:endParaRPr lang="en-US"/>
          </a:p>
        </p:txBody>
      </p:sp>
      <p:sp>
        <p:nvSpPr>
          <p:cNvPr id="6" name="Footer Placeholder 5">
            <a:extLst>
              <a:ext uri="{FF2B5EF4-FFF2-40B4-BE49-F238E27FC236}">
                <a16:creationId xmlns:a16="http://schemas.microsoft.com/office/drawing/2014/main" id="{3DCEA2B8-7563-418F-9F2E-0B04102818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6F5449-4210-40E9-8483-348B29F2824F}"/>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093300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96659-B61F-4212-8664-CB96C5086B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1B2362-1798-4130-912E-6B4FF75CF7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CC1CF0-E0A2-4D62-952A-1E582056FF98}"/>
              </a:ext>
            </a:extLst>
          </p:cNvPr>
          <p:cNvSpPr>
            <a:spLocks noGrp="1"/>
          </p:cNvSpPr>
          <p:nvPr>
            <p:ph type="dt" sz="half" idx="10"/>
          </p:nvPr>
        </p:nvSpPr>
        <p:spPr/>
        <p:txBody>
          <a:bodyPr/>
          <a:lstStyle/>
          <a:p>
            <a:fld id="{331CA75F-C908-41C9-A4F8-D4DF6DE72F0C}" type="datetimeFigureOut">
              <a:rPr lang="en-US" smtClean="0"/>
              <a:t>09-Nov-20</a:t>
            </a:fld>
            <a:endParaRPr lang="en-US"/>
          </a:p>
        </p:txBody>
      </p:sp>
      <p:sp>
        <p:nvSpPr>
          <p:cNvPr id="5" name="Footer Placeholder 4">
            <a:extLst>
              <a:ext uri="{FF2B5EF4-FFF2-40B4-BE49-F238E27FC236}">
                <a16:creationId xmlns:a16="http://schemas.microsoft.com/office/drawing/2014/main" id="{BF0020C9-8FED-4373-8C59-4D045D8878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5BC312-4885-42A0-B5EC-151688BB79BB}"/>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41433760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279C01-1B5B-4E18-85B1-979150317128}"/>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261228-5694-4696-8B6B-35B4769D4DD4}"/>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E9D06-3E4D-47F3-A543-21ADB72B93AA}"/>
              </a:ext>
            </a:extLst>
          </p:cNvPr>
          <p:cNvSpPr>
            <a:spLocks noGrp="1"/>
          </p:cNvSpPr>
          <p:nvPr>
            <p:ph type="dt" sz="half" idx="10"/>
          </p:nvPr>
        </p:nvSpPr>
        <p:spPr/>
        <p:txBody>
          <a:bodyPr/>
          <a:lstStyle/>
          <a:p>
            <a:fld id="{331CA75F-C908-41C9-A4F8-D4DF6DE72F0C}" type="datetimeFigureOut">
              <a:rPr lang="en-US" smtClean="0"/>
              <a:t>09-Nov-20</a:t>
            </a:fld>
            <a:endParaRPr lang="en-US"/>
          </a:p>
        </p:txBody>
      </p:sp>
      <p:sp>
        <p:nvSpPr>
          <p:cNvPr id="5" name="Footer Placeholder 4">
            <a:extLst>
              <a:ext uri="{FF2B5EF4-FFF2-40B4-BE49-F238E27FC236}">
                <a16:creationId xmlns:a16="http://schemas.microsoft.com/office/drawing/2014/main" id="{9BDDD088-FA1D-4EB9-9CA9-4C06C3B771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B56C38-FA1D-4825-AF8F-83AA0A281D3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760220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3282D-2A5F-48CE-A68B-7247AFF486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89F559-25E4-402C-81E4-A5937B16E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031A28-47EB-48ED-B1A7-197D2FD01FE6}"/>
              </a:ext>
            </a:extLst>
          </p:cNvPr>
          <p:cNvSpPr>
            <a:spLocks noGrp="1"/>
          </p:cNvSpPr>
          <p:nvPr>
            <p:ph type="dt" sz="half" idx="10"/>
          </p:nvPr>
        </p:nvSpPr>
        <p:spPr/>
        <p:txBody>
          <a:bodyPr/>
          <a:lstStyle/>
          <a:p>
            <a:fld id="{186A59A6-7D8A-42ED-8BFF-9A6223E2DB52}" type="datetimeFigureOut">
              <a:rPr lang="en-US" smtClean="0"/>
              <a:t>09-Nov-20</a:t>
            </a:fld>
            <a:endParaRPr lang="en-US"/>
          </a:p>
        </p:txBody>
      </p:sp>
      <p:sp>
        <p:nvSpPr>
          <p:cNvPr id="5" name="Footer Placeholder 4">
            <a:extLst>
              <a:ext uri="{FF2B5EF4-FFF2-40B4-BE49-F238E27FC236}">
                <a16:creationId xmlns:a16="http://schemas.microsoft.com/office/drawing/2014/main" id="{0A9DC357-1F9D-4380-9293-4A19CD694B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BFC44B-9446-4EC5-9ED6-2D2C5DB07BFA}"/>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3858915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7244B-7C72-412B-A692-699D90C018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5E3E68-EAE3-4D7D-AB36-B6B328980D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1E8348-C455-4658-B5E5-D859153982AA}"/>
              </a:ext>
            </a:extLst>
          </p:cNvPr>
          <p:cNvSpPr>
            <a:spLocks noGrp="1"/>
          </p:cNvSpPr>
          <p:nvPr>
            <p:ph type="dt" sz="half" idx="10"/>
          </p:nvPr>
        </p:nvSpPr>
        <p:spPr/>
        <p:txBody>
          <a:bodyPr/>
          <a:lstStyle/>
          <a:p>
            <a:fld id="{186A59A6-7D8A-42ED-8BFF-9A6223E2DB52}" type="datetimeFigureOut">
              <a:rPr lang="en-US" smtClean="0"/>
              <a:t>09-Nov-20</a:t>
            </a:fld>
            <a:endParaRPr lang="en-US"/>
          </a:p>
        </p:txBody>
      </p:sp>
      <p:sp>
        <p:nvSpPr>
          <p:cNvPr id="5" name="Footer Placeholder 4">
            <a:extLst>
              <a:ext uri="{FF2B5EF4-FFF2-40B4-BE49-F238E27FC236}">
                <a16:creationId xmlns:a16="http://schemas.microsoft.com/office/drawing/2014/main" id="{0EE38964-7760-4DA4-BD63-9797797BEB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49268A-6A77-4EDE-B533-61DB99C803EB}"/>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99120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bg>
      <p:bgRef idx="1001">
        <a:schemeClr val="bg1"/>
      </p:bgRef>
    </p:bg>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11410952" y="6483350"/>
            <a:ext cx="527049" cy="222250"/>
          </a:xfrm>
          <a:prstGeom prst="rect">
            <a:avLst/>
          </a:prstGeom>
        </p:spPr>
        <p:txBody>
          <a:bodyPr/>
          <a:lstStyle>
            <a:lvl1pPr>
              <a:defRPr/>
            </a:lvl1pPr>
          </a:lstStyle>
          <a:p>
            <a:pPr>
              <a:defRPr/>
            </a:pPr>
            <a:fld id="{B0D3894F-37FA-4352-A828-959DE0BB230E}" type="slidenum">
              <a:rPr lang="en-GB"/>
              <a:pPr>
                <a:defRPr/>
              </a:pPr>
              <a:t>‹#›</a:t>
            </a:fld>
            <a:endParaRPr lang="en-GB" dirty="0"/>
          </a:p>
        </p:txBody>
      </p:sp>
    </p:spTree>
    <p:extLst>
      <p:ext uri="{BB962C8B-B14F-4D97-AF65-F5344CB8AC3E}">
        <p14:creationId xmlns:p14="http://schemas.microsoft.com/office/powerpoint/2010/main" val="650406459"/>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14172-D09D-4A40-8B4E-6447E3F9F804}"/>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72DCCC-E5F4-4859-A203-3EB4FB64042D}"/>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DF30E9-CD68-4A2F-982B-ABBB93A27BC9}"/>
              </a:ext>
            </a:extLst>
          </p:cNvPr>
          <p:cNvSpPr>
            <a:spLocks noGrp="1"/>
          </p:cNvSpPr>
          <p:nvPr>
            <p:ph type="dt" sz="half" idx="10"/>
          </p:nvPr>
        </p:nvSpPr>
        <p:spPr/>
        <p:txBody>
          <a:bodyPr/>
          <a:lstStyle/>
          <a:p>
            <a:fld id="{186A59A6-7D8A-42ED-8BFF-9A6223E2DB52}" type="datetimeFigureOut">
              <a:rPr lang="en-US" smtClean="0"/>
              <a:t>09-Nov-20</a:t>
            </a:fld>
            <a:endParaRPr lang="en-US"/>
          </a:p>
        </p:txBody>
      </p:sp>
      <p:sp>
        <p:nvSpPr>
          <p:cNvPr id="5" name="Footer Placeholder 4">
            <a:extLst>
              <a:ext uri="{FF2B5EF4-FFF2-40B4-BE49-F238E27FC236}">
                <a16:creationId xmlns:a16="http://schemas.microsoft.com/office/drawing/2014/main" id="{D7B9BEA6-9609-462A-B3C1-D8C745C95C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E6539B-6212-4B79-82A9-69F3AFBB6B4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42785965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6DBEE-0B3B-4249-BFED-0D0924B3E5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1C2927-42C5-491C-886C-96B57DED601F}"/>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6F24EA-CAC7-4EDF-A08D-6B0FFF761A40}"/>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B3671D-2CE8-44B4-BDE1-1C7B2EB68C53}"/>
              </a:ext>
            </a:extLst>
          </p:cNvPr>
          <p:cNvSpPr>
            <a:spLocks noGrp="1"/>
          </p:cNvSpPr>
          <p:nvPr>
            <p:ph type="dt" sz="half" idx="10"/>
          </p:nvPr>
        </p:nvSpPr>
        <p:spPr/>
        <p:txBody>
          <a:bodyPr/>
          <a:lstStyle/>
          <a:p>
            <a:fld id="{186A59A6-7D8A-42ED-8BFF-9A6223E2DB52}" type="datetimeFigureOut">
              <a:rPr lang="en-US" smtClean="0"/>
              <a:t>09-Nov-20</a:t>
            </a:fld>
            <a:endParaRPr lang="en-US"/>
          </a:p>
        </p:txBody>
      </p:sp>
      <p:sp>
        <p:nvSpPr>
          <p:cNvPr id="6" name="Footer Placeholder 5">
            <a:extLst>
              <a:ext uri="{FF2B5EF4-FFF2-40B4-BE49-F238E27FC236}">
                <a16:creationId xmlns:a16="http://schemas.microsoft.com/office/drawing/2014/main" id="{0DBA793F-991C-4779-B4DE-568449A69E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1E1726-6121-4C45-948F-55D46A2869E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604753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B359-1653-48D2-B1E2-31A09AA0CFE6}"/>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C38F80-BC10-499E-96DA-1AFA369370ED}"/>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5DFBC9-576A-41F2-A5D3-5AF7EC86B6E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B5DA7F-AB98-4B76-9D70-253BC2E213F8}"/>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6A5053A-DD1A-400A-93E5-B094D4BBAC66}"/>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870437-FB07-4903-ADE9-F56CA31BA99F}"/>
              </a:ext>
            </a:extLst>
          </p:cNvPr>
          <p:cNvSpPr>
            <a:spLocks noGrp="1"/>
          </p:cNvSpPr>
          <p:nvPr>
            <p:ph type="dt" sz="half" idx="10"/>
          </p:nvPr>
        </p:nvSpPr>
        <p:spPr/>
        <p:txBody>
          <a:bodyPr/>
          <a:lstStyle/>
          <a:p>
            <a:fld id="{186A59A6-7D8A-42ED-8BFF-9A6223E2DB52}" type="datetimeFigureOut">
              <a:rPr lang="en-US" smtClean="0"/>
              <a:t>09-Nov-20</a:t>
            </a:fld>
            <a:endParaRPr lang="en-US"/>
          </a:p>
        </p:txBody>
      </p:sp>
      <p:sp>
        <p:nvSpPr>
          <p:cNvPr id="8" name="Footer Placeholder 7">
            <a:extLst>
              <a:ext uri="{FF2B5EF4-FFF2-40B4-BE49-F238E27FC236}">
                <a16:creationId xmlns:a16="http://schemas.microsoft.com/office/drawing/2014/main" id="{6589CEB9-0797-46AC-B5C5-3CFD38381D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7154E3-B5F0-4A3C-9593-38D55B00985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0114902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7DC07-B3D6-4856-B59F-833C2E1B8F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94D2227-7949-4334-AC01-C6D4EEBA87DA}"/>
              </a:ext>
            </a:extLst>
          </p:cNvPr>
          <p:cNvSpPr>
            <a:spLocks noGrp="1"/>
          </p:cNvSpPr>
          <p:nvPr>
            <p:ph type="dt" sz="half" idx="10"/>
          </p:nvPr>
        </p:nvSpPr>
        <p:spPr/>
        <p:txBody>
          <a:bodyPr/>
          <a:lstStyle/>
          <a:p>
            <a:fld id="{186A59A6-7D8A-42ED-8BFF-9A6223E2DB52}" type="datetimeFigureOut">
              <a:rPr lang="en-US" smtClean="0"/>
              <a:t>09-Nov-20</a:t>
            </a:fld>
            <a:endParaRPr lang="en-US"/>
          </a:p>
        </p:txBody>
      </p:sp>
      <p:sp>
        <p:nvSpPr>
          <p:cNvPr id="4" name="Footer Placeholder 3">
            <a:extLst>
              <a:ext uri="{FF2B5EF4-FFF2-40B4-BE49-F238E27FC236}">
                <a16:creationId xmlns:a16="http://schemas.microsoft.com/office/drawing/2014/main" id="{D65F3158-8B56-4979-BECB-44E17B71A1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2B60D6-659A-4709-BBEF-AC9B963C144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96152592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4D1DAE-077A-4799-BCE8-EEB5152F134C}"/>
              </a:ext>
            </a:extLst>
          </p:cNvPr>
          <p:cNvSpPr>
            <a:spLocks noGrp="1"/>
          </p:cNvSpPr>
          <p:nvPr>
            <p:ph type="dt" sz="half" idx="10"/>
          </p:nvPr>
        </p:nvSpPr>
        <p:spPr/>
        <p:txBody>
          <a:bodyPr/>
          <a:lstStyle/>
          <a:p>
            <a:fld id="{186A59A6-7D8A-42ED-8BFF-9A6223E2DB52}" type="datetimeFigureOut">
              <a:rPr lang="en-US" smtClean="0"/>
              <a:t>09-Nov-20</a:t>
            </a:fld>
            <a:endParaRPr lang="en-US"/>
          </a:p>
        </p:txBody>
      </p:sp>
      <p:sp>
        <p:nvSpPr>
          <p:cNvPr id="3" name="Footer Placeholder 2">
            <a:extLst>
              <a:ext uri="{FF2B5EF4-FFF2-40B4-BE49-F238E27FC236}">
                <a16:creationId xmlns:a16="http://schemas.microsoft.com/office/drawing/2014/main" id="{0F52FC72-07F6-4016-A0AC-CB85B20073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5C5B14-988D-4D04-9DCC-38DBA5B289DF}"/>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3854355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1B9A4-284F-4D92-B9AA-D011AD78947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C4FB95-38DE-4AB6-AFD0-CE16BB2BFC3B}"/>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7F5900-8AD4-4D27-8482-1571E658BF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596719-CA6D-4F04-B136-A8986C67DA6E}"/>
              </a:ext>
            </a:extLst>
          </p:cNvPr>
          <p:cNvSpPr>
            <a:spLocks noGrp="1"/>
          </p:cNvSpPr>
          <p:nvPr>
            <p:ph type="dt" sz="half" idx="10"/>
          </p:nvPr>
        </p:nvSpPr>
        <p:spPr/>
        <p:txBody>
          <a:bodyPr/>
          <a:lstStyle/>
          <a:p>
            <a:fld id="{186A59A6-7D8A-42ED-8BFF-9A6223E2DB52}" type="datetimeFigureOut">
              <a:rPr lang="en-US" smtClean="0"/>
              <a:t>09-Nov-20</a:t>
            </a:fld>
            <a:endParaRPr lang="en-US"/>
          </a:p>
        </p:txBody>
      </p:sp>
      <p:sp>
        <p:nvSpPr>
          <p:cNvPr id="6" name="Footer Placeholder 5">
            <a:extLst>
              <a:ext uri="{FF2B5EF4-FFF2-40B4-BE49-F238E27FC236}">
                <a16:creationId xmlns:a16="http://schemas.microsoft.com/office/drawing/2014/main" id="{D3DB1C11-D3C3-4062-A639-ADBC7D19F1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9A6CE9-6380-4E9C-9A76-EA4ECEFB7E3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651783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E567-AEEE-4437-A39C-E9B617038A48}"/>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A97910-D132-4A89-96CC-67BB7F4BEBC4}"/>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582495-91B9-4239-8D35-1FB4903E66EB}"/>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CD963F-3AEA-4669-9EB1-C10D62EFB8B9}"/>
              </a:ext>
            </a:extLst>
          </p:cNvPr>
          <p:cNvSpPr>
            <a:spLocks noGrp="1"/>
          </p:cNvSpPr>
          <p:nvPr>
            <p:ph type="dt" sz="half" idx="10"/>
          </p:nvPr>
        </p:nvSpPr>
        <p:spPr/>
        <p:txBody>
          <a:bodyPr/>
          <a:lstStyle/>
          <a:p>
            <a:fld id="{186A59A6-7D8A-42ED-8BFF-9A6223E2DB52}" type="datetimeFigureOut">
              <a:rPr lang="en-US" smtClean="0"/>
              <a:t>09-Nov-20</a:t>
            </a:fld>
            <a:endParaRPr lang="en-US"/>
          </a:p>
        </p:txBody>
      </p:sp>
      <p:sp>
        <p:nvSpPr>
          <p:cNvPr id="6" name="Footer Placeholder 5">
            <a:extLst>
              <a:ext uri="{FF2B5EF4-FFF2-40B4-BE49-F238E27FC236}">
                <a16:creationId xmlns:a16="http://schemas.microsoft.com/office/drawing/2014/main" id="{3D95103E-056D-4C34-8CF8-7E5B1872EC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2242A9-BA6B-4E20-A842-24A8832FAB9D}"/>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7056478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6377-B3BD-4735-8990-049594A324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1A72B5-6326-48F6-AA88-496477205A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D354E4-3A4A-43D3-83D1-0D35BE0827DC}"/>
              </a:ext>
            </a:extLst>
          </p:cNvPr>
          <p:cNvSpPr>
            <a:spLocks noGrp="1"/>
          </p:cNvSpPr>
          <p:nvPr>
            <p:ph type="dt" sz="half" idx="10"/>
          </p:nvPr>
        </p:nvSpPr>
        <p:spPr/>
        <p:txBody>
          <a:bodyPr/>
          <a:lstStyle/>
          <a:p>
            <a:fld id="{186A59A6-7D8A-42ED-8BFF-9A6223E2DB52}" type="datetimeFigureOut">
              <a:rPr lang="en-US" smtClean="0"/>
              <a:t>09-Nov-20</a:t>
            </a:fld>
            <a:endParaRPr lang="en-US"/>
          </a:p>
        </p:txBody>
      </p:sp>
      <p:sp>
        <p:nvSpPr>
          <p:cNvPr id="5" name="Footer Placeholder 4">
            <a:extLst>
              <a:ext uri="{FF2B5EF4-FFF2-40B4-BE49-F238E27FC236}">
                <a16:creationId xmlns:a16="http://schemas.microsoft.com/office/drawing/2014/main" id="{B75FF39F-E697-4049-9D41-9B08EF23A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2DB606-9E9A-4EF2-9666-7FD53D90C7E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2140777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CF0E4C-B3B7-4A76-9D2D-A1411BF5BE00}"/>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9F90CE-DD6A-4B1C-A139-3A9932FBAB9A}"/>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C21FBC-BB70-4C3F-8CAB-98F8E05D6CBA}"/>
              </a:ext>
            </a:extLst>
          </p:cNvPr>
          <p:cNvSpPr>
            <a:spLocks noGrp="1"/>
          </p:cNvSpPr>
          <p:nvPr>
            <p:ph type="dt" sz="half" idx="10"/>
          </p:nvPr>
        </p:nvSpPr>
        <p:spPr/>
        <p:txBody>
          <a:bodyPr/>
          <a:lstStyle/>
          <a:p>
            <a:fld id="{186A59A6-7D8A-42ED-8BFF-9A6223E2DB52}" type="datetimeFigureOut">
              <a:rPr lang="en-US" smtClean="0"/>
              <a:t>09-Nov-20</a:t>
            </a:fld>
            <a:endParaRPr lang="en-US"/>
          </a:p>
        </p:txBody>
      </p:sp>
      <p:sp>
        <p:nvSpPr>
          <p:cNvPr id="5" name="Footer Placeholder 4">
            <a:extLst>
              <a:ext uri="{FF2B5EF4-FFF2-40B4-BE49-F238E27FC236}">
                <a16:creationId xmlns:a16="http://schemas.microsoft.com/office/drawing/2014/main" id="{E6E427FC-B4CC-475F-A308-21063C6E41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6D5FD8-805E-4F87-86F7-F92C4792E8B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390566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6F11-0B99-4E85-9CC0-419D8A6E8E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C7B241-8AFA-4620-BDAF-1CC0783583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779F6D-2709-455B-83DC-C06E5953CDAA}"/>
              </a:ext>
            </a:extLst>
          </p:cNvPr>
          <p:cNvSpPr>
            <a:spLocks noGrp="1"/>
          </p:cNvSpPr>
          <p:nvPr>
            <p:ph type="dt" sz="half" idx="10"/>
          </p:nvPr>
        </p:nvSpPr>
        <p:spPr/>
        <p:txBody>
          <a:bodyPr/>
          <a:lstStyle/>
          <a:p>
            <a:fld id="{C6748C86-030F-4F43-A478-D12E6AEFF8D3}" type="datetimeFigureOut">
              <a:rPr lang="en-US" smtClean="0"/>
              <a:t>09-Nov-20</a:t>
            </a:fld>
            <a:endParaRPr lang="en-US"/>
          </a:p>
        </p:txBody>
      </p:sp>
      <p:sp>
        <p:nvSpPr>
          <p:cNvPr id="5" name="Footer Placeholder 4">
            <a:extLst>
              <a:ext uri="{FF2B5EF4-FFF2-40B4-BE49-F238E27FC236}">
                <a16:creationId xmlns:a16="http://schemas.microsoft.com/office/drawing/2014/main" id="{C58CF677-5F9D-4AD1-81F1-E26E348EA2F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F995A8-6237-455C-A6DB-7B69F45FA2E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41346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50D0F-C7CC-4BF9-A054-2239751804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84F9BA-1EB5-46B1-9BE5-09E82FC8B80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B53B1E6-4C96-4CB7-826D-8FCB63D8F0A2}"/>
              </a:ext>
            </a:extLst>
          </p:cNvPr>
          <p:cNvSpPr>
            <a:spLocks noGrp="1"/>
          </p:cNvSpPr>
          <p:nvPr>
            <p:ph type="dt" sz="half" idx="10"/>
          </p:nvPr>
        </p:nvSpPr>
        <p:spPr/>
        <p:txBody>
          <a:bodyPr/>
          <a:lstStyle/>
          <a:p>
            <a:fld id="{C6748C86-030F-4F43-A478-D12E6AEFF8D3}" type="datetimeFigureOut">
              <a:rPr lang="en-US" smtClean="0"/>
              <a:t>09-Nov-20</a:t>
            </a:fld>
            <a:endParaRPr lang="en-US" dirty="0"/>
          </a:p>
        </p:txBody>
      </p:sp>
      <p:sp>
        <p:nvSpPr>
          <p:cNvPr id="5" name="Footer Placeholder 4">
            <a:extLst>
              <a:ext uri="{FF2B5EF4-FFF2-40B4-BE49-F238E27FC236}">
                <a16:creationId xmlns:a16="http://schemas.microsoft.com/office/drawing/2014/main" id="{016B7220-B5A7-4C21-BC64-FB79529F14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14070C-EAA9-4214-9EA6-9DF42DFE0ED6}"/>
              </a:ext>
            </a:extLst>
          </p:cNvPr>
          <p:cNvSpPr>
            <a:spLocks noGrp="1"/>
          </p:cNvSpPr>
          <p:nvPr>
            <p:ph type="sldNum" sz="quarter" idx="12"/>
          </p:nvPr>
        </p:nvSpPr>
        <p:spPr/>
        <p:txBody>
          <a:bodyPr/>
          <a:lstStyle/>
          <a:p>
            <a:fld id="{3BDDDCE0-C031-4745-ABD7-2112096DCCD6}" type="slidenum">
              <a:rPr lang="en-US" smtClean="0"/>
              <a:t>‹#›</a:t>
            </a:fld>
            <a:endParaRPr lang="en-US" dirty="0"/>
          </a:p>
        </p:txBody>
      </p:sp>
    </p:spTree>
    <p:extLst>
      <p:ext uri="{BB962C8B-B14F-4D97-AF65-F5344CB8AC3E}">
        <p14:creationId xmlns:p14="http://schemas.microsoft.com/office/powerpoint/2010/main" val="3122057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D5E59-8A81-40E6-980F-36BC0B9AD9DC}"/>
              </a:ext>
            </a:extLst>
          </p:cNvPr>
          <p:cNvSpPr>
            <a:spLocks noGrp="1"/>
          </p:cNvSpPr>
          <p:nvPr>
            <p:ph type="title"/>
          </p:nvPr>
        </p:nvSpPr>
        <p:spPr>
          <a:xfrm>
            <a:off x="831851" y="1709739"/>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31EFFF8-02B9-4252-9A70-0103904316EF}"/>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12103E-3779-4835-9FC7-AE5229360DD7}"/>
              </a:ext>
            </a:extLst>
          </p:cNvPr>
          <p:cNvSpPr>
            <a:spLocks noGrp="1"/>
          </p:cNvSpPr>
          <p:nvPr>
            <p:ph type="dt" sz="half" idx="10"/>
          </p:nvPr>
        </p:nvSpPr>
        <p:spPr/>
        <p:txBody>
          <a:bodyPr/>
          <a:lstStyle/>
          <a:p>
            <a:fld id="{C6748C86-030F-4F43-A478-D12E6AEFF8D3}" type="datetimeFigureOut">
              <a:rPr lang="en-US" smtClean="0"/>
              <a:t>09-Nov-20</a:t>
            </a:fld>
            <a:endParaRPr lang="en-US" dirty="0"/>
          </a:p>
        </p:txBody>
      </p:sp>
      <p:sp>
        <p:nvSpPr>
          <p:cNvPr id="5" name="Footer Placeholder 4">
            <a:extLst>
              <a:ext uri="{FF2B5EF4-FFF2-40B4-BE49-F238E27FC236}">
                <a16:creationId xmlns:a16="http://schemas.microsoft.com/office/drawing/2014/main" id="{692ABDF6-4AE9-4D22-8F0C-12C44083A75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77A0DA-85F4-470A-868E-BCAC50B86F5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349029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0E9D5-9DD1-4E42-8AF3-4064CDAD9506}"/>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3BFE509-5964-4B37-A2E3-8B21F2D3D633}"/>
              </a:ext>
            </a:extLst>
          </p:cNvPr>
          <p:cNvSpPr>
            <a:spLocks noGrp="1"/>
          </p:cNvSpPr>
          <p:nvPr>
            <p:ph sz="half" idx="1"/>
          </p:nvPr>
        </p:nvSpPr>
        <p:spPr>
          <a:xfrm>
            <a:off x="8382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310A551-FAAE-4903-A7A0-F1CBBBA28F82}"/>
              </a:ext>
            </a:extLst>
          </p:cNvPr>
          <p:cNvSpPr>
            <a:spLocks noGrp="1"/>
          </p:cNvSpPr>
          <p:nvPr>
            <p:ph sz="half" idx="2"/>
          </p:nvPr>
        </p:nvSpPr>
        <p:spPr>
          <a:xfrm>
            <a:off x="61976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2B8E082-6B4D-4B29-AF4E-C69C2A2C09CD}"/>
              </a:ext>
            </a:extLst>
          </p:cNvPr>
          <p:cNvSpPr>
            <a:spLocks noGrp="1"/>
          </p:cNvSpPr>
          <p:nvPr>
            <p:ph type="dt" sz="half" idx="10"/>
          </p:nvPr>
        </p:nvSpPr>
        <p:spPr/>
        <p:txBody>
          <a:bodyPr/>
          <a:lstStyle/>
          <a:p>
            <a:fld id="{C6748C86-030F-4F43-A478-D12E6AEFF8D3}" type="datetimeFigureOut">
              <a:rPr lang="en-US" smtClean="0"/>
              <a:t>09-Nov-20</a:t>
            </a:fld>
            <a:endParaRPr lang="en-US"/>
          </a:p>
        </p:txBody>
      </p:sp>
      <p:sp>
        <p:nvSpPr>
          <p:cNvPr id="6" name="Footer Placeholder 5">
            <a:extLst>
              <a:ext uri="{FF2B5EF4-FFF2-40B4-BE49-F238E27FC236}">
                <a16:creationId xmlns:a16="http://schemas.microsoft.com/office/drawing/2014/main" id="{48469544-68A6-4CCC-AD54-CFC160618A9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BA44E05-5BDD-4130-8D88-12682FBC21D3}"/>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861603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D5049-C529-411D-82E9-E208C682FE62}"/>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EA5B74-02C9-4CBA-8319-D461269CD0D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E00F18-E031-4BBC-BB24-01B3A02D8A4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4205FA-24A8-4E2D-B109-30628E921E7D}"/>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FA208E-E789-40AC-9214-79BD48100AB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DB3469-33D3-4F19-9865-04452F121089}"/>
              </a:ext>
            </a:extLst>
          </p:cNvPr>
          <p:cNvSpPr>
            <a:spLocks noGrp="1"/>
          </p:cNvSpPr>
          <p:nvPr>
            <p:ph type="dt" sz="half" idx="10"/>
          </p:nvPr>
        </p:nvSpPr>
        <p:spPr/>
        <p:txBody>
          <a:bodyPr/>
          <a:lstStyle/>
          <a:p>
            <a:fld id="{C6748C86-030F-4F43-A478-D12E6AEFF8D3}" type="datetimeFigureOut">
              <a:rPr lang="en-US" smtClean="0"/>
              <a:t>09-Nov-20</a:t>
            </a:fld>
            <a:endParaRPr lang="en-US"/>
          </a:p>
        </p:txBody>
      </p:sp>
      <p:sp>
        <p:nvSpPr>
          <p:cNvPr id="8" name="Footer Placeholder 7">
            <a:extLst>
              <a:ext uri="{FF2B5EF4-FFF2-40B4-BE49-F238E27FC236}">
                <a16:creationId xmlns:a16="http://schemas.microsoft.com/office/drawing/2014/main" id="{69C80A31-67CA-43A2-B7CF-D2A00CA9228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27DB4AE-7526-40EE-8BE1-78FC67036B2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02620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5.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76463" y="6533833"/>
            <a:ext cx="8225367" cy="215444"/>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25476" y="6454459"/>
            <a:ext cx="7297560" cy="403541"/>
          </a:xfrm>
          <a:prstGeom prst="rect">
            <a:avLst/>
          </a:prstGeom>
          <a:noFill/>
        </p:spPr>
        <p:txBody>
          <a:bodyPr anchor="ctr">
            <a:norm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SA2#142E</a:t>
            </a:r>
            <a:r>
              <a:rPr lang="en-US" altLang="de-DE" sz="1200" dirty="0">
                <a:solidFill>
                  <a:schemeClr val="bg1"/>
                </a:solidFill>
              </a:rPr>
              <a:t> (e-meeting), 16 – 20 November, 2020</a:t>
            </a:r>
          </a:p>
        </p:txBody>
      </p:sp>
      <p:sp>
        <p:nvSpPr>
          <p:cNvPr id="12" name="Oval 11"/>
          <p:cNvSpPr/>
          <p:nvPr userDrawn="1"/>
        </p:nvSpPr>
        <p:spPr bwMode="auto">
          <a:xfrm>
            <a:off x="11091334" y="645445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1" y="6533833"/>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t>© 3GPP 2020</a:t>
            </a:r>
          </a:p>
        </p:txBody>
      </p:sp>
      <p:pic>
        <p:nvPicPr>
          <p:cNvPr id="1033" name="Picture 10" descr="3GPP_TM_RD.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661227" y="26986"/>
            <a:ext cx="13428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811FE6-D3DF-4315-ACAA-3E3CC20E6CCE}"/>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9C4C48E5-00D9-4325-B199-EA4DCC015D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BA84601-1F95-438A-9FB4-A9AC750E4820}"/>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48C86-030F-4F43-A478-D12E6AEFF8D3}" type="datetimeFigureOut">
              <a:rPr lang="en-US" smtClean="0"/>
              <a:t>09-Nov-20</a:t>
            </a:fld>
            <a:endParaRPr lang="en-US" dirty="0"/>
          </a:p>
        </p:txBody>
      </p:sp>
      <p:sp>
        <p:nvSpPr>
          <p:cNvPr id="5" name="Footer Placeholder 4">
            <a:extLst>
              <a:ext uri="{FF2B5EF4-FFF2-40B4-BE49-F238E27FC236}">
                <a16:creationId xmlns:a16="http://schemas.microsoft.com/office/drawing/2014/main" id="{7141AEA2-8304-4EB9-B459-2EBBFD9ADF13}"/>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5263B77-7D1D-49CC-B8D2-002838112336}"/>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DDCE0-C031-4745-ABD7-2112096DCCD6}" type="slidenum">
              <a:rPr lang="en-US" smtClean="0"/>
              <a:t>‹#›</a:t>
            </a:fld>
            <a:endParaRPr lang="en-US"/>
          </a:p>
        </p:txBody>
      </p:sp>
    </p:spTree>
    <p:extLst>
      <p:ext uri="{BB962C8B-B14F-4D97-AF65-F5344CB8AC3E}">
        <p14:creationId xmlns:p14="http://schemas.microsoft.com/office/powerpoint/2010/main" val="321781749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499BDA-7A1E-4662-89E4-86AF727D872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AD9EB5-2FAE-433E-8916-00D5391EA5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704BF5-F7AF-4CF3-BAF8-B1F77EDFDA5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CA202C-DF3B-4AF6-A4EB-1CACB965A9D2}" type="datetimeFigureOut">
              <a:rPr lang="en-US" smtClean="0"/>
              <a:t>09-Nov-20</a:t>
            </a:fld>
            <a:endParaRPr lang="en-US"/>
          </a:p>
        </p:txBody>
      </p:sp>
      <p:sp>
        <p:nvSpPr>
          <p:cNvPr id="5" name="Footer Placeholder 4">
            <a:extLst>
              <a:ext uri="{FF2B5EF4-FFF2-40B4-BE49-F238E27FC236}">
                <a16:creationId xmlns:a16="http://schemas.microsoft.com/office/drawing/2014/main" id="{AB286779-4A68-48A3-A98D-0D85A44C0BD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9EFB7B-396F-4D53-A5CF-8B7721FD44A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49158-77BA-47EF-8C41-D6084643CAC6}" type="slidenum">
              <a:rPr lang="en-US" smtClean="0"/>
              <a:t>‹#›</a:t>
            </a:fld>
            <a:endParaRPr lang="en-US"/>
          </a:p>
        </p:txBody>
      </p:sp>
    </p:spTree>
    <p:extLst>
      <p:ext uri="{BB962C8B-B14F-4D97-AF65-F5344CB8AC3E}">
        <p14:creationId xmlns:p14="http://schemas.microsoft.com/office/powerpoint/2010/main" val="2903804183"/>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E7E6B-2100-4CB2-8DAF-68EB9E6FE353}"/>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6F0D49-74B4-4263-94E4-A9C5CD9DBF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0D2AEA-D9C5-420B-B209-498F6FD68B7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1CA75F-C908-41C9-A4F8-D4DF6DE72F0C}" type="datetimeFigureOut">
              <a:rPr lang="en-US" smtClean="0"/>
              <a:t>09-Nov-20</a:t>
            </a:fld>
            <a:endParaRPr lang="en-US"/>
          </a:p>
        </p:txBody>
      </p:sp>
      <p:sp>
        <p:nvSpPr>
          <p:cNvPr id="5" name="Footer Placeholder 4">
            <a:extLst>
              <a:ext uri="{FF2B5EF4-FFF2-40B4-BE49-F238E27FC236}">
                <a16:creationId xmlns:a16="http://schemas.microsoft.com/office/drawing/2014/main" id="{54E5F8A4-9A89-4F54-8623-E083D887603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E686C79-342A-4AFE-8262-70BA082D654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C8E38-B364-4556-8D74-7CEE48C00BD5}" type="slidenum">
              <a:rPr lang="en-US" smtClean="0"/>
              <a:t>‹#›</a:t>
            </a:fld>
            <a:endParaRPr lang="en-US"/>
          </a:p>
        </p:txBody>
      </p:sp>
    </p:spTree>
    <p:extLst>
      <p:ext uri="{BB962C8B-B14F-4D97-AF65-F5344CB8AC3E}">
        <p14:creationId xmlns:p14="http://schemas.microsoft.com/office/powerpoint/2010/main" val="942337192"/>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D5B7E3-255C-4BA2-A29E-10E97B3A6E04}"/>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AD498D9-3964-45ED-9D43-CBE74F5A85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309E91-89F8-4D94-91E9-BB533E0484A8}"/>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6A59A6-7D8A-42ED-8BFF-9A6223E2DB52}" type="datetimeFigureOut">
              <a:rPr lang="en-US" smtClean="0"/>
              <a:t>09-Nov-20</a:t>
            </a:fld>
            <a:endParaRPr lang="en-US"/>
          </a:p>
        </p:txBody>
      </p:sp>
      <p:sp>
        <p:nvSpPr>
          <p:cNvPr id="5" name="Footer Placeholder 4">
            <a:extLst>
              <a:ext uri="{FF2B5EF4-FFF2-40B4-BE49-F238E27FC236}">
                <a16:creationId xmlns:a16="http://schemas.microsoft.com/office/drawing/2014/main" id="{1C6866E6-AB09-49E4-AE6C-7BE740EA525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3E76B-1E9D-40F8-A618-12F41CE3BD6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897966-1049-43E8-8521-41C9D4D765C9}" type="slidenum">
              <a:rPr lang="en-US" smtClean="0"/>
              <a:t>‹#›</a:t>
            </a:fld>
            <a:endParaRPr lang="en-US"/>
          </a:p>
        </p:txBody>
      </p:sp>
    </p:spTree>
    <p:extLst>
      <p:ext uri="{BB962C8B-B14F-4D97-AF65-F5344CB8AC3E}">
        <p14:creationId xmlns:p14="http://schemas.microsoft.com/office/powerpoint/2010/main" val="4289985835"/>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449499" y="1694234"/>
            <a:ext cx="11624987" cy="2968350"/>
          </a:xfrm>
        </p:spPr>
        <p:txBody>
          <a:bodyPr/>
          <a:lstStyle/>
          <a:p>
            <a:pPr marL="0" indent="0" eaLnBrk="1" hangingPunct="1">
              <a:lnSpc>
                <a:spcPct val="110000"/>
              </a:lnSpc>
              <a:spcBef>
                <a:spcPts val="0"/>
              </a:spcBef>
              <a:buNone/>
            </a:pPr>
            <a:r>
              <a:rPr lang="en-GB" sz="2400" b="1" dirty="0"/>
              <a:t>Source:		Ericsson</a:t>
            </a:r>
            <a:br>
              <a:rPr lang="en-GB" sz="2400" b="1" dirty="0"/>
            </a:br>
            <a:r>
              <a:rPr lang="en-GB" sz="2400" b="1" dirty="0"/>
              <a:t>Title:			</a:t>
            </a:r>
            <a:r>
              <a:rPr lang="en-US" sz="2400" b="1" dirty="0"/>
              <a:t>KI #1 Evaluation on AMF-centric vs SMF-centric multicast solutions</a:t>
            </a:r>
            <a:br>
              <a:rPr lang="en-GB" sz="2400" b="1" dirty="0"/>
            </a:br>
            <a:r>
              <a:rPr lang="en-GB" sz="2400" b="1" dirty="0"/>
              <a:t>Document for: 	Approval</a:t>
            </a:r>
            <a:br>
              <a:rPr lang="en-GB" sz="2400" b="1" dirty="0"/>
            </a:br>
            <a:r>
              <a:rPr lang="en-GB" sz="2400" b="1" dirty="0"/>
              <a:t>Agenda Item: 		8.9</a:t>
            </a:r>
            <a:br>
              <a:rPr lang="en-GB" sz="2400" b="1" dirty="0"/>
            </a:br>
            <a:r>
              <a:rPr lang="en-GB" sz="2400" b="1" dirty="0"/>
              <a:t>Work Item / Release: FS_5MBS/ Release 17</a:t>
            </a:r>
            <a:br>
              <a:rPr lang="en-US" dirty="0"/>
            </a:br>
            <a:endParaRPr lang="fr-FR" altLang="de-DE" sz="1400" dirty="0">
              <a:effectLst>
                <a:outerShdw blurRad="38100" dist="38100" dir="2700000" algn="tl">
                  <a:srgbClr val="000000">
                    <a:alpha val="43137"/>
                  </a:srgbClr>
                </a:outerShdw>
              </a:effectLst>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1977477" y="2718262"/>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3F3FA0-6E87-4603-BB8C-1856B25007DC}"/>
              </a:ext>
            </a:extLst>
          </p:cNvPr>
          <p:cNvSpPr>
            <a:spLocks noGrp="1"/>
          </p:cNvSpPr>
          <p:nvPr>
            <p:ph idx="1"/>
          </p:nvPr>
        </p:nvSpPr>
        <p:spPr>
          <a:xfrm>
            <a:off x="91300" y="36642"/>
            <a:ext cx="11184467" cy="586315"/>
          </a:xfrm>
        </p:spPr>
        <p:txBody>
          <a:bodyPr/>
          <a:lstStyle/>
          <a:p>
            <a:pPr lvl="0"/>
            <a:r>
              <a:rPr lang="en-US" kern="1400" spc="-160" dirty="0">
                <a:solidFill>
                  <a:srgbClr val="181818"/>
                </a:solidFill>
                <a:latin typeface="Ericsson Hilda Light"/>
                <a:ea typeface="+mj-ea"/>
                <a:cs typeface="+mj-cs"/>
              </a:rPr>
              <a:t>Architecture Evolution for </a:t>
            </a:r>
            <a:r>
              <a:rPr lang="en-US" kern="1400" spc="-160" dirty="0">
                <a:latin typeface="Ericsson Hilda Light"/>
                <a:ea typeface="+mj-ea"/>
                <a:cs typeface="+mj-cs"/>
              </a:rPr>
              <a:t>Multicast</a:t>
            </a:r>
            <a:r>
              <a:rPr lang="en-US" kern="1400" spc="-160" dirty="0">
                <a:solidFill>
                  <a:srgbClr val="0082F0"/>
                </a:solidFill>
                <a:latin typeface="Ericsson Hilda Light"/>
                <a:ea typeface="+mj-ea"/>
                <a:cs typeface="+mj-cs"/>
              </a:rPr>
              <a:t> </a:t>
            </a:r>
            <a:r>
              <a:rPr lang="en-US" kern="1400" spc="-160" dirty="0">
                <a:solidFill>
                  <a:srgbClr val="181818"/>
                </a:solidFill>
                <a:latin typeface="Ericsson Hilda Light"/>
                <a:ea typeface="+mj-ea"/>
                <a:cs typeface="+mj-cs"/>
              </a:rPr>
              <a:t>communication</a:t>
            </a:r>
            <a:endParaRPr lang="en-US" sz="1800" dirty="0">
              <a:solidFill>
                <a:prstClr val="black"/>
              </a:solidFill>
            </a:endParaRPr>
          </a:p>
        </p:txBody>
      </p:sp>
      <p:cxnSp>
        <p:nvCxnSpPr>
          <p:cNvPr id="4" name="Straight Connector 3">
            <a:extLst>
              <a:ext uri="{FF2B5EF4-FFF2-40B4-BE49-F238E27FC236}">
                <a16:creationId xmlns:a16="http://schemas.microsoft.com/office/drawing/2014/main" id="{C412A9C0-166D-464A-87CE-F2DE52673900}"/>
              </a:ext>
            </a:extLst>
          </p:cNvPr>
          <p:cNvCxnSpPr>
            <a:cxnSpLocks/>
          </p:cNvCxnSpPr>
          <p:nvPr/>
        </p:nvCxnSpPr>
        <p:spPr bwMode="auto">
          <a:xfrm>
            <a:off x="3565845" y="4997639"/>
            <a:ext cx="268279" cy="9032"/>
          </a:xfrm>
          <a:prstGeom prst="line">
            <a:avLst/>
          </a:prstGeom>
          <a:solidFill>
            <a:srgbClr val="0082F0"/>
          </a:solidFill>
          <a:ln w="12700" cap="flat" cmpd="sng" algn="ctr">
            <a:solidFill>
              <a:srgbClr val="181818"/>
            </a:solidFill>
            <a:prstDash val="solid"/>
            <a:round/>
            <a:headEnd type="none" w="med" len="med"/>
            <a:tailEnd type="none" w="med" len="med"/>
          </a:ln>
          <a:effectLst/>
        </p:spPr>
      </p:cxnSp>
      <p:cxnSp>
        <p:nvCxnSpPr>
          <p:cNvPr id="6" name="Straight Arrow Connector 5">
            <a:extLst>
              <a:ext uri="{FF2B5EF4-FFF2-40B4-BE49-F238E27FC236}">
                <a16:creationId xmlns:a16="http://schemas.microsoft.com/office/drawing/2014/main" id="{E677D7DB-44F3-45D5-85C6-C42FB8FE3DAD}"/>
              </a:ext>
            </a:extLst>
          </p:cNvPr>
          <p:cNvCxnSpPr>
            <a:cxnSpLocks/>
          </p:cNvCxnSpPr>
          <p:nvPr/>
        </p:nvCxnSpPr>
        <p:spPr bwMode="auto">
          <a:xfrm flipV="1">
            <a:off x="7622221" y="4845169"/>
            <a:ext cx="1251578" cy="8524"/>
          </a:xfrm>
          <a:prstGeom prst="straightConnector1">
            <a:avLst/>
          </a:prstGeom>
          <a:solidFill>
            <a:srgbClr val="0082F0"/>
          </a:solidFill>
          <a:ln w="28575" cap="flat" cmpd="sng" algn="ctr">
            <a:solidFill>
              <a:srgbClr val="FAD22D"/>
            </a:solidFill>
            <a:prstDash val="dash"/>
            <a:round/>
            <a:headEnd type="triangle" w="med" len="med"/>
            <a:tailEnd type="none" w="med" len="med"/>
          </a:ln>
          <a:effectLst/>
        </p:spPr>
      </p:cxnSp>
      <p:cxnSp>
        <p:nvCxnSpPr>
          <p:cNvPr id="7" name="Straight Connector 6">
            <a:extLst>
              <a:ext uri="{FF2B5EF4-FFF2-40B4-BE49-F238E27FC236}">
                <a16:creationId xmlns:a16="http://schemas.microsoft.com/office/drawing/2014/main" id="{D9A24FE3-3473-456E-99F1-7A75D9422484}"/>
              </a:ext>
            </a:extLst>
          </p:cNvPr>
          <p:cNvCxnSpPr>
            <a:cxnSpLocks/>
            <a:endCxn id="78" idx="1"/>
          </p:cNvCxnSpPr>
          <p:nvPr/>
        </p:nvCxnSpPr>
        <p:spPr bwMode="auto">
          <a:xfrm>
            <a:off x="10011570" y="1368246"/>
            <a:ext cx="281846" cy="9032"/>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8" name="Content Placeholder 1">
            <a:extLst>
              <a:ext uri="{FF2B5EF4-FFF2-40B4-BE49-F238E27FC236}">
                <a16:creationId xmlns:a16="http://schemas.microsoft.com/office/drawing/2014/main" id="{29613988-7138-452D-8CAB-0DA16609FFE5}"/>
              </a:ext>
            </a:extLst>
          </p:cNvPr>
          <p:cNvSpPr txBox="1">
            <a:spLocks/>
          </p:cNvSpPr>
          <p:nvPr/>
        </p:nvSpPr>
        <p:spPr>
          <a:xfrm>
            <a:off x="329582" y="514532"/>
            <a:ext cx="4985010" cy="493852"/>
          </a:xfrm>
          <a:prstGeom prst="rect">
            <a:avLst/>
          </a:prstGeom>
        </p:spPr>
        <p:txBody>
          <a:bodyPr vert="horz" lIns="72000" tIns="36000" rIns="72000" bIns="36000" rtlCol="0">
            <a:normAutofit lnSpcReduction="10000"/>
          </a:bodyP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500" b="0" i="0" u="none" strike="noStrike" kern="1000" cap="none" spc="-30" normalizeH="0" baseline="0" noProof="0" dirty="0">
                <a:ln>
                  <a:noFill/>
                </a:ln>
                <a:solidFill>
                  <a:srgbClr val="0082F0"/>
                </a:solidFill>
                <a:effectLst/>
                <a:uLnTx/>
                <a:uFillTx/>
                <a:latin typeface="Ericsson Hilda"/>
                <a:ea typeface="+mn-ea"/>
                <a:cs typeface="+mn-cs"/>
              </a:rPr>
              <a:t>SMF-centric: </a:t>
            </a:r>
            <a:r>
              <a:rPr kumimoji="0" lang="en-US" sz="1400" b="0" i="0" u="none" strike="noStrike" kern="1000" cap="none" spc="-30" normalizeH="0" baseline="0" noProof="0" dirty="0">
                <a:ln>
                  <a:noFill/>
                </a:ln>
                <a:solidFill>
                  <a:srgbClr val="181818"/>
                </a:solidFill>
                <a:effectLst/>
                <a:uLnTx/>
                <a:uFillTx/>
                <a:latin typeface="Ericsson Hilda"/>
                <a:ea typeface="+mn-ea"/>
                <a:cs typeface="+mn-cs"/>
              </a:rPr>
              <a:t>Sol#3 started by building the 5MBS solution on top of the IPTV solution specified in 23.316 </a:t>
            </a:r>
          </a:p>
        </p:txBody>
      </p:sp>
      <p:sp>
        <p:nvSpPr>
          <p:cNvPr id="9" name="Rectangle: Rounded Corners 8">
            <a:extLst>
              <a:ext uri="{FF2B5EF4-FFF2-40B4-BE49-F238E27FC236}">
                <a16:creationId xmlns:a16="http://schemas.microsoft.com/office/drawing/2014/main" id="{9EC14C53-6AEF-468C-B88C-75EEF68E6F67}"/>
              </a:ext>
            </a:extLst>
          </p:cNvPr>
          <p:cNvSpPr/>
          <p:nvPr/>
        </p:nvSpPr>
        <p:spPr bwMode="auto">
          <a:xfrm>
            <a:off x="2746238" y="1122150"/>
            <a:ext cx="808930"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SMF</a:t>
            </a:r>
          </a:p>
        </p:txBody>
      </p:sp>
      <p:sp>
        <p:nvSpPr>
          <p:cNvPr id="10" name="Rectangle: Rounded Corners 9">
            <a:extLst>
              <a:ext uri="{FF2B5EF4-FFF2-40B4-BE49-F238E27FC236}">
                <a16:creationId xmlns:a16="http://schemas.microsoft.com/office/drawing/2014/main" id="{D320E031-3DD5-4CFE-B371-8963A682D283}"/>
              </a:ext>
            </a:extLst>
          </p:cNvPr>
          <p:cNvSpPr/>
          <p:nvPr/>
        </p:nvSpPr>
        <p:spPr bwMode="auto">
          <a:xfrm>
            <a:off x="2765911" y="1880507"/>
            <a:ext cx="699690" cy="397937"/>
          </a:xfrm>
          <a:prstGeom prst="roundRect">
            <a:avLst/>
          </a:prstGeom>
          <a:solidFill>
            <a:srgbClr val="E0E0E0">
              <a:lumMod val="75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UPF</a:t>
            </a:r>
          </a:p>
        </p:txBody>
      </p:sp>
      <p:sp>
        <p:nvSpPr>
          <p:cNvPr id="11" name="TextBox 10">
            <a:extLst>
              <a:ext uri="{FF2B5EF4-FFF2-40B4-BE49-F238E27FC236}">
                <a16:creationId xmlns:a16="http://schemas.microsoft.com/office/drawing/2014/main" id="{111D49FD-ED23-47C6-B3A2-5C867C86BEC6}"/>
              </a:ext>
            </a:extLst>
          </p:cNvPr>
          <p:cNvSpPr txBox="1"/>
          <p:nvPr/>
        </p:nvSpPr>
        <p:spPr bwMode="auto">
          <a:xfrm>
            <a:off x="3077263" y="1546797"/>
            <a:ext cx="423301" cy="26699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N4</a:t>
            </a:r>
          </a:p>
        </p:txBody>
      </p:sp>
      <p:cxnSp>
        <p:nvCxnSpPr>
          <p:cNvPr id="12" name="Straight Connector 11">
            <a:extLst>
              <a:ext uri="{FF2B5EF4-FFF2-40B4-BE49-F238E27FC236}">
                <a16:creationId xmlns:a16="http://schemas.microsoft.com/office/drawing/2014/main" id="{81C3ECB1-A43B-4EE7-8E6F-DB9C751216A1}"/>
              </a:ext>
            </a:extLst>
          </p:cNvPr>
          <p:cNvCxnSpPr>
            <a:cxnSpLocks/>
            <a:endCxn id="9" idx="2"/>
          </p:cNvCxnSpPr>
          <p:nvPr/>
        </p:nvCxnSpPr>
        <p:spPr bwMode="auto">
          <a:xfrm flipV="1">
            <a:off x="3150703" y="1421939"/>
            <a:ext cx="0" cy="458568"/>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13" name="Rectangle: Rounded Corners 12">
            <a:extLst>
              <a:ext uri="{FF2B5EF4-FFF2-40B4-BE49-F238E27FC236}">
                <a16:creationId xmlns:a16="http://schemas.microsoft.com/office/drawing/2014/main" id="{94966285-6EBE-4B44-9CB7-D6E31AD41E26}"/>
              </a:ext>
            </a:extLst>
          </p:cNvPr>
          <p:cNvSpPr/>
          <p:nvPr/>
        </p:nvSpPr>
        <p:spPr bwMode="auto">
          <a:xfrm>
            <a:off x="1180729" y="1670996"/>
            <a:ext cx="539967" cy="633528"/>
          </a:xfrm>
          <a:prstGeom prst="roundRect">
            <a:avLst/>
          </a:prstGeom>
          <a:solidFill>
            <a:srgbClr val="E0E0E0">
              <a:lumMod val="75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NG-RAN</a:t>
            </a:r>
          </a:p>
        </p:txBody>
      </p:sp>
      <p:sp>
        <p:nvSpPr>
          <p:cNvPr id="14" name="Cloud 13">
            <a:extLst>
              <a:ext uri="{FF2B5EF4-FFF2-40B4-BE49-F238E27FC236}">
                <a16:creationId xmlns:a16="http://schemas.microsoft.com/office/drawing/2014/main" id="{97382484-B5A9-4A17-927B-384A65715212}"/>
              </a:ext>
            </a:extLst>
          </p:cNvPr>
          <p:cNvSpPr/>
          <p:nvPr/>
        </p:nvSpPr>
        <p:spPr bwMode="auto">
          <a:xfrm>
            <a:off x="5375931" y="2923818"/>
            <a:ext cx="1177007" cy="587930"/>
          </a:xfrm>
          <a:prstGeom prst="cloud">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APP Server</a:t>
            </a:r>
          </a:p>
        </p:txBody>
      </p:sp>
      <p:cxnSp>
        <p:nvCxnSpPr>
          <p:cNvPr id="15" name="Straight Arrow Connector 14">
            <a:extLst>
              <a:ext uri="{FF2B5EF4-FFF2-40B4-BE49-F238E27FC236}">
                <a16:creationId xmlns:a16="http://schemas.microsoft.com/office/drawing/2014/main" id="{C0EFC026-99DC-462C-A70F-8A17ABA942D1}"/>
              </a:ext>
            </a:extLst>
          </p:cNvPr>
          <p:cNvCxnSpPr>
            <a:cxnSpLocks/>
            <a:endCxn id="14" idx="3"/>
          </p:cNvCxnSpPr>
          <p:nvPr/>
        </p:nvCxnSpPr>
        <p:spPr bwMode="auto">
          <a:xfrm>
            <a:off x="5103394" y="1780479"/>
            <a:ext cx="861041" cy="1176954"/>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sp>
        <p:nvSpPr>
          <p:cNvPr id="16" name="TextBox 15">
            <a:extLst>
              <a:ext uri="{FF2B5EF4-FFF2-40B4-BE49-F238E27FC236}">
                <a16:creationId xmlns:a16="http://schemas.microsoft.com/office/drawing/2014/main" id="{43449D53-DE61-4DF8-8736-398C4041E20D}"/>
              </a:ext>
            </a:extLst>
          </p:cNvPr>
          <p:cNvSpPr txBox="1"/>
          <p:nvPr/>
        </p:nvSpPr>
        <p:spPr bwMode="auto">
          <a:xfrm rot="2877320">
            <a:off x="5381650" y="2099445"/>
            <a:ext cx="423301" cy="26699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Join</a:t>
            </a:r>
          </a:p>
        </p:txBody>
      </p:sp>
      <p:sp>
        <p:nvSpPr>
          <p:cNvPr id="17" name="Subtitle 7">
            <a:extLst>
              <a:ext uri="{FF2B5EF4-FFF2-40B4-BE49-F238E27FC236}">
                <a16:creationId xmlns:a16="http://schemas.microsoft.com/office/drawing/2014/main" id="{9062A8D9-C535-46FE-AD82-D12F1C175708}"/>
              </a:ext>
            </a:extLst>
          </p:cNvPr>
          <p:cNvSpPr txBox="1">
            <a:spLocks noChangeAspect="1"/>
          </p:cNvSpPr>
          <p:nvPr/>
        </p:nvSpPr>
        <p:spPr>
          <a:xfrm>
            <a:off x="4658695" y="1813113"/>
            <a:ext cx="536796" cy="503132"/>
          </a:xfrm>
          <a:prstGeom prst="rect">
            <a:avLst/>
          </a:prstGeom>
          <a:solidFill>
            <a:srgbClr val="FFFFFF"/>
          </a:solidFill>
          <a:ln w="19050">
            <a:solidFill>
              <a:srgbClr val="181818">
                <a:lumMod val="25000"/>
                <a:lumOff val="75000"/>
              </a:srgbClr>
            </a:solidFill>
            <a:prstDash val="sysDot"/>
          </a:ln>
        </p:spPr>
        <p:txBody>
          <a:bodyPr lIns="0" tIns="18000" rIns="0" bIns="0"/>
          <a:lstStyle>
            <a:lvl1pPr marL="22860" indent="-22860" algn="l" defTabSz="91440" rtl="0" eaLnBrk="1" latinLnBrk="0" hangingPunct="1">
              <a:lnSpc>
                <a:spcPct val="90000"/>
              </a:lnSpc>
              <a:spcBef>
                <a:spcPts val="100"/>
              </a:spcBef>
              <a:buFont typeface="Arial" panose="020B0604020202020204" pitchFamily="34" charset="0"/>
              <a:buChar char="•"/>
              <a:defRPr sz="280" kern="1200">
                <a:solidFill>
                  <a:schemeClr val="tx1"/>
                </a:solidFill>
                <a:latin typeface="+mn-lt"/>
                <a:ea typeface="+mn-ea"/>
                <a:cs typeface="+mn-cs"/>
              </a:defRPr>
            </a:lvl1pPr>
            <a:lvl2pPr marL="68580" indent="-22860" algn="l" defTabSz="91440" rtl="0" eaLnBrk="1" latinLnBrk="0" hangingPunct="1">
              <a:lnSpc>
                <a:spcPct val="90000"/>
              </a:lnSpc>
              <a:spcBef>
                <a:spcPts val="50"/>
              </a:spcBef>
              <a:buFont typeface="Arial" panose="020B0604020202020204" pitchFamily="34" charset="0"/>
              <a:buChar char="•"/>
              <a:defRPr sz="240" kern="1200">
                <a:solidFill>
                  <a:schemeClr val="tx1"/>
                </a:solidFill>
                <a:latin typeface="+mn-lt"/>
                <a:ea typeface="+mn-ea"/>
                <a:cs typeface="+mn-cs"/>
              </a:defRPr>
            </a:lvl2pPr>
            <a:lvl3pPr marL="114300" indent="-22860" algn="l" defTabSz="91440" rtl="0" eaLnBrk="1" latinLnBrk="0" hangingPunct="1">
              <a:lnSpc>
                <a:spcPct val="90000"/>
              </a:lnSpc>
              <a:spcBef>
                <a:spcPts val="50"/>
              </a:spcBef>
              <a:buFont typeface="Arial" panose="020B0604020202020204" pitchFamily="34" charset="0"/>
              <a:buChar char="•"/>
              <a:defRPr sz="200" kern="1200">
                <a:solidFill>
                  <a:schemeClr val="tx1"/>
                </a:solidFill>
                <a:latin typeface="+mn-lt"/>
                <a:ea typeface="+mn-ea"/>
                <a:cs typeface="+mn-cs"/>
              </a:defRPr>
            </a:lvl3pPr>
            <a:lvl4pPr marL="16002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4pPr>
            <a:lvl5pPr marL="20574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5pPr>
            <a:lvl6pPr marL="25146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6pPr>
            <a:lvl7pPr marL="29718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7pPr>
            <a:lvl8pPr marL="34290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8pPr>
            <a:lvl9pPr marL="38862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9pPr>
          </a:lstStyle>
          <a:p>
            <a:pPr marL="0" marR="0" lvl="0" indent="0" algn="ctr" defTabSz="91440" rtl="0" eaLnBrk="1" fontAlgn="auto" latinLnBrk="0" hangingPunct="1">
              <a:lnSpc>
                <a:spcPct val="100000"/>
              </a:lnSpc>
              <a:spcBef>
                <a:spcPts val="100"/>
              </a:spcBef>
              <a:spcAft>
                <a:spcPts val="0"/>
              </a:spcAft>
              <a:buClr>
                <a:srgbClr val="181818"/>
              </a:buClr>
              <a:buSzTx/>
              <a:buFont typeface="Arial" panose="020B0604020202020204" pitchFamily="34" charset="0"/>
              <a:buNone/>
              <a:tabLst/>
              <a:defRPr/>
            </a:pPr>
            <a:r>
              <a:rPr kumimoji="0" lang="en-US" sz="2400" b="0" i="0" u="none" strike="noStrike" kern="1200" cap="none" spc="-30" normalizeH="0" baseline="0" noProof="0" dirty="0">
                <a:ln>
                  <a:noFill/>
                </a:ln>
                <a:solidFill>
                  <a:srgbClr val="181818"/>
                </a:solidFill>
                <a:effectLst/>
                <a:uLnTx/>
                <a:uFillTx/>
                <a:latin typeface="Ericsson Technical Icons" panose="00000500000000000000" pitchFamily="2" charset="0"/>
                <a:ea typeface="+mn-ea"/>
                <a:cs typeface="+mn-cs"/>
              </a:rPr>
              <a:t>R</a:t>
            </a:r>
          </a:p>
          <a:p>
            <a:pPr marL="0" marR="0" lvl="0" indent="0" algn="ctr" defTabSz="91440" rtl="0" eaLnBrk="1" fontAlgn="auto" latinLnBrk="0" hangingPunct="1">
              <a:lnSpc>
                <a:spcPct val="100000"/>
              </a:lnSpc>
              <a:spcBef>
                <a:spcPts val="100"/>
              </a:spcBef>
              <a:spcAft>
                <a:spcPts val="0"/>
              </a:spcAft>
              <a:buClr>
                <a:srgbClr val="181818"/>
              </a:buClr>
              <a:buSzTx/>
              <a:buFont typeface="Arial" panose="020B0604020202020204" pitchFamily="34" charset="0"/>
              <a:buNone/>
              <a:tabLst/>
              <a:defRPr/>
            </a:pPr>
            <a:r>
              <a:rPr kumimoji="0" lang="en-US" sz="1200" b="0" i="0" u="none" strike="noStrike" kern="1200" cap="none" spc="-30" normalizeH="0" baseline="0" noProof="0" dirty="0">
                <a:ln>
                  <a:noFill/>
                </a:ln>
                <a:solidFill>
                  <a:srgbClr val="E0E0E0">
                    <a:lumMod val="75000"/>
                  </a:srgbClr>
                </a:solidFill>
                <a:effectLst/>
                <a:uLnTx/>
                <a:uFillTx/>
                <a:latin typeface="Ericsson Hilda" pitchFamily="2" charset="0"/>
                <a:ea typeface="+mn-ea"/>
                <a:cs typeface="+mn-cs"/>
              </a:rPr>
              <a:t>Router</a:t>
            </a:r>
            <a:endParaRPr kumimoji="0" lang="en-US" sz="800" b="0" i="0" u="none" strike="noStrike" kern="1200" cap="none" spc="-30" normalizeH="0" baseline="0" noProof="0" dirty="0">
              <a:ln>
                <a:noFill/>
              </a:ln>
              <a:solidFill>
                <a:srgbClr val="E0E0E0">
                  <a:lumMod val="75000"/>
                </a:srgbClr>
              </a:solidFill>
              <a:effectLst/>
              <a:uLnTx/>
              <a:uFillTx/>
              <a:latin typeface="Ericsson Hilda" pitchFamily="2" charset="0"/>
              <a:ea typeface="+mn-ea"/>
              <a:cs typeface="+mn-cs"/>
            </a:endParaRPr>
          </a:p>
        </p:txBody>
      </p:sp>
      <p:sp>
        <p:nvSpPr>
          <p:cNvPr id="18" name="TextBox 17">
            <a:extLst>
              <a:ext uri="{FF2B5EF4-FFF2-40B4-BE49-F238E27FC236}">
                <a16:creationId xmlns:a16="http://schemas.microsoft.com/office/drawing/2014/main" id="{0187EAC0-947D-43E5-9B5B-A1C8A453BE17}"/>
              </a:ext>
            </a:extLst>
          </p:cNvPr>
          <p:cNvSpPr txBox="1"/>
          <p:nvPr/>
        </p:nvSpPr>
        <p:spPr bwMode="auto">
          <a:xfrm>
            <a:off x="3459939" y="1824023"/>
            <a:ext cx="1808086" cy="206548"/>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IGMP Join (23.316)</a:t>
            </a:r>
          </a:p>
        </p:txBody>
      </p:sp>
      <p:sp>
        <p:nvSpPr>
          <p:cNvPr id="19" name="TextBox 18">
            <a:extLst>
              <a:ext uri="{FF2B5EF4-FFF2-40B4-BE49-F238E27FC236}">
                <a16:creationId xmlns:a16="http://schemas.microsoft.com/office/drawing/2014/main" id="{92E7478F-61F7-4E85-A68B-150B86B602AA}"/>
              </a:ext>
            </a:extLst>
          </p:cNvPr>
          <p:cNvSpPr txBox="1"/>
          <p:nvPr/>
        </p:nvSpPr>
        <p:spPr bwMode="auto">
          <a:xfrm>
            <a:off x="3492428" y="2385823"/>
            <a:ext cx="1808086" cy="206548"/>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200" b="1" kern="1000" spc="-30" dirty="0">
                <a:solidFill>
                  <a:srgbClr val="0070C0"/>
                </a:solidFill>
                <a:latin typeface="Ericsson Hilda"/>
                <a:cs typeface="+mn-cs"/>
              </a:rPr>
              <a:t>IPTV data (23.316)</a:t>
            </a:r>
          </a:p>
        </p:txBody>
      </p:sp>
      <p:cxnSp>
        <p:nvCxnSpPr>
          <p:cNvPr id="20" name="Straight Arrow Connector 19">
            <a:extLst>
              <a:ext uri="{FF2B5EF4-FFF2-40B4-BE49-F238E27FC236}">
                <a16:creationId xmlns:a16="http://schemas.microsoft.com/office/drawing/2014/main" id="{7DBCB5D8-37F1-4DC1-BA10-E2AD2B06AAB5}"/>
              </a:ext>
            </a:extLst>
          </p:cNvPr>
          <p:cNvCxnSpPr>
            <a:cxnSpLocks/>
          </p:cNvCxnSpPr>
          <p:nvPr/>
        </p:nvCxnSpPr>
        <p:spPr bwMode="auto">
          <a:xfrm>
            <a:off x="1720696" y="2031720"/>
            <a:ext cx="1034441" cy="0"/>
          </a:xfrm>
          <a:prstGeom prst="straightConnector1">
            <a:avLst/>
          </a:prstGeom>
          <a:solidFill>
            <a:srgbClr val="0082F0"/>
          </a:solidFill>
          <a:ln w="28575" cap="flat" cmpd="sng" algn="ctr">
            <a:solidFill>
              <a:srgbClr val="0070C0"/>
            </a:solidFill>
            <a:prstDash val="solid"/>
            <a:round/>
            <a:headEnd type="triangle" w="med" len="med"/>
            <a:tailEnd type="none" w="med" len="med"/>
          </a:ln>
          <a:effectLst/>
        </p:spPr>
      </p:cxnSp>
      <p:sp>
        <p:nvSpPr>
          <p:cNvPr id="21" name="TextBox 20">
            <a:extLst>
              <a:ext uri="{FF2B5EF4-FFF2-40B4-BE49-F238E27FC236}">
                <a16:creationId xmlns:a16="http://schemas.microsoft.com/office/drawing/2014/main" id="{FB45FF11-3E34-4A27-8439-B9C9639EDAF8}"/>
              </a:ext>
            </a:extLst>
          </p:cNvPr>
          <p:cNvSpPr txBox="1"/>
          <p:nvPr/>
        </p:nvSpPr>
        <p:spPr bwMode="auto">
          <a:xfrm>
            <a:off x="1419430" y="2363379"/>
            <a:ext cx="1808086" cy="206548"/>
          </a:xfrm>
          <a:prstGeom prst="rect">
            <a:avLst/>
          </a:prstGeom>
          <a:noFill/>
          <a:ln w="12700">
            <a:solidFill>
              <a:srgbClr val="181818"/>
            </a:solid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1" i="0" u="none" strike="noStrike" kern="1000" cap="none" spc="-30" normalizeH="0" baseline="0" noProof="0" dirty="0">
                <a:ln>
                  <a:noFill/>
                </a:ln>
                <a:solidFill>
                  <a:srgbClr val="0070C0"/>
                </a:solidFill>
                <a:effectLst/>
                <a:uLnTx/>
                <a:uFillTx/>
                <a:latin typeface="Ericsson Hilda"/>
                <a:cs typeface="+mn-cs"/>
              </a:rPr>
              <a:t>IPTV data (23.316)</a:t>
            </a:r>
          </a:p>
        </p:txBody>
      </p:sp>
      <p:cxnSp>
        <p:nvCxnSpPr>
          <p:cNvPr id="22" name="Straight Connector 21">
            <a:extLst>
              <a:ext uri="{FF2B5EF4-FFF2-40B4-BE49-F238E27FC236}">
                <a16:creationId xmlns:a16="http://schemas.microsoft.com/office/drawing/2014/main" id="{CF73CD1A-F0EA-4882-A0A1-359BAE7CF473}"/>
              </a:ext>
            </a:extLst>
          </p:cNvPr>
          <p:cNvCxnSpPr>
            <a:cxnSpLocks/>
          </p:cNvCxnSpPr>
          <p:nvPr/>
        </p:nvCxnSpPr>
        <p:spPr bwMode="auto">
          <a:xfrm flipV="1">
            <a:off x="2187379" y="2024983"/>
            <a:ext cx="213017" cy="227988"/>
          </a:xfrm>
          <a:prstGeom prst="line">
            <a:avLst/>
          </a:prstGeom>
          <a:solidFill>
            <a:srgbClr val="0082F0"/>
          </a:solidFill>
          <a:ln w="12700" cap="flat" cmpd="sng" algn="ctr">
            <a:solidFill>
              <a:srgbClr val="181818"/>
            </a:solidFill>
            <a:prstDash val="solid"/>
            <a:round/>
            <a:headEnd type="triangle" w="med" len="med"/>
            <a:tailEnd type="none" w="med" len="med"/>
          </a:ln>
          <a:effectLst/>
        </p:spPr>
      </p:cxnSp>
      <p:cxnSp>
        <p:nvCxnSpPr>
          <p:cNvPr id="23" name="Straight Arrow Connector 22">
            <a:extLst>
              <a:ext uri="{FF2B5EF4-FFF2-40B4-BE49-F238E27FC236}">
                <a16:creationId xmlns:a16="http://schemas.microsoft.com/office/drawing/2014/main" id="{EAB063F2-4C9C-4360-AF9A-C9D23F927966}"/>
              </a:ext>
            </a:extLst>
          </p:cNvPr>
          <p:cNvCxnSpPr>
            <a:cxnSpLocks/>
          </p:cNvCxnSpPr>
          <p:nvPr/>
        </p:nvCxnSpPr>
        <p:spPr bwMode="auto">
          <a:xfrm>
            <a:off x="5189210" y="2252971"/>
            <a:ext cx="569861" cy="747634"/>
          </a:xfrm>
          <a:prstGeom prst="straightConnector1">
            <a:avLst/>
          </a:prstGeom>
          <a:solidFill>
            <a:srgbClr val="0082F0"/>
          </a:solidFill>
          <a:ln w="28575" cap="flat" cmpd="sng" algn="ctr">
            <a:solidFill>
              <a:srgbClr val="0082F0"/>
            </a:solidFill>
            <a:prstDash val="solid"/>
            <a:round/>
            <a:headEnd type="triangle" w="med" len="med"/>
            <a:tailEnd type="none" w="med" len="med"/>
          </a:ln>
          <a:effectLst/>
        </p:spPr>
      </p:cxnSp>
      <p:sp>
        <p:nvSpPr>
          <p:cNvPr id="24" name="TextBox 23">
            <a:extLst>
              <a:ext uri="{FF2B5EF4-FFF2-40B4-BE49-F238E27FC236}">
                <a16:creationId xmlns:a16="http://schemas.microsoft.com/office/drawing/2014/main" id="{E1DDEB32-46DC-4BD5-B3BF-EC95B35481E7}"/>
              </a:ext>
            </a:extLst>
          </p:cNvPr>
          <p:cNvSpPr txBox="1"/>
          <p:nvPr/>
        </p:nvSpPr>
        <p:spPr bwMode="auto">
          <a:xfrm rot="3422640">
            <a:off x="5103464" y="2482585"/>
            <a:ext cx="992743" cy="268680"/>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0082F0"/>
                </a:solidFill>
                <a:latin typeface="Ericsson Hilda"/>
                <a:cs typeface="+mn-cs"/>
              </a:rPr>
              <a:t>Plain</a:t>
            </a:r>
            <a:r>
              <a:rPr lang="en-US" sz="1100" kern="1000" spc="-30" dirty="0">
                <a:solidFill>
                  <a:srgbClr val="181818"/>
                </a:solidFill>
                <a:latin typeface="Ericsson Hilda"/>
                <a:cs typeface="+mn-cs"/>
              </a:rPr>
              <a:t> MC data</a:t>
            </a:r>
          </a:p>
        </p:txBody>
      </p:sp>
      <p:sp>
        <p:nvSpPr>
          <p:cNvPr id="25" name="TextBox 24">
            <a:extLst>
              <a:ext uri="{FF2B5EF4-FFF2-40B4-BE49-F238E27FC236}">
                <a16:creationId xmlns:a16="http://schemas.microsoft.com/office/drawing/2014/main" id="{BE3B9BC8-12FC-42AF-B68F-28E037769A81}"/>
              </a:ext>
            </a:extLst>
          </p:cNvPr>
          <p:cNvSpPr txBox="1"/>
          <p:nvPr/>
        </p:nvSpPr>
        <p:spPr bwMode="auto">
          <a:xfrm>
            <a:off x="1671253" y="1779813"/>
            <a:ext cx="1808086" cy="206548"/>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050" kern="1000" spc="-30" dirty="0">
                <a:solidFill>
                  <a:srgbClr val="181818"/>
                </a:solidFill>
                <a:latin typeface="Ericsson Hilda"/>
                <a:cs typeface="+mn-cs"/>
              </a:rPr>
              <a:t>N3 – PDU Session</a:t>
            </a:r>
          </a:p>
        </p:txBody>
      </p:sp>
      <p:cxnSp>
        <p:nvCxnSpPr>
          <p:cNvPr id="26" name="Straight Arrow Connector 25">
            <a:extLst>
              <a:ext uri="{FF2B5EF4-FFF2-40B4-BE49-F238E27FC236}">
                <a16:creationId xmlns:a16="http://schemas.microsoft.com/office/drawing/2014/main" id="{FC150FFC-5970-4AEF-ACF6-8B90C63749F9}"/>
              </a:ext>
            </a:extLst>
          </p:cNvPr>
          <p:cNvCxnSpPr>
            <a:cxnSpLocks/>
            <a:stCxn id="10" idx="3"/>
            <a:endCxn id="17" idx="1"/>
          </p:cNvCxnSpPr>
          <p:nvPr/>
        </p:nvCxnSpPr>
        <p:spPr bwMode="auto">
          <a:xfrm flipV="1">
            <a:off x="3465601" y="2064679"/>
            <a:ext cx="1193094" cy="14797"/>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cxnSp>
        <p:nvCxnSpPr>
          <p:cNvPr id="27" name="Straight Arrow Connector 26">
            <a:extLst>
              <a:ext uri="{FF2B5EF4-FFF2-40B4-BE49-F238E27FC236}">
                <a16:creationId xmlns:a16="http://schemas.microsoft.com/office/drawing/2014/main" id="{5A4CB15A-7612-4E98-83F3-86F90155A987}"/>
              </a:ext>
            </a:extLst>
          </p:cNvPr>
          <p:cNvCxnSpPr>
            <a:cxnSpLocks/>
          </p:cNvCxnSpPr>
          <p:nvPr/>
        </p:nvCxnSpPr>
        <p:spPr bwMode="auto">
          <a:xfrm flipV="1">
            <a:off x="3432186" y="2149054"/>
            <a:ext cx="1217161" cy="14807"/>
          </a:xfrm>
          <a:prstGeom prst="straightConnector1">
            <a:avLst/>
          </a:prstGeom>
          <a:solidFill>
            <a:srgbClr val="0082F0"/>
          </a:solidFill>
          <a:ln w="28575" cap="flat" cmpd="sng" algn="ctr">
            <a:solidFill>
              <a:srgbClr val="0070C0"/>
            </a:solidFill>
            <a:prstDash val="solid"/>
            <a:round/>
            <a:headEnd type="triangle" w="med" len="med"/>
            <a:tailEnd type="none" w="med" len="med"/>
          </a:ln>
          <a:effectLst/>
        </p:spPr>
      </p:cxnSp>
      <p:cxnSp>
        <p:nvCxnSpPr>
          <p:cNvPr id="28" name="Straight Connector 27">
            <a:extLst>
              <a:ext uri="{FF2B5EF4-FFF2-40B4-BE49-F238E27FC236}">
                <a16:creationId xmlns:a16="http://schemas.microsoft.com/office/drawing/2014/main" id="{60CE19B6-90D1-4C7F-8F5A-5426978A04E9}"/>
              </a:ext>
            </a:extLst>
          </p:cNvPr>
          <p:cNvCxnSpPr>
            <a:cxnSpLocks/>
          </p:cNvCxnSpPr>
          <p:nvPr/>
        </p:nvCxnSpPr>
        <p:spPr bwMode="auto">
          <a:xfrm flipV="1">
            <a:off x="4172628" y="2163862"/>
            <a:ext cx="315748" cy="225651"/>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29" name="Rectangle: Rounded Corners 28">
            <a:extLst>
              <a:ext uri="{FF2B5EF4-FFF2-40B4-BE49-F238E27FC236}">
                <a16:creationId xmlns:a16="http://schemas.microsoft.com/office/drawing/2014/main" id="{638CE0B8-AD1B-4CE7-8ECC-613BB094353D}"/>
              </a:ext>
            </a:extLst>
          </p:cNvPr>
          <p:cNvSpPr/>
          <p:nvPr/>
        </p:nvSpPr>
        <p:spPr bwMode="auto">
          <a:xfrm>
            <a:off x="2874672" y="2886424"/>
            <a:ext cx="808930"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SMF</a:t>
            </a:r>
          </a:p>
        </p:txBody>
      </p:sp>
      <p:sp>
        <p:nvSpPr>
          <p:cNvPr id="30" name="Rectangle: Rounded Corners 29">
            <a:extLst>
              <a:ext uri="{FF2B5EF4-FFF2-40B4-BE49-F238E27FC236}">
                <a16:creationId xmlns:a16="http://schemas.microsoft.com/office/drawing/2014/main" id="{97BF44DA-1936-40E0-9D40-5A4E26D3A601}"/>
              </a:ext>
            </a:extLst>
          </p:cNvPr>
          <p:cNvSpPr/>
          <p:nvPr/>
        </p:nvSpPr>
        <p:spPr bwMode="auto">
          <a:xfrm>
            <a:off x="2894345" y="3601639"/>
            <a:ext cx="699690" cy="397937"/>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UPF</a:t>
            </a:r>
          </a:p>
        </p:txBody>
      </p:sp>
      <p:sp>
        <p:nvSpPr>
          <p:cNvPr id="31" name="TextBox 30">
            <a:extLst>
              <a:ext uri="{FF2B5EF4-FFF2-40B4-BE49-F238E27FC236}">
                <a16:creationId xmlns:a16="http://schemas.microsoft.com/office/drawing/2014/main" id="{C49C245C-9E31-48A2-AC11-225B45E07F94}"/>
              </a:ext>
            </a:extLst>
          </p:cNvPr>
          <p:cNvSpPr txBox="1"/>
          <p:nvPr/>
        </p:nvSpPr>
        <p:spPr bwMode="auto">
          <a:xfrm>
            <a:off x="3197021" y="3250999"/>
            <a:ext cx="423301" cy="26699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N4</a:t>
            </a:r>
          </a:p>
        </p:txBody>
      </p:sp>
      <p:cxnSp>
        <p:nvCxnSpPr>
          <p:cNvPr id="32" name="Straight Connector 31">
            <a:extLst>
              <a:ext uri="{FF2B5EF4-FFF2-40B4-BE49-F238E27FC236}">
                <a16:creationId xmlns:a16="http://schemas.microsoft.com/office/drawing/2014/main" id="{D6D571BA-8550-4E53-BEBB-569F0B233778}"/>
              </a:ext>
            </a:extLst>
          </p:cNvPr>
          <p:cNvCxnSpPr>
            <a:cxnSpLocks/>
          </p:cNvCxnSpPr>
          <p:nvPr/>
        </p:nvCxnSpPr>
        <p:spPr bwMode="auto">
          <a:xfrm flipH="1" flipV="1">
            <a:off x="3247525" y="3164266"/>
            <a:ext cx="1" cy="398239"/>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33" name="Rectangle: Rounded Corners 32">
            <a:extLst>
              <a:ext uri="{FF2B5EF4-FFF2-40B4-BE49-F238E27FC236}">
                <a16:creationId xmlns:a16="http://schemas.microsoft.com/office/drawing/2014/main" id="{AC99AF72-7B96-44F0-AC6E-530F373A9C22}"/>
              </a:ext>
            </a:extLst>
          </p:cNvPr>
          <p:cNvSpPr/>
          <p:nvPr/>
        </p:nvSpPr>
        <p:spPr bwMode="auto">
          <a:xfrm>
            <a:off x="1309163" y="3392128"/>
            <a:ext cx="539967" cy="633528"/>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NG-RAN</a:t>
            </a:r>
          </a:p>
        </p:txBody>
      </p:sp>
      <p:sp>
        <p:nvSpPr>
          <p:cNvPr id="34" name="Rectangle: Rounded Corners 33">
            <a:extLst>
              <a:ext uri="{FF2B5EF4-FFF2-40B4-BE49-F238E27FC236}">
                <a16:creationId xmlns:a16="http://schemas.microsoft.com/office/drawing/2014/main" id="{20FAFD0C-BEF9-4A1D-A58F-D035680E0471}"/>
              </a:ext>
            </a:extLst>
          </p:cNvPr>
          <p:cNvSpPr/>
          <p:nvPr/>
        </p:nvSpPr>
        <p:spPr bwMode="auto">
          <a:xfrm>
            <a:off x="1747004" y="2948761"/>
            <a:ext cx="537881"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AMF</a:t>
            </a:r>
          </a:p>
        </p:txBody>
      </p:sp>
      <p:sp>
        <p:nvSpPr>
          <p:cNvPr id="35" name="TextBox 34">
            <a:extLst>
              <a:ext uri="{FF2B5EF4-FFF2-40B4-BE49-F238E27FC236}">
                <a16:creationId xmlns:a16="http://schemas.microsoft.com/office/drawing/2014/main" id="{C152E2B9-335F-499B-A9A0-CE4ABA7240C1}"/>
              </a:ext>
            </a:extLst>
          </p:cNvPr>
          <p:cNvSpPr txBox="1"/>
          <p:nvPr/>
        </p:nvSpPr>
        <p:spPr bwMode="auto">
          <a:xfrm>
            <a:off x="2330960" y="2846908"/>
            <a:ext cx="552611"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N11</a:t>
            </a:r>
          </a:p>
        </p:txBody>
      </p:sp>
      <p:cxnSp>
        <p:nvCxnSpPr>
          <p:cNvPr id="36" name="Straight Connector 35">
            <a:extLst>
              <a:ext uri="{FF2B5EF4-FFF2-40B4-BE49-F238E27FC236}">
                <a16:creationId xmlns:a16="http://schemas.microsoft.com/office/drawing/2014/main" id="{9AC7798F-0A69-415A-96C0-25CC1BDFC7FB}"/>
              </a:ext>
            </a:extLst>
          </p:cNvPr>
          <p:cNvCxnSpPr>
            <a:cxnSpLocks/>
          </p:cNvCxnSpPr>
          <p:nvPr/>
        </p:nvCxnSpPr>
        <p:spPr bwMode="auto">
          <a:xfrm flipH="1">
            <a:off x="2283324" y="3059127"/>
            <a:ext cx="556366" cy="0"/>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37" name="TextBox 36">
            <a:extLst>
              <a:ext uri="{FF2B5EF4-FFF2-40B4-BE49-F238E27FC236}">
                <a16:creationId xmlns:a16="http://schemas.microsoft.com/office/drawing/2014/main" id="{70E6B7DE-2097-43C7-B0CE-1C2BCFAE0FBA}"/>
              </a:ext>
            </a:extLst>
          </p:cNvPr>
          <p:cNvSpPr txBox="1"/>
          <p:nvPr/>
        </p:nvSpPr>
        <p:spPr bwMode="auto">
          <a:xfrm rot="20685685">
            <a:off x="3755898" y="3764217"/>
            <a:ext cx="878596" cy="2305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200" b="1" kern="1000" spc="-30" dirty="0">
                <a:solidFill>
                  <a:srgbClr val="0070C0"/>
                </a:solidFill>
                <a:latin typeface="Ericsson Hilda"/>
                <a:cs typeface="+mn-cs"/>
              </a:rPr>
              <a:t>MBS data </a:t>
            </a:r>
          </a:p>
        </p:txBody>
      </p:sp>
      <p:sp>
        <p:nvSpPr>
          <p:cNvPr id="38" name="TextBox 37">
            <a:extLst>
              <a:ext uri="{FF2B5EF4-FFF2-40B4-BE49-F238E27FC236}">
                <a16:creationId xmlns:a16="http://schemas.microsoft.com/office/drawing/2014/main" id="{727EAD7E-C19F-44DB-B067-45ECD19D80B5}"/>
              </a:ext>
            </a:extLst>
          </p:cNvPr>
          <p:cNvSpPr txBox="1"/>
          <p:nvPr/>
        </p:nvSpPr>
        <p:spPr bwMode="auto">
          <a:xfrm>
            <a:off x="1541335" y="4205567"/>
            <a:ext cx="1808086" cy="206548"/>
          </a:xfrm>
          <a:prstGeom prst="rect">
            <a:avLst/>
          </a:prstGeom>
          <a:noFill/>
          <a:ln w="12700">
            <a:solidFill>
              <a:srgbClr val="181818"/>
            </a:solid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1" i="0" u="none" strike="noStrike" kern="1000" cap="none" spc="-30" normalizeH="0" baseline="0" noProof="0" dirty="0">
                <a:ln>
                  <a:noFill/>
                </a:ln>
                <a:solidFill>
                  <a:srgbClr val="0082F0"/>
                </a:solidFill>
                <a:effectLst/>
                <a:uLnTx/>
                <a:uFillTx/>
                <a:latin typeface="Ericsson Hilda"/>
                <a:cs typeface="+mn-cs"/>
              </a:rPr>
              <a:t>Shared delivery</a:t>
            </a:r>
          </a:p>
        </p:txBody>
      </p:sp>
      <p:cxnSp>
        <p:nvCxnSpPr>
          <p:cNvPr id="39" name="Straight Connector 38">
            <a:extLst>
              <a:ext uri="{FF2B5EF4-FFF2-40B4-BE49-F238E27FC236}">
                <a16:creationId xmlns:a16="http://schemas.microsoft.com/office/drawing/2014/main" id="{1B3C00E7-6980-4E2B-AB94-97FA6126DD38}"/>
              </a:ext>
            </a:extLst>
          </p:cNvPr>
          <p:cNvCxnSpPr>
            <a:cxnSpLocks/>
          </p:cNvCxnSpPr>
          <p:nvPr/>
        </p:nvCxnSpPr>
        <p:spPr bwMode="auto">
          <a:xfrm>
            <a:off x="636776" y="3591724"/>
            <a:ext cx="430127" cy="293271"/>
          </a:xfrm>
          <a:prstGeom prst="line">
            <a:avLst/>
          </a:prstGeom>
          <a:solidFill>
            <a:srgbClr val="0082F0"/>
          </a:solidFill>
          <a:ln w="12700" cap="flat" cmpd="sng" algn="ctr">
            <a:solidFill>
              <a:srgbClr val="181818"/>
            </a:solidFill>
            <a:prstDash val="solid"/>
            <a:round/>
            <a:headEnd type="triangle" w="med" len="med"/>
            <a:tailEnd type="none" w="med" len="med"/>
          </a:ln>
          <a:effectLst/>
        </p:spPr>
      </p:cxnSp>
      <p:cxnSp>
        <p:nvCxnSpPr>
          <p:cNvPr id="40" name="Straight Arrow Connector 39">
            <a:extLst>
              <a:ext uri="{FF2B5EF4-FFF2-40B4-BE49-F238E27FC236}">
                <a16:creationId xmlns:a16="http://schemas.microsoft.com/office/drawing/2014/main" id="{2EFA134E-FCAC-4DE9-A8D0-AFEABEF9A81B}"/>
              </a:ext>
            </a:extLst>
          </p:cNvPr>
          <p:cNvCxnSpPr>
            <a:cxnSpLocks/>
          </p:cNvCxnSpPr>
          <p:nvPr/>
        </p:nvCxnSpPr>
        <p:spPr bwMode="auto">
          <a:xfrm flipV="1">
            <a:off x="3560620" y="3392128"/>
            <a:ext cx="1933139" cy="492867"/>
          </a:xfrm>
          <a:prstGeom prst="straightConnector1">
            <a:avLst/>
          </a:prstGeom>
          <a:solidFill>
            <a:srgbClr val="0082F0"/>
          </a:solidFill>
          <a:ln w="28575" cap="flat" cmpd="sng" algn="ctr">
            <a:solidFill>
              <a:srgbClr val="0082F0"/>
            </a:solidFill>
            <a:prstDash val="solid"/>
            <a:round/>
            <a:headEnd type="triangle" w="med" len="med"/>
            <a:tailEnd type="none" w="med" len="med"/>
          </a:ln>
          <a:effectLst/>
        </p:spPr>
      </p:cxnSp>
      <p:sp>
        <p:nvSpPr>
          <p:cNvPr id="41" name="Freeform: Shape 40">
            <a:extLst>
              <a:ext uri="{FF2B5EF4-FFF2-40B4-BE49-F238E27FC236}">
                <a16:creationId xmlns:a16="http://schemas.microsoft.com/office/drawing/2014/main" id="{09BA635E-8C06-4313-8D56-18C476F76129}"/>
              </a:ext>
            </a:extLst>
          </p:cNvPr>
          <p:cNvSpPr/>
          <p:nvPr/>
        </p:nvSpPr>
        <p:spPr bwMode="auto">
          <a:xfrm>
            <a:off x="1855714" y="3841623"/>
            <a:ext cx="1035170" cy="120880"/>
          </a:xfrm>
          <a:custGeom>
            <a:avLst/>
            <a:gdLst>
              <a:gd name="connsiteX0" fmla="*/ 1035170 w 1035170"/>
              <a:gd name="connsiteY0" fmla="*/ 0 h 120880"/>
              <a:gd name="connsiteX1" fmla="*/ 629728 w 1035170"/>
              <a:gd name="connsiteY1" fmla="*/ 120769 h 120880"/>
              <a:gd name="connsiteX2" fmla="*/ 0 w 1035170"/>
              <a:gd name="connsiteY2" fmla="*/ 17252 h 120880"/>
            </a:gdLst>
            <a:ahLst/>
            <a:cxnLst>
              <a:cxn ang="0">
                <a:pos x="connsiteX0" y="connsiteY0"/>
              </a:cxn>
              <a:cxn ang="0">
                <a:pos x="connsiteX1" y="connsiteY1"/>
              </a:cxn>
              <a:cxn ang="0">
                <a:pos x="connsiteX2" y="connsiteY2"/>
              </a:cxn>
            </a:cxnLst>
            <a:rect l="l" t="t" r="r" b="b"/>
            <a:pathLst>
              <a:path w="1035170" h="120880">
                <a:moveTo>
                  <a:pt x="1035170" y="0"/>
                </a:moveTo>
                <a:cubicBezTo>
                  <a:pt x="918713" y="58947"/>
                  <a:pt x="802256" y="117894"/>
                  <a:pt x="629728" y="120769"/>
                </a:cubicBezTo>
                <a:cubicBezTo>
                  <a:pt x="457200" y="123644"/>
                  <a:pt x="228600" y="70448"/>
                  <a:pt x="0" y="17252"/>
                </a:cubicBezTo>
              </a:path>
            </a:pathLst>
          </a:custGeom>
          <a:noFill/>
          <a:ln w="28575" cap="flat" cmpd="sng" algn="ctr">
            <a:solidFill>
              <a:srgbClr val="0082F0"/>
            </a:solidFill>
            <a:prstDash val="solid"/>
            <a:round/>
            <a:headEnd type="none" w="med" len="med"/>
            <a:tailEnd type="triangle" w="med" len="med"/>
          </a:ln>
          <a:effectLst/>
        </p:spPr>
        <p:txBody>
          <a:bodyPr rtlCol="0" anchor="ctr"/>
          <a:lstStyle/>
          <a:p>
            <a:pPr marL="180000" marR="0" lvl="0" indent="-180000" algn="ctr" defTabSz="914400" eaLnBrk="1" fontAlgn="auto" latinLnBrk="0" hangingPunct="1">
              <a:lnSpc>
                <a:spcPct val="100000"/>
              </a:lnSpc>
              <a:spcBef>
                <a:spcPts val="300"/>
              </a:spcBef>
              <a:spcAft>
                <a:spcPts val="0"/>
              </a:spcAft>
              <a:buClrTx/>
              <a:buSzTx/>
              <a:buFont typeface="Ericsson Hilda" panose="00000500000000000000" pitchFamily="2" charset="0"/>
              <a:buChar char="●"/>
              <a:tabLst/>
              <a:defRPr/>
            </a:pPr>
            <a:endParaRPr kumimoji="0" lang="en-US" sz="2000" b="0" i="0" u="none" strike="noStrike" kern="1000" cap="none" spc="-30" normalizeH="0" baseline="0" noProof="0" dirty="0">
              <a:ln>
                <a:noFill/>
              </a:ln>
              <a:solidFill>
                <a:srgbClr val="181818"/>
              </a:solidFill>
              <a:effectLst/>
              <a:uLnTx/>
              <a:uFillTx/>
              <a:latin typeface="Ericsson Hilda"/>
              <a:cs typeface="+mn-cs"/>
            </a:endParaRPr>
          </a:p>
        </p:txBody>
      </p:sp>
      <p:sp>
        <p:nvSpPr>
          <p:cNvPr id="42" name="Rectangle: Rounded Corners 41">
            <a:extLst>
              <a:ext uri="{FF2B5EF4-FFF2-40B4-BE49-F238E27FC236}">
                <a16:creationId xmlns:a16="http://schemas.microsoft.com/office/drawing/2014/main" id="{AD4370AE-36C7-4524-A9EF-E9F624D2013F}"/>
              </a:ext>
            </a:extLst>
          </p:cNvPr>
          <p:cNvSpPr/>
          <p:nvPr/>
        </p:nvSpPr>
        <p:spPr bwMode="auto">
          <a:xfrm>
            <a:off x="1060170" y="1048947"/>
            <a:ext cx="3831276" cy="1623863"/>
          </a:xfrm>
          <a:prstGeom prst="roundRect">
            <a:avLst/>
          </a:prstGeom>
          <a:noFill/>
          <a:ln w="12700" cap="flat" cmpd="sng" algn="ctr">
            <a:solidFill>
              <a:srgbClr val="181818"/>
            </a:solidFill>
            <a:prstDash val="dash"/>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81818"/>
              </a:solidFill>
              <a:effectLst/>
              <a:uLnTx/>
              <a:uFillTx/>
              <a:latin typeface="Ericsson Hilda"/>
              <a:cs typeface="+mn-cs"/>
            </a:endParaRPr>
          </a:p>
        </p:txBody>
      </p:sp>
      <p:sp>
        <p:nvSpPr>
          <p:cNvPr id="43" name="Rectangle: Rounded Corners 42">
            <a:extLst>
              <a:ext uri="{FF2B5EF4-FFF2-40B4-BE49-F238E27FC236}">
                <a16:creationId xmlns:a16="http://schemas.microsoft.com/office/drawing/2014/main" id="{C5FFF4B6-FAD2-48E7-85AA-0A9C2669E7ED}"/>
              </a:ext>
            </a:extLst>
          </p:cNvPr>
          <p:cNvSpPr/>
          <p:nvPr/>
        </p:nvSpPr>
        <p:spPr bwMode="auto">
          <a:xfrm>
            <a:off x="1088360" y="2799468"/>
            <a:ext cx="3831276" cy="1815899"/>
          </a:xfrm>
          <a:prstGeom prst="roundRect">
            <a:avLst/>
          </a:prstGeom>
          <a:noFill/>
          <a:ln w="12700" cap="flat" cmpd="sng" algn="ctr">
            <a:solidFill>
              <a:srgbClr val="181818"/>
            </a:solidFill>
            <a:prstDash val="dash"/>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81818"/>
              </a:solidFill>
              <a:effectLst/>
              <a:uLnTx/>
              <a:uFillTx/>
              <a:latin typeface="Ericsson Hilda"/>
              <a:cs typeface="+mn-cs"/>
            </a:endParaRPr>
          </a:p>
        </p:txBody>
      </p:sp>
      <p:sp>
        <p:nvSpPr>
          <p:cNvPr id="44" name="Rectangle: Rounded Corners 43">
            <a:extLst>
              <a:ext uri="{FF2B5EF4-FFF2-40B4-BE49-F238E27FC236}">
                <a16:creationId xmlns:a16="http://schemas.microsoft.com/office/drawing/2014/main" id="{C31513DD-C036-4496-89BB-98D183CC5546}"/>
              </a:ext>
            </a:extLst>
          </p:cNvPr>
          <p:cNvSpPr/>
          <p:nvPr/>
        </p:nvSpPr>
        <p:spPr bwMode="auto">
          <a:xfrm>
            <a:off x="2846482" y="4853632"/>
            <a:ext cx="808930"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SMF</a:t>
            </a:r>
          </a:p>
        </p:txBody>
      </p:sp>
      <p:sp>
        <p:nvSpPr>
          <p:cNvPr id="45" name="Rectangle: Rounded Corners 44">
            <a:extLst>
              <a:ext uri="{FF2B5EF4-FFF2-40B4-BE49-F238E27FC236}">
                <a16:creationId xmlns:a16="http://schemas.microsoft.com/office/drawing/2014/main" id="{F96DB0A6-C724-4A9C-85CE-95D02850368D}"/>
              </a:ext>
            </a:extLst>
          </p:cNvPr>
          <p:cNvSpPr/>
          <p:nvPr/>
        </p:nvSpPr>
        <p:spPr bwMode="auto">
          <a:xfrm>
            <a:off x="2866155" y="5568847"/>
            <a:ext cx="699690" cy="397937"/>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UPF</a:t>
            </a:r>
          </a:p>
        </p:txBody>
      </p:sp>
      <p:sp>
        <p:nvSpPr>
          <p:cNvPr id="46" name="TextBox 45">
            <a:extLst>
              <a:ext uri="{FF2B5EF4-FFF2-40B4-BE49-F238E27FC236}">
                <a16:creationId xmlns:a16="http://schemas.microsoft.com/office/drawing/2014/main" id="{33618F75-31C0-4CBA-89C1-EF343818A564}"/>
              </a:ext>
            </a:extLst>
          </p:cNvPr>
          <p:cNvSpPr txBox="1"/>
          <p:nvPr/>
        </p:nvSpPr>
        <p:spPr bwMode="auto">
          <a:xfrm>
            <a:off x="3168831" y="5218207"/>
            <a:ext cx="423301" cy="26699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N4</a:t>
            </a:r>
          </a:p>
        </p:txBody>
      </p:sp>
      <p:cxnSp>
        <p:nvCxnSpPr>
          <p:cNvPr id="47" name="Straight Connector 46">
            <a:extLst>
              <a:ext uri="{FF2B5EF4-FFF2-40B4-BE49-F238E27FC236}">
                <a16:creationId xmlns:a16="http://schemas.microsoft.com/office/drawing/2014/main" id="{32BAA25D-E8C9-4465-9AD6-D2DEF9B66DCB}"/>
              </a:ext>
            </a:extLst>
          </p:cNvPr>
          <p:cNvCxnSpPr>
            <a:cxnSpLocks/>
          </p:cNvCxnSpPr>
          <p:nvPr/>
        </p:nvCxnSpPr>
        <p:spPr bwMode="auto">
          <a:xfrm flipH="1" flipV="1">
            <a:off x="3219335" y="5131474"/>
            <a:ext cx="1" cy="398239"/>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48" name="Rectangle: Rounded Corners 47">
            <a:extLst>
              <a:ext uri="{FF2B5EF4-FFF2-40B4-BE49-F238E27FC236}">
                <a16:creationId xmlns:a16="http://schemas.microsoft.com/office/drawing/2014/main" id="{ECE44C15-2197-4FE1-BC9B-7CD74630736E}"/>
              </a:ext>
            </a:extLst>
          </p:cNvPr>
          <p:cNvSpPr/>
          <p:nvPr/>
        </p:nvSpPr>
        <p:spPr bwMode="auto">
          <a:xfrm>
            <a:off x="1280973" y="5359336"/>
            <a:ext cx="539967" cy="633528"/>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NG-RAN</a:t>
            </a:r>
          </a:p>
        </p:txBody>
      </p:sp>
      <p:sp>
        <p:nvSpPr>
          <p:cNvPr id="49" name="Rectangle: Rounded Corners 48">
            <a:extLst>
              <a:ext uri="{FF2B5EF4-FFF2-40B4-BE49-F238E27FC236}">
                <a16:creationId xmlns:a16="http://schemas.microsoft.com/office/drawing/2014/main" id="{4BC77A9F-CC77-44E3-BE62-6CD578211032}"/>
              </a:ext>
            </a:extLst>
          </p:cNvPr>
          <p:cNvSpPr/>
          <p:nvPr/>
        </p:nvSpPr>
        <p:spPr bwMode="auto">
          <a:xfrm>
            <a:off x="1718814" y="4915969"/>
            <a:ext cx="537881"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AMF</a:t>
            </a:r>
          </a:p>
        </p:txBody>
      </p:sp>
      <p:sp>
        <p:nvSpPr>
          <p:cNvPr id="50" name="TextBox 49">
            <a:extLst>
              <a:ext uri="{FF2B5EF4-FFF2-40B4-BE49-F238E27FC236}">
                <a16:creationId xmlns:a16="http://schemas.microsoft.com/office/drawing/2014/main" id="{EC9B3FA2-C8A5-4FD3-B349-AB560FCB11FB}"/>
              </a:ext>
            </a:extLst>
          </p:cNvPr>
          <p:cNvSpPr txBox="1"/>
          <p:nvPr/>
        </p:nvSpPr>
        <p:spPr bwMode="auto">
          <a:xfrm>
            <a:off x="2302770" y="4814116"/>
            <a:ext cx="552611"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N11</a:t>
            </a:r>
          </a:p>
        </p:txBody>
      </p:sp>
      <p:cxnSp>
        <p:nvCxnSpPr>
          <p:cNvPr id="51" name="Straight Connector 50">
            <a:extLst>
              <a:ext uri="{FF2B5EF4-FFF2-40B4-BE49-F238E27FC236}">
                <a16:creationId xmlns:a16="http://schemas.microsoft.com/office/drawing/2014/main" id="{F8C00B49-5DF4-4FEB-A0A4-B5578DB28CE0}"/>
              </a:ext>
            </a:extLst>
          </p:cNvPr>
          <p:cNvCxnSpPr>
            <a:cxnSpLocks/>
          </p:cNvCxnSpPr>
          <p:nvPr/>
        </p:nvCxnSpPr>
        <p:spPr bwMode="auto">
          <a:xfrm flipH="1">
            <a:off x="2255134" y="5026335"/>
            <a:ext cx="556366" cy="0"/>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52" name="TextBox 51">
            <a:extLst>
              <a:ext uri="{FF2B5EF4-FFF2-40B4-BE49-F238E27FC236}">
                <a16:creationId xmlns:a16="http://schemas.microsoft.com/office/drawing/2014/main" id="{9DA45A01-F241-4DA3-8CE2-727BB86401E1}"/>
              </a:ext>
            </a:extLst>
          </p:cNvPr>
          <p:cNvSpPr txBox="1"/>
          <p:nvPr/>
        </p:nvSpPr>
        <p:spPr bwMode="auto">
          <a:xfrm>
            <a:off x="4217609" y="6116414"/>
            <a:ext cx="1178850" cy="21174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200" b="1" kern="1000" spc="-30" dirty="0">
                <a:solidFill>
                  <a:srgbClr val="0070C0"/>
                </a:solidFill>
                <a:latin typeface="Ericsson Hilda"/>
                <a:cs typeface="+mn-cs"/>
              </a:rPr>
              <a:t>MBS data </a:t>
            </a:r>
          </a:p>
        </p:txBody>
      </p:sp>
      <p:cxnSp>
        <p:nvCxnSpPr>
          <p:cNvPr id="53" name="Straight Connector 52">
            <a:extLst>
              <a:ext uri="{FF2B5EF4-FFF2-40B4-BE49-F238E27FC236}">
                <a16:creationId xmlns:a16="http://schemas.microsoft.com/office/drawing/2014/main" id="{C107C49D-44D8-4308-AE01-D05B1D5A943E}"/>
              </a:ext>
            </a:extLst>
          </p:cNvPr>
          <p:cNvCxnSpPr>
            <a:cxnSpLocks/>
          </p:cNvCxnSpPr>
          <p:nvPr/>
        </p:nvCxnSpPr>
        <p:spPr bwMode="auto">
          <a:xfrm flipV="1">
            <a:off x="2352604" y="6026793"/>
            <a:ext cx="348237" cy="201363"/>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54" name="TextBox 53">
            <a:extLst>
              <a:ext uri="{FF2B5EF4-FFF2-40B4-BE49-F238E27FC236}">
                <a16:creationId xmlns:a16="http://schemas.microsoft.com/office/drawing/2014/main" id="{673F6CCA-7AFE-4DFF-8B31-84F43732F6F7}"/>
              </a:ext>
            </a:extLst>
          </p:cNvPr>
          <p:cNvSpPr txBox="1"/>
          <p:nvPr/>
        </p:nvSpPr>
        <p:spPr bwMode="auto">
          <a:xfrm>
            <a:off x="1762622" y="5423046"/>
            <a:ext cx="1309131" cy="39791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endParaRPr lang="en-US" sz="1050" kern="1000" spc="-30" dirty="0">
              <a:solidFill>
                <a:srgbClr val="181818"/>
              </a:solidFill>
              <a:latin typeface="Ericsson Hilda"/>
              <a:cs typeface="+mn-cs"/>
            </a:endParaRPr>
          </a:p>
        </p:txBody>
      </p:sp>
      <p:sp>
        <p:nvSpPr>
          <p:cNvPr id="55" name="Rectangle: Rounded Corners 54">
            <a:extLst>
              <a:ext uri="{FF2B5EF4-FFF2-40B4-BE49-F238E27FC236}">
                <a16:creationId xmlns:a16="http://schemas.microsoft.com/office/drawing/2014/main" id="{1A6BC27B-495F-4659-8B97-70AF8AF211DC}"/>
              </a:ext>
            </a:extLst>
          </p:cNvPr>
          <p:cNvSpPr/>
          <p:nvPr/>
        </p:nvSpPr>
        <p:spPr bwMode="auto">
          <a:xfrm>
            <a:off x="1060169" y="4766677"/>
            <a:ext cx="4153107" cy="1707810"/>
          </a:xfrm>
          <a:prstGeom prst="roundRect">
            <a:avLst/>
          </a:prstGeom>
          <a:noFill/>
          <a:ln w="12700" cap="flat" cmpd="sng" algn="ctr">
            <a:solidFill>
              <a:srgbClr val="181818"/>
            </a:solidFill>
            <a:prstDash val="dash"/>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81818"/>
              </a:solidFill>
              <a:effectLst/>
              <a:uLnTx/>
              <a:uFillTx/>
              <a:latin typeface="Ericsson Hilda"/>
              <a:cs typeface="+mn-cs"/>
            </a:endParaRPr>
          </a:p>
        </p:txBody>
      </p:sp>
      <p:sp>
        <p:nvSpPr>
          <p:cNvPr id="56" name="Rectangle: Rounded Corners 55">
            <a:extLst>
              <a:ext uri="{FF2B5EF4-FFF2-40B4-BE49-F238E27FC236}">
                <a16:creationId xmlns:a16="http://schemas.microsoft.com/office/drawing/2014/main" id="{DF9CD5C1-BD9F-4926-B822-724364B06D6C}"/>
              </a:ext>
            </a:extLst>
          </p:cNvPr>
          <p:cNvSpPr/>
          <p:nvPr/>
        </p:nvSpPr>
        <p:spPr bwMode="auto">
          <a:xfrm>
            <a:off x="3802994" y="4864333"/>
            <a:ext cx="584464" cy="260423"/>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MB-SMF</a:t>
            </a:r>
          </a:p>
        </p:txBody>
      </p:sp>
      <p:sp>
        <p:nvSpPr>
          <p:cNvPr id="57" name="Rectangle: Rounded Corners 56">
            <a:extLst>
              <a:ext uri="{FF2B5EF4-FFF2-40B4-BE49-F238E27FC236}">
                <a16:creationId xmlns:a16="http://schemas.microsoft.com/office/drawing/2014/main" id="{C244D26F-873F-46B7-82C0-0EF5269C0874}"/>
              </a:ext>
            </a:extLst>
          </p:cNvPr>
          <p:cNvSpPr/>
          <p:nvPr/>
        </p:nvSpPr>
        <p:spPr bwMode="auto">
          <a:xfrm>
            <a:off x="3683602" y="5655950"/>
            <a:ext cx="647546" cy="296027"/>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MB-UPF</a:t>
            </a:r>
          </a:p>
        </p:txBody>
      </p:sp>
      <p:sp>
        <p:nvSpPr>
          <p:cNvPr id="58" name="Freeform: Shape 57">
            <a:extLst>
              <a:ext uri="{FF2B5EF4-FFF2-40B4-BE49-F238E27FC236}">
                <a16:creationId xmlns:a16="http://schemas.microsoft.com/office/drawing/2014/main" id="{945A30FC-57FB-4697-A893-3B6EA97EBEAE}"/>
              </a:ext>
            </a:extLst>
          </p:cNvPr>
          <p:cNvSpPr/>
          <p:nvPr/>
        </p:nvSpPr>
        <p:spPr bwMode="auto">
          <a:xfrm>
            <a:off x="1824193" y="5845544"/>
            <a:ext cx="2106578" cy="194205"/>
          </a:xfrm>
          <a:custGeom>
            <a:avLst/>
            <a:gdLst>
              <a:gd name="connsiteX0" fmla="*/ 2113472 w 2113472"/>
              <a:gd name="connsiteY0" fmla="*/ 146649 h 272407"/>
              <a:gd name="connsiteX1" fmla="*/ 1362974 w 2113472"/>
              <a:gd name="connsiteY1" fmla="*/ 267419 h 272407"/>
              <a:gd name="connsiteX2" fmla="*/ 543464 w 2113472"/>
              <a:gd name="connsiteY2" fmla="*/ 224287 h 272407"/>
              <a:gd name="connsiteX3" fmla="*/ 0 w 2113472"/>
              <a:gd name="connsiteY3" fmla="*/ 0 h 272407"/>
            </a:gdLst>
            <a:ahLst/>
            <a:cxnLst>
              <a:cxn ang="0">
                <a:pos x="connsiteX0" y="connsiteY0"/>
              </a:cxn>
              <a:cxn ang="0">
                <a:pos x="connsiteX1" y="connsiteY1"/>
              </a:cxn>
              <a:cxn ang="0">
                <a:pos x="connsiteX2" y="connsiteY2"/>
              </a:cxn>
              <a:cxn ang="0">
                <a:pos x="connsiteX3" y="connsiteY3"/>
              </a:cxn>
            </a:cxnLst>
            <a:rect l="l" t="t" r="r" b="b"/>
            <a:pathLst>
              <a:path w="2113472" h="272407">
                <a:moveTo>
                  <a:pt x="2113472" y="146649"/>
                </a:moveTo>
                <a:cubicBezTo>
                  <a:pt x="1869057" y="200564"/>
                  <a:pt x="1624642" y="254479"/>
                  <a:pt x="1362974" y="267419"/>
                </a:cubicBezTo>
                <a:cubicBezTo>
                  <a:pt x="1101306" y="280359"/>
                  <a:pt x="770626" y="268857"/>
                  <a:pt x="543464" y="224287"/>
                </a:cubicBezTo>
                <a:cubicBezTo>
                  <a:pt x="316302" y="179717"/>
                  <a:pt x="158151" y="89858"/>
                  <a:pt x="0" y="0"/>
                </a:cubicBezTo>
              </a:path>
            </a:pathLst>
          </a:custGeom>
          <a:noFill/>
          <a:ln w="28575" cap="flat" cmpd="sng" algn="ctr">
            <a:solidFill>
              <a:srgbClr val="0082F0"/>
            </a:solidFill>
            <a:prstDash val="solid"/>
            <a:round/>
            <a:headEnd type="none" w="med" len="med"/>
            <a:tailEnd type="triangl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000" marR="0" lvl="0" indent="-180000" algn="ctr" defTabSz="914400" eaLnBrk="1" fontAlgn="auto" latinLnBrk="0" hangingPunct="1">
              <a:lnSpc>
                <a:spcPct val="100000"/>
              </a:lnSpc>
              <a:spcBef>
                <a:spcPts val="300"/>
              </a:spcBef>
              <a:spcAft>
                <a:spcPts val="0"/>
              </a:spcAft>
              <a:buClrTx/>
              <a:buSzTx/>
              <a:buFont typeface="Ericsson Hilda" panose="00000500000000000000" pitchFamily="2" charset="0"/>
              <a:buChar char="●"/>
              <a:tabLst/>
              <a:defRPr/>
            </a:pPr>
            <a:endParaRPr kumimoji="0" lang="en-US" sz="2000" b="0" i="0" u="none" strike="noStrike" kern="1000" cap="none" spc="-30" normalizeH="0" baseline="0" noProof="0" dirty="0">
              <a:ln>
                <a:noFill/>
              </a:ln>
              <a:solidFill>
                <a:srgbClr val="181818"/>
              </a:solidFill>
              <a:effectLst/>
              <a:uLnTx/>
              <a:uFillTx/>
              <a:latin typeface="Ericsson Hilda"/>
              <a:cs typeface="+mn-cs"/>
            </a:endParaRPr>
          </a:p>
        </p:txBody>
      </p:sp>
      <p:sp>
        <p:nvSpPr>
          <p:cNvPr id="59" name="Arrow: Down 58">
            <a:extLst>
              <a:ext uri="{FF2B5EF4-FFF2-40B4-BE49-F238E27FC236}">
                <a16:creationId xmlns:a16="http://schemas.microsoft.com/office/drawing/2014/main" id="{893F728D-2E06-4A4E-9429-6154C7BC05A6}"/>
              </a:ext>
            </a:extLst>
          </p:cNvPr>
          <p:cNvSpPr/>
          <p:nvPr/>
        </p:nvSpPr>
        <p:spPr bwMode="auto">
          <a:xfrm>
            <a:off x="2765911" y="2689775"/>
            <a:ext cx="305842" cy="107893"/>
          </a:xfrm>
          <a:prstGeom prst="downArrow">
            <a:avLst/>
          </a:prstGeom>
          <a:noFill/>
          <a:ln w="12700" cap="flat" cmpd="sng" algn="ctr">
            <a:solidFill>
              <a:srgbClr val="181818"/>
            </a:solidFill>
            <a:prstDash val="solid"/>
            <a:round/>
            <a:headEnd type="none" w="med" len="med"/>
            <a:tailEnd type="none" w="med" len="med"/>
          </a:ln>
          <a:effectLst/>
        </p:spPr>
        <p:txBody>
          <a:bodyPr rtlCol="0" anchor="ctr"/>
          <a:lstStyle/>
          <a:p>
            <a:pPr marL="180000" marR="0" lvl="0" indent="-180000" algn="ctr" defTabSz="914400" eaLnBrk="1" fontAlgn="auto" latinLnBrk="0" hangingPunct="1">
              <a:lnSpc>
                <a:spcPct val="100000"/>
              </a:lnSpc>
              <a:spcBef>
                <a:spcPts val="300"/>
              </a:spcBef>
              <a:spcAft>
                <a:spcPts val="0"/>
              </a:spcAft>
              <a:buClrTx/>
              <a:buSzTx/>
              <a:buFont typeface="Ericsson Hilda" panose="00000500000000000000" pitchFamily="2" charset="0"/>
              <a:buChar char="●"/>
              <a:tabLst/>
              <a:defRPr/>
            </a:pPr>
            <a:endParaRPr kumimoji="0" lang="en-US" sz="2000" b="0" i="0" u="none" strike="noStrike" kern="1000" cap="none" spc="-30" normalizeH="0" baseline="0" noProof="0" dirty="0">
              <a:ln>
                <a:noFill/>
              </a:ln>
              <a:solidFill>
                <a:srgbClr val="181818"/>
              </a:solidFill>
              <a:effectLst/>
              <a:uLnTx/>
              <a:uFillTx/>
              <a:latin typeface="Ericsson Hilda"/>
              <a:cs typeface="+mn-cs"/>
            </a:endParaRPr>
          </a:p>
        </p:txBody>
      </p:sp>
      <p:sp>
        <p:nvSpPr>
          <p:cNvPr id="60" name="Arrow: Down 59">
            <a:extLst>
              <a:ext uri="{FF2B5EF4-FFF2-40B4-BE49-F238E27FC236}">
                <a16:creationId xmlns:a16="http://schemas.microsoft.com/office/drawing/2014/main" id="{BF0A04B8-6F5B-42FD-A6E3-55199CADDE9D}"/>
              </a:ext>
            </a:extLst>
          </p:cNvPr>
          <p:cNvSpPr/>
          <p:nvPr/>
        </p:nvSpPr>
        <p:spPr bwMode="auto">
          <a:xfrm>
            <a:off x="2711256" y="4635114"/>
            <a:ext cx="264552" cy="137476"/>
          </a:xfrm>
          <a:prstGeom prst="downArrow">
            <a:avLst/>
          </a:prstGeom>
          <a:solidFill>
            <a:srgbClr val="0082F0">
              <a:lumMod val="40000"/>
              <a:lumOff val="60000"/>
            </a:srgbClr>
          </a:solidFill>
          <a:ln w="12700" cap="flat" cmpd="sng" algn="ctr">
            <a:solidFill>
              <a:srgbClr val="181818"/>
            </a:solidFill>
            <a:prstDash val="solid"/>
            <a:round/>
            <a:headEnd type="none" w="med" len="med"/>
            <a:tailEnd type="none" w="med" len="med"/>
          </a:ln>
          <a:effectLst/>
        </p:spPr>
        <p:txBody>
          <a:bodyPr rtlCol="0" anchor="ctr"/>
          <a:lstStyle/>
          <a:p>
            <a:pPr marL="180000" marR="0" lvl="0" indent="-180000" algn="ctr" defTabSz="914400" eaLnBrk="1" fontAlgn="auto" latinLnBrk="0" hangingPunct="1">
              <a:lnSpc>
                <a:spcPct val="100000"/>
              </a:lnSpc>
              <a:spcBef>
                <a:spcPts val="300"/>
              </a:spcBef>
              <a:spcAft>
                <a:spcPts val="0"/>
              </a:spcAft>
              <a:buClrTx/>
              <a:buSzTx/>
              <a:buFont typeface="Ericsson Hilda" panose="00000500000000000000" pitchFamily="2" charset="0"/>
              <a:buChar char="●"/>
              <a:tabLst/>
              <a:defRPr/>
            </a:pPr>
            <a:endParaRPr kumimoji="0" lang="en-US" sz="2000" b="0" i="0" u="none" strike="noStrike" kern="1000" cap="none" spc="-30" normalizeH="0" baseline="0" noProof="0" dirty="0">
              <a:ln>
                <a:noFill/>
              </a:ln>
              <a:solidFill>
                <a:srgbClr val="181818"/>
              </a:solidFill>
              <a:effectLst/>
              <a:uLnTx/>
              <a:uFillTx/>
              <a:latin typeface="Ericsson Hilda"/>
              <a:cs typeface="+mn-cs"/>
            </a:endParaRPr>
          </a:p>
        </p:txBody>
      </p:sp>
      <p:sp>
        <p:nvSpPr>
          <p:cNvPr id="61" name="Rectangle: Rounded Corners 60">
            <a:extLst>
              <a:ext uri="{FF2B5EF4-FFF2-40B4-BE49-F238E27FC236}">
                <a16:creationId xmlns:a16="http://schemas.microsoft.com/office/drawing/2014/main" id="{F494462F-2F95-4F17-9842-1A3B73C1A16A}"/>
              </a:ext>
            </a:extLst>
          </p:cNvPr>
          <p:cNvSpPr/>
          <p:nvPr/>
        </p:nvSpPr>
        <p:spPr bwMode="auto">
          <a:xfrm>
            <a:off x="3662923" y="4804961"/>
            <a:ext cx="771391" cy="1187903"/>
          </a:xfrm>
          <a:prstGeom prst="roundRect">
            <a:avLst/>
          </a:prstGeom>
          <a:noFill/>
          <a:ln w="28575" cap="flat" cmpd="sng" algn="ctr">
            <a:solidFill>
              <a:srgbClr val="FF3232"/>
            </a:solidFill>
            <a:prstDash val="solid"/>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81818"/>
              </a:solidFill>
              <a:effectLst/>
              <a:uLnTx/>
              <a:uFillTx/>
              <a:latin typeface="Ericsson Hilda"/>
              <a:cs typeface="+mn-cs"/>
            </a:endParaRPr>
          </a:p>
        </p:txBody>
      </p:sp>
      <p:sp>
        <p:nvSpPr>
          <p:cNvPr id="62" name="Content Placeholder 1">
            <a:extLst>
              <a:ext uri="{FF2B5EF4-FFF2-40B4-BE49-F238E27FC236}">
                <a16:creationId xmlns:a16="http://schemas.microsoft.com/office/drawing/2014/main" id="{DE0AFF8E-2812-433E-B9FF-5941639EF427}"/>
              </a:ext>
            </a:extLst>
          </p:cNvPr>
          <p:cNvSpPr txBox="1">
            <a:spLocks/>
          </p:cNvSpPr>
          <p:nvPr/>
        </p:nvSpPr>
        <p:spPr bwMode="auto">
          <a:xfrm>
            <a:off x="7002464" y="718237"/>
            <a:ext cx="4728994" cy="344561"/>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Font typeface="Ericsson Hilda Light" panose="00000400000000000000" pitchFamily="2" charset="0"/>
              <a:buNone/>
            </a:pPr>
            <a:r>
              <a:rPr lang="en-US" sz="1400" b="1" dirty="0">
                <a:solidFill>
                  <a:srgbClr val="0082F0"/>
                </a:solidFill>
                <a:latin typeface="Ericsson Hilda"/>
              </a:rPr>
              <a:t>AMF centric: </a:t>
            </a:r>
            <a:r>
              <a:rPr lang="en-US" sz="1400" dirty="0">
                <a:solidFill>
                  <a:srgbClr val="181818"/>
                </a:solidFill>
                <a:latin typeface="Ericsson Hilda"/>
              </a:rPr>
              <a:t>Sol#2</a:t>
            </a:r>
            <a:endParaRPr lang="en-US" sz="1400" dirty="0">
              <a:solidFill>
                <a:srgbClr val="181818"/>
              </a:solidFill>
              <a:highlight>
                <a:srgbClr val="FF0000"/>
              </a:highlight>
              <a:latin typeface="Ericsson Hilda"/>
            </a:endParaRPr>
          </a:p>
        </p:txBody>
      </p:sp>
      <p:cxnSp>
        <p:nvCxnSpPr>
          <p:cNvPr id="63" name="Straight Connector 62">
            <a:extLst>
              <a:ext uri="{FF2B5EF4-FFF2-40B4-BE49-F238E27FC236}">
                <a16:creationId xmlns:a16="http://schemas.microsoft.com/office/drawing/2014/main" id="{780BB906-1BE2-4244-BED7-F5C59864508A}"/>
              </a:ext>
            </a:extLst>
          </p:cNvPr>
          <p:cNvCxnSpPr>
            <a:cxnSpLocks/>
          </p:cNvCxnSpPr>
          <p:nvPr/>
        </p:nvCxnSpPr>
        <p:spPr bwMode="auto">
          <a:xfrm>
            <a:off x="6592634" y="833258"/>
            <a:ext cx="0" cy="5468960"/>
          </a:xfrm>
          <a:prstGeom prst="line">
            <a:avLst/>
          </a:prstGeom>
          <a:solidFill>
            <a:srgbClr val="0082F0"/>
          </a:solidFill>
          <a:ln w="28575" cap="flat" cmpd="sng" algn="ctr">
            <a:solidFill>
              <a:srgbClr val="0082F0"/>
            </a:solidFill>
            <a:prstDash val="solid"/>
            <a:round/>
            <a:headEnd type="none" w="med" len="med"/>
            <a:tailEnd type="none"/>
          </a:ln>
          <a:effectLst/>
        </p:spPr>
      </p:cxnSp>
      <p:sp>
        <p:nvSpPr>
          <p:cNvPr id="64" name="Rectangle: Rounded Corners 63">
            <a:extLst>
              <a:ext uri="{FF2B5EF4-FFF2-40B4-BE49-F238E27FC236}">
                <a16:creationId xmlns:a16="http://schemas.microsoft.com/office/drawing/2014/main" id="{54556228-F5ED-4192-81F3-889EDBB9AFD4}"/>
              </a:ext>
            </a:extLst>
          </p:cNvPr>
          <p:cNvSpPr/>
          <p:nvPr/>
        </p:nvSpPr>
        <p:spPr bwMode="auto">
          <a:xfrm>
            <a:off x="7059764" y="1742775"/>
            <a:ext cx="539967" cy="633528"/>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NG-RAN</a:t>
            </a:r>
          </a:p>
        </p:txBody>
      </p:sp>
      <p:sp>
        <p:nvSpPr>
          <p:cNvPr id="65" name="Rectangle: Rounded Corners 64">
            <a:extLst>
              <a:ext uri="{FF2B5EF4-FFF2-40B4-BE49-F238E27FC236}">
                <a16:creationId xmlns:a16="http://schemas.microsoft.com/office/drawing/2014/main" id="{FF99BECA-B2A7-4E11-B05A-726B22C29FA3}"/>
              </a:ext>
            </a:extLst>
          </p:cNvPr>
          <p:cNvSpPr/>
          <p:nvPr/>
        </p:nvSpPr>
        <p:spPr bwMode="auto">
          <a:xfrm>
            <a:off x="8420093" y="1221852"/>
            <a:ext cx="537881"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AMF</a:t>
            </a:r>
          </a:p>
        </p:txBody>
      </p:sp>
      <p:sp>
        <p:nvSpPr>
          <p:cNvPr id="66" name="TextBox 65">
            <a:extLst>
              <a:ext uri="{FF2B5EF4-FFF2-40B4-BE49-F238E27FC236}">
                <a16:creationId xmlns:a16="http://schemas.microsoft.com/office/drawing/2014/main" id="{4499B0B6-0264-4416-B701-DA62506E5B85}"/>
              </a:ext>
            </a:extLst>
          </p:cNvPr>
          <p:cNvSpPr txBox="1"/>
          <p:nvPr/>
        </p:nvSpPr>
        <p:spPr bwMode="auto">
          <a:xfrm>
            <a:off x="8974784" y="1172062"/>
            <a:ext cx="552611"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N11</a:t>
            </a:r>
          </a:p>
        </p:txBody>
      </p:sp>
      <p:cxnSp>
        <p:nvCxnSpPr>
          <p:cNvPr id="67" name="Straight Connector 66">
            <a:extLst>
              <a:ext uri="{FF2B5EF4-FFF2-40B4-BE49-F238E27FC236}">
                <a16:creationId xmlns:a16="http://schemas.microsoft.com/office/drawing/2014/main" id="{79D4E09F-C35A-4FAE-BECA-7E76CD56DC37}"/>
              </a:ext>
            </a:extLst>
          </p:cNvPr>
          <p:cNvCxnSpPr>
            <a:cxnSpLocks/>
          </p:cNvCxnSpPr>
          <p:nvPr/>
        </p:nvCxnSpPr>
        <p:spPr bwMode="auto">
          <a:xfrm flipH="1">
            <a:off x="9025419" y="1355102"/>
            <a:ext cx="556366" cy="0"/>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68" name="TextBox 67">
            <a:extLst>
              <a:ext uri="{FF2B5EF4-FFF2-40B4-BE49-F238E27FC236}">
                <a16:creationId xmlns:a16="http://schemas.microsoft.com/office/drawing/2014/main" id="{29DE7C18-1CEF-43BD-A257-936DFAFC9000}"/>
              </a:ext>
            </a:extLst>
          </p:cNvPr>
          <p:cNvSpPr txBox="1"/>
          <p:nvPr/>
        </p:nvSpPr>
        <p:spPr bwMode="auto">
          <a:xfrm>
            <a:off x="7430644" y="2597690"/>
            <a:ext cx="1808086" cy="206548"/>
          </a:xfrm>
          <a:prstGeom prst="rect">
            <a:avLst/>
          </a:prstGeom>
          <a:noFill/>
          <a:ln w="12700">
            <a:solidFill>
              <a:srgbClr val="181818"/>
            </a:solid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1" i="0" u="none" strike="noStrike" kern="1000" cap="none" spc="-30" normalizeH="0" baseline="0" noProof="0" dirty="0">
                <a:ln>
                  <a:noFill/>
                </a:ln>
                <a:solidFill>
                  <a:srgbClr val="0082F0"/>
                </a:solidFill>
                <a:effectLst/>
                <a:uLnTx/>
                <a:uFillTx/>
                <a:latin typeface="Ericsson Hilda"/>
                <a:cs typeface="+mn-cs"/>
              </a:rPr>
              <a:t>Shared delivery</a:t>
            </a:r>
          </a:p>
        </p:txBody>
      </p:sp>
      <p:cxnSp>
        <p:nvCxnSpPr>
          <p:cNvPr id="69" name="Straight Connector 68">
            <a:extLst>
              <a:ext uri="{FF2B5EF4-FFF2-40B4-BE49-F238E27FC236}">
                <a16:creationId xmlns:a16="http://schemas.microsoft.com/office/drawing/2014/main" id="{4B57BBDE-B535-438C-A73D-CE4D261DDC4C}"/>
              </a:ext>
            </a:extLst>
          </p:cNvPr>
          <p:cNvCxnSpPr>
            <a:cxnSpLocks/>
          </p:cNvCxnSpPr>
          <p:nvPr/>
        </p:nvCxnSpPr>
        <p:spPr bwMode="auto">
          <a:xfrm flipV="1">
            <a:off x="8131395" y="2410232"/>
            <a:ext cx="348237" cy="201363"/>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70" name="TextBox 69">
            <a:extLst>
              <a:ext uri="{FF2B5EF4-FFF2-40B4-BE49-F238E27FC236}">
                <a16:creationId xmlns:a16="http://schemas.microsoft.com/office/drawing/2014/main" id="{823D63E3-48C5-490A-B3F2-DB3B1037A403}"/>
              </a:ext>
            </a:extLst>
          </p:cNvPr>
          <p:cNvSpPr txBox="1"/>
          <p:nvPr/>
        </p:nvSpPr>
        <p:spPr bwMode="auto">
          <a:xfrm>
            <a:off x="7869776" y="2013074"/>
            <a:ext cx="1309131" cy="39791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050" kern="1000" spc="-30" dirty="0">
                <a:solidFill>
                  <a:srgbClr val="181818"/>
                </a:solidFill>
                <a:latin typeface="Ericsson Hilda"/>
                <a:cs typeface="+mn-cs"/>
              </a:rPr>
              <a:t>N3 – Shared delivery for MBS session</a:t>
            </a:r>
          </a:p>
        </p:txBody>
      </p:sp>
      <p:cxnSp>
        <p:nvCxnSpPr>
          <p:cNvPr id="71" name="Straight Connector 70">
            <a:extLst>
              <a:ext uri="{FF2B5EF4-FFF2-40B4-BE49-F238E27FC236}">
                <a16:creationId xmlns:a16="http://schemas.microsoft.com/office/drawing/2014/main" id="{FF8C14E7-29CA-492A-A1FA-CBB3C93FBB35}"/>
              </a:ext>
            </a:extLst>
          </p:cNvPr>
          <p:cNvCxnSpPr>
            <a:cxnSpLocks/>
          </p:cNvCxnSpPr>
          <p:nvPr/>
        </p:nvCxnSpPr>
        <p:spPr bwMode="auto">
          <a:xfrm>
            <a:off x="10749697" y="1497553"/>
            <a:ext cx="708891" cy="1306685"/>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72" name="Rectangle: Rounded Corners 71">
            <a:extLst>
              <a:ext uri="{FF2B5EF4-FFF2-40B4-BE49-F238E27FC236}">
                <a16:creationId xmlns:a16="http://schemas.microsoft.com/office/drawing/2014/main" id="{1C3EA8E9-0C83-47B2-9362-AC5D3FD9CBD7}"/>
              </a:ext>
            </a:extLst>
          </p:cNvPr>
          <p:cNvSpPr/>
          <p:nvPr/>
        </p:nvSpPr>
        <p:spPr bwMode="auto">
          <a:xfrm>
            <a:off x="6838959" y="1039692"/>
            <a:ext cx="4236619" cy="1818234"/>
          </a:xfrm>
          <a:prstGeom prst="roundRect">
            <a:avLst/>
          </a:prstGeom>
          <a:noFill/>
          <a:ln w="12700" cap="flat" cmpd="sng" algn="ctr">
            <a:solidFill>
              <a:srgbClr val="181818"/>
            </a:solidFill>
            <a:prstDash val="dash"/>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81818"/>
              </a:solidFill>
              <a:effectLst/>
              <a:uLnTx/>
              <a:uFillTx/>
              <a:latin typeface="Ericsson Hilda"/>
              <a:cs typeface="+mn-cs"/>
            </a:endParaRPr>
          </a:p>
        </p:txBody>
      </p:sp>
      <p:sp>
        <p:nvSpPr>
          <p:cNvPr id="73" name="Rectangle: Rounded Corners 72">
            <a:extLst>
              <a:ext uri="{FF2B5EF4-FFF2-40B4-BE49-F238E27FC236}">
                <a16:creationId xmlns:a16="http://schemas.microsoft.com/office/drawing/2014/main" id="{3AEDDC8B-34C9-440D-8FCF-DFD715E76C04}"/>
              </a:ext>
            </a:extLst>
          </p:cNvPr>
          <p:cNvSpPr/>
          <p:nvPr/>
        </p:nvSpPr>
        <p:spPr bwMode="auto">
          <a:xfrm>
            <a:off x="9581785" y="1247772"/>
            <a:ext cx="584464" cy="260423"/>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MB-SMF</a:t>
            </a:r>
          </a:p>
        </p:txBody>
      </p:sp>
      <p:sp>
        <p:nvSpPr>
          <p:cNvPr id="74" name="Rectangle: Rounded Corners 73">
            <a:extLst>
              <a:ext uri="{FF2B5EF4-FFF2-40B4-BE49-F238E27FC236}">
                <a16:creationId xmlns:a16="http://schemas.microsoft.com/office/drawing/2014/main" id="{63668D90-A13A-4B9F-89B2-C0B1BB0E1436}"/>
              </a:ext>
            </a:extLst>
          </p:cNvPr>
          <p:cNvSpPr/>
          <p:nvPr/>
        </p:nvSpPr>
        <p:spPr bwMode="auto">
          <a:xfrm>
            <a:off x="9462393" y="2039389"/>
            <a:ext cx="647546" cy="296027"/>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MB-UPF</a:t>
            </a:r>
          </a:p>
        </p:txBody>
      </p:sp>
      <p:sp>
        <p:nvSpPr>
          <p:cNvPr id="75" name="Freeform: Shape 74">
            <a:extLst>
              <a:ext uri="{FF2B5EF4-FFF2-40B4-BE49-F238E27FC236}">
                <a16:creationId xmlns:a16="http://schemas.microsoft.com/office/drawing/2014/main" id="{32D355BA-2783-4F90-94DC-C68FE1C3F89F}"/>
              </a:ext>
            </a:extLst>
          </p:cNvPr>
          <p:cNvSpPr/>
          <p:nvPr/>
        </p:nvSpPr>
        <p:spPr bwMode="auto">
          <a:xfrm>
            <a:off x="7602984" y="2228983"/>
            <a:ext cx="2106578" cy="194205"/>
          </a:xfrm>
          <a:custGeom>
            <a:avLst/>
            <a:gdLst>
              <a:gd name="connsiteX0" fmla="*/ 2113472 w 2113472"/>
              <a:gd name="connsiteY0" fmla="*/ 146649 h 272407"/>
              <a:gd name="connsiteX1" fmla="*/ 1362974 w 2113472"/>
              <a:gd name="connsiteY1" fmla="*/ 267419 h 272407"/>
              <a:gd name="connsiteX2" fmla="*/ 543464 w 2113472"/>
              <a:gd name="connsiteY2" fmla="*/ 224287 h 272407"/>
              <a:gd name="connsiteX3" fmla="*/ 0 w 2113472"/>
              <a:gd name="connsiteY3" fmla="*/ 0 h 272407"/>
            </a:gdLst>
            <a:ahLst/>
            <a:cxnLst>
              <a:cxn ang="0">
                <a:pos x="connsiteX0" y="connsiteY0"/>
              </a:cxn>
              <a:cxn ang="0">
                <a:pos x="connsiteX1" y="connsiteY1"/>
              </a:cxn>
              <a:cxn ang="0">
                <a:pos x="connsiteX2" y="connsiteY2"/>
              </a:cxn>
              <a:cxn ang="0">
                <a:pos x="connsiteX3" y="connsiteY3"/>
              </a:cxn>
            </a:cxnLst>
            <a:rect l="l" t="t" r="r" b="b"/>
            <a:pathLst>
              <a:path w="2113472" h="272407">
                <a:moveTo>
                  <a:pt x="2113472" y="146649"/>
                </a:moveTo>
                <a:cubicBezTo>
                  <a:pt x="1869057" y="200564"/>
                  <a:pt x="1624642" y="254479"/>
                  <a:pt x="1362974" y="267419"/>
                </a:cubicBezTo>
                <a:cubicBezTo>
                  <a:pt x="1101306" y="280359"/>
                  <a:pt x="770626" y="268857"/>
                  <a:pt x="543464" y="224287"/>
                </a:cubicBezTo>
                <a:cubicBezTo>
                  <a:pt x="316302" y="179717"/>
                  <a:pt x="158151" y="89858"/>
                  <a:pt x="0" y="0"/>
                </a:cubicBezTo>
              </a:path>
            </a:pathLst>
          </a:custGeom>
          <a:noFill/>
          <a:ln w="28575" cap="flat" cmpd="sng" algn="ctr">
            <a:solidFill>
              <a:srgbClr val="0082F0"/>
            </a:solidFill>
            <a:prstDash val="solid"/>
            <a:round/>
            <a:headEnd type="none" w="med" len="med"/>
            <a:tailEnd type="triangl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000" marR="0" lvl="0" indent="-180000" algn="ctr" defTabSz="914400" eaLnBrk="1" fontAlgn="auto" latinLnBrk="0" hangingPunct="1">
              <a:lnSpc>
                <a:spcPct val="100000"/>
              </a:lnSpc>
              <a:spcBef>
                <a:spcPts val="300"/>
              </a:spcBef>
              <a:spcAft>
                <a:spcPts val="0"/>
              </a:spcAft>
              <a:buClrTx/>
              <a:buSzTx/>
              <a:buFont typeface="Ericsson Hilda" panose="00000500000000000000" pitchFamily="2" charset="0"/>
              <a:buChar char="●"/>
              <a:tabLst/>
              <a:defRPr/>
            </a:pPr>
            <a:endParaRPr kumimoji="0" lang="en-US" sz="2000" b="0" i="0" u="none" strike="noStrike" kern="1000" cap="none" spc="-30" normalizeH="0" baseline="0" noProof="0" dirty="0">
              <a:ln>
                <a:noFill/>
              </a:ln>
              <a:solidFill>
                <a:srgbClr val="181818"/>
              </a:solidFill>
              <a:effectLst/>
              <a:uLnTx/>
              <a:uFillTx/>
              <a:latin typeface="Ericsson Hilda"/>
              <a:cs typeface="+mn-cs"/>
            </a:endParaRPr>
          </a:p>
        </p:txBody>
      </p:sp>
      <p:sp>
        <p:nvSpPr>
          <p:cNvPr id="76" name="Cloud 75">
            <a:extLst>
              <a:ext uri="{FF2B5EF4-FFF2-40B4-BE49-F238E27FC236}">
                <a16:creationId xmlns:a16="http://schemas.microsoft.com/office/drawing/2014/main" id="{03F55D9C-D275-4229-BBBF-0A957A453F77}"/>
              </a:ext>
            </a:extLst>
          </p:cNvPr>
          <p:cNvSpPr/>
          <p:nvPr/>
        </p:nvSpPr>
        <p:spPr bwMode="auto">
          <a:xfrm>
            <a:off x="11187197" y="2788920"/>
            <a:ext cx="1027736" cy="587930"/>
          </a:xfrm>
          <a:prstGeom prst="cloud">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APP Server</a:t>
            </a:r>
          </a:p>
        </p:txBody>
      </p:sp>
      <p:sp>
        <p:nvSpPr>
          <p:cNvPr id="77" name="Rectangle: Rounded Corners 76">
            <a:extLst>
              <a:ext uri="{FF2B5EF4-FFF2-40B4-BE49-F238E27FC236}">
                <a16:creationId xmlns:a16="http://schemas.microsoft.com/office/drawing/2014/main" id="{5AEBC5D6-B9D1-4CF1-BB7C-4A4E891E30C9}"/>
              </a:ext>
            </a:extLst>
          </p:cNvPr>
          <p:cNvSpPr/>
          <p:nvPr/>
        </p:nvSpPr>
        <p:spPr bwMode="auto">
          <a:xfrm>
            <a:off x="10306983" y="2039389"/>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MBSU</a:t>
            </a:r>
          </a:p>
        </p:txBody>
      </p:sp>
      <p:sp>
        <p:nvSpPr>
          <p:cNvPr id="78" name="Rectangle: Rounded Corners 77">
            <a:extLst>
              <a:ext uri="{FF2B5EF4-FFF2-40B4-BE49-F238E27FC236}">
                <a16:creationId xmlns:a16="http://schemas.microsoft.com/office/drawing/2014/main" id="{AC84F1FE-3E8D-438B-9519-A7B33470D133}"/>
              </a:ext>
            </a:extLst>
          </p:cNvPr>
          <p:cNvSpPr/>
          <p:nvPr/>
        </p:nvSpPr>
        <p:spPr bwMode="auto">
          <a:xfrm>
            <a:off x="10293416" y="1227383"/>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MBSF</a:t>
            </a:r>
          </a:p>
        </p:txBody>
      </p:sp>
      <p:cxnSp>
        <p:nvCxnSpPr>
          <p:cNvPr id="79" name="Straight Connector 78">
            <a:extLst>
              <a:ext uri="{FF2B5EF4-FFF2-40B4-BE49-F238E27FC236}">
                <a16:creationId xmlns:a16="http://schemas.microsoft.com/office/drawing/2014/main" id="{0FA2B449-F880-4A37-B7C7-E085E1B5C4B0}"/>
              </a:ext>
            </a:extLst>
          </p:cNvPr>
          <p:cNvCxnSpPr>
            <a:cxnSpLocks/>
            <a:stCxn id="77" idx="3"/>
          </p:cNvCxnSpPr>
          <p:nvPr/>
        </p:nvCxnSpPr>
        <p:spPr bwMode="auto">
          <a:xfrm>
            <a:off x="10844864" y="2189284"/>
            <a:ext cx="482206" cy="697060"/>
          </a:xfrm>
          <a:prstGeom prst="line">
            <a:avLst/>
          </a:prstGeom>
          <a:solidFill>
            <a:srgbClr val="0082F0"/>
          </a:solidFill>
          <a:ln w="28575" cap="flat" cmpd="sng" algn="ctr">
            <a:solidFill>
              <a:srgbClr val="002060"/>
            </a:solidFill>
            <a:prstDash val="solid"/>
            <a:round/>
            <a:headEnd type="triangle" w="med" len="med"/>
            <a:tailEnd type="none" w="med" len="med"/>
          </a:ln>
          <a:effectLst/>
        </p:spPr>
      </p:cxnSp>
      <p:cxnSp>
        <p:nvCxnSpPr>
          <p:cNvPr id="80" name="Straight Connector 79">
            <a:extLst>
              <a:ext uri="{FF2B5EF4-FFF2-40B4-BE49-F238E27FC236}">
                <a16:creationId xmlns:a16="http://schemas.microsoft.com/office/drawing/2014/main" id="{D7BB926E-2554-40A6-BA44-25F8BAAC3EA3}"/>
              </a:ext>
            </a:extLst>
          </p:cNvPr>
          <p:cNvCxnSpPr>
            <a:cxnSpLocks/>
            <a:stCxn id="74" idx="3"/>
            <a:endCxn id="77" idx="1"/>
          </p:cNvCxnSpPr>
          <p:nvPr/>
        </p:nvCxnSpPr>
        <p:spPr bwMode="auto">
          <a:xfrm>
            <a:off x="10109939" y="2187403"/>
            <a:ext cx="197044" cy="1881"/>
          </a:xfrm>
          <a:prstGeom prst="line">
            <a:avLst/>
          </a:prstGeom>
          <a:solidFill>
            <a:srgbClr val="0082F0"/>
          </a:solidFill>
          <a:ln w="28575" cap="flat" cmpd="sng" algn="ctr">
            <a:solidFill>
              <a:srgbClr val="002060"/>
            </a:solidFill>
            <a:prstDash val="solid"/>
            <a:round/>
            <a:headEnd type="none" w="med" len="med"/>
            <a:tailEnd type="none"/>
          </a:ln>
          <a:effectLst/>
        </p:spPr>
      </p:cxnSp>
      <p:sp>
        <p:nvSpPr>
          <p:cNvPr id="81" name="TextBox 80">
            <a:extLst>
              <a:ext uri="{FF2B5EF4-FFF2-40B4-BE49-F238E27FC236}">
                <a16:creationId xmlns:a16="http://schemas.microsoft.com/office/drawing/2014/main" id="{9033E890-0B2C-43F8-980F-B1CFA5DE8B75}"/>
              </a:ext>
            </a:extLst>
          </p:cNvPr>
          <p:cNvSpPr txBox="1"/>
          <p:nvPr/>
        </p:nvSpPr>
        <p:spPr bwMode="auto">
          <a:xfrm rot="3479247">
            <a:off x="10564217" y="2705114"/>
            <a:ext cx="1178850" cy="21174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b="1" kern="1000" spc="-30" dirty="0">
                <a:solidFill>
                  <a:srgbClr val="0070C0"/>
                </a:solidFill>
                <a:latin typeface="Ericsson Hilda"/>
                <a:cs typeface="+mn-cs"/>
              </a:rPr>
              <a:t>MBS  data</a:t>
            </a:r>
          </a:p>
        </p:txBody>
      </p:sp>
      <p:cxnSp>
        <p:nvCxnSpPr>
          <p:cNvPr id="82" name="Straight Connector 81">
            <a:extLst>
              <a:ext uri="{FF2B5EF4-FFF2-40B4-BE49-F238E27FC236}">
                <a16:creationId xmlns:a16="http://schemas.microsoft.com/office/drawing/2014/main" id="{7A2F607F-F3D9-4F4D-B862-974910F3BF4D}"/>
              </a:ext>
            </a:extLst>
          </p:cNvPr>
          <p:cNvCxnSpPr>
            <a:cxnSpLocks/>
            <a:stCxn id="65" idx="1"/>
          </p:cNvCxnSpPr>
          <p:nvPr/>
        </p:nvCxnSpPr>
        <p:spPr bwMode="auto">
          <a:xfrm flipH="1">
            <a:off x="7575029" y="1371747"/>
            <a:ext cx="845064" cy="420823"/>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83" name="TextBox 82">
            <a:extLst>
              <a:ext uri="{FF2B5EF4-FFF2-40B4-BE49-F238E27FC236}">
                <a16:creationId xmlns:a16="http://schemas.microsoft.com/office/drawing/2014/main" id="{5CF9A1DA-730E-4998-BACB-E57B53D22F61}"/>
              </a:ext>
            </a:extLst>
          </p:cNvPr>
          <p:cNvSpPr txBox="1"/>
          <p:nvPr/>
        </p:nvSpPr>
        <p:spPr bwMode="auto">
          <a:xfrm>
            <a:off x="7689721" y="1400552"/>
            <a:ext cx="552611"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N2</a:t>
            </a:r>
          </a:p>
        </p:txBody>
      </p:sp>
      <p:sp>
        <p:nvSpPr>
          <p:cNvPr id="84" name="TextBox 83">
            <a:extLst>
              <a:ext uri="{FF2B5EF4-FFF2-40B4-BE49-F238E27FC236}">
                <a16:creationId xmlns:a16="http://schemas.microsoft.com/office/drawing/2014/main" id="{D43D0AB3-9637-4100-BB07-7811FD7570AA}"/>
              </a:ext>
            </a:extLst>
          </p:cNvPr>
          <p:cNvSpPr txBox="1"/>
          <p:nvPr/>
        </p:nvSpPr>
        <p:spPr bwMode="auto">
          <a:xfrm rot="3680748">
            <a:off x="10558479" y="1959982"/>
            <a:ext cx="1434576" cy="254657"/>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050" kern="1000" spc="-30" dirty="0">
                <a:solidFill>
                  <a:srgbClr val="181818"/>
                </a:solidFill>
                <a:latin typeface="Ericsson Hilda"/>
                <a:cs typeface="+mn-cs"/>
              </a:rPr>
              <a:t>MBS Session Start</a:t>
            </a:r>
          </a:p>
        </p:txBody>
      </p:sp>
      <p:cxnSp>
        <p:nvCxnSpPr>
          <p:cNvPr id="85" name="Straight Connector 84">
            <a:extLst>
              <a:ext uri="{FF2B5EF4-FFF2-40B4-BE49-F238E27FC236}">
                <a16:creationId xmlns:a16="http://schemas.microsoft.com/office/drawing/2014/main" id="{93027DA6-843F-4423-976B-A2B7B16EA18E}"/>
              </a:ext>
            </a:extLst>
          </p:cNvPr>
          <p:cNvCxnSpPr>
            <a:cxnSpLocks/>
            <a:endCxn id="120" idx="1"/>
          </p:cNvCxnSpPr>
          <p:nvPr/>
        </p:nvCxnSpPr>
        <p:spPr bwMode="auto">
          <a:xfrm>
            <a:off x="10062699" y="4034535"/>
            <a:ext cx="281846" cy="9032"/>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86" name="Rectangle: Rounded Corners 85">
            <a:extLst>
              <a:ext uri="{FF2B5EF4-FFF2-40B4-BE49-F238E27FC236}">
                <a16:creationId xmlns:a16="http://schemas.microsoft.com/office/drawing/2014/main" id="{069426FC-4CF6-406C-A07C-900F17A6967C}"/>
              </a:ext>
            </a:extLst>
          </p:cNvPr>
          <p:cNvSpPr/>
          <p:nvPr/>
        </p:nvSpPr>
        <p:spPr bwMode="auto">
          <a:xfrm>
            <a:off x="7110893" y="4409064"/>
            <a:ext cx="539967" cy="633528"/>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NG-RAN</a:t>
            </a:r>
          </a:p>
        </p:txBody>
      </p:sp>
      <p:sp>
        <p:nvSpPr>
          <p:cNvPr id="87" name="Rectangle: Rounded Corners 86">
            <a:extLst>
              <a:ext uri="{FF2B5EF4-FFF2-40B4-BE49-F238E27FC236}">
                <a16:creationId xmlns:a16="http://schemas.microsoft.com/office/drawing/2014/main" id="{9E507823-36B4-4447-BE7F-C36DEAD985EE}"/>
              </a:ext>
            </a:extLst>
          </p:cNvPr>
          <p:cNvSpPr/>
          <p:nvPr/>
        </p:nvSpPr>
        <p:spPr bwMode="auto">
          <a:xfrm>
            <a:off x="8471222" y="3888141"/>
            <a:ext cx="537881"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AMF</a:t>
            </a:r>
          </a:p>
        </p:txBody>
      </p:sp>
      <p:sp>
        <p:nvSpPr>
          <p:cNvPr id="88" name="TextBox 87">
            <a:extLst>
              <a:ext uri="{FF2B5EF4-FFF2-40B4-BE49-F238E27FC236}">
                <a16:creationId xmlns:a16="http://schemas.microsoft.com/office/drawing/2014/main" id="{31A2EC5D-2140-4BC8-9723-727D37158003}"/>
              </a:ext>
            </a:extLst>
          </p:cNvPr>
          <p:cNvSpPr txBox="1"/>
          <p:nvPr/>
        </p:nvSpPr>
        <p:spPr bwMode="auto">
          <a:xfrm>
            <a:off x="9025913" y="3838351"/>
            <a:ext cx="552611"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N11’</a:t>
            </a:r>
          </a:p>
        </p:txBody>
      </p:sp>
      <p:cxnSp>
        <p:nvCxnSpPr>
          <p:cNvPr id="89" name="Straight Connector 88">
            <a:extLst>
              <a:ext uri="{FF2B5EF4-FFF2-40B4-BE49-F238E27FC236}">
                <a16:creationId xmlns:a16="http://schemas.microsoft.com/office/drawing/2014/main" id="{90336381-91BC-4F50-89ED-5BBB6C1E7775}"/>
              </a:ext>
            </a:extLst>
          </p:cNvPr>
          <p:cNvCxnSpPr>
            <a:cxnSpLocks/>
          </p:cNvCxnSpPr>
          <p:nvPr/>
        </p:nvCxnSpPr>
        <p:spPr bwMode="auto">
          <a:xfrm flipH="1">
            <a:off x="9076548" y="4021391"/>
            <a:ext cx="556366" cy="0"/>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90" name="TextBox 89">
            <a:extLst>
              <a:ext uri="{FF2B5EF4-FFF2-40B4-BE49-F238E27FC236}">
                <a16:creationId xmlns:a16="http://schemas.microsoft.com/office/drawing/2014/main" id="{55EA9BC5-68DB-4D14-B0B7-A7573558A879}"/>
              </a:ext>
            </a:extLst>
          </p:cNvPr>
          <p:cNvSpPr txBox="1"/>
          <p:nvPr/>
        </p:nvSpPr>
        <p:spPr bwMode="auto">
          <a:xfrm>
            <a:off x="7451142" y="5670016"/>
            <a:ext cx="2459544" cy="241284"/>
          </a:xfrm>
          <a:prstGeom prst="rect">
            <a:avLst/>
          </a:prstGeom>
          <a:noFill/>
          <a:ln w="12700">
            <a:solidFill>
              <a:srgbClr val="181818"/>
            </a:solid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1" i="0" u="none" strike="noStrike" kern="1000" cap="none" spc="-30" normalizeH="0" baseline="0" noProof="0" dirty="0">
                <a:ln>
                  <a:noFill/>
                </a:ln>
                <a:solidFill>
                  <a:srgbClr val="0082F0"/>
                </a:solidFill>
                <a:effectLst/>
                <a:uLnTx/>
                <a:uFillTx/>
                <a:latin typeface="Ericsson Hilda"/>
                <a:cs typeface="+mn-cs"/>
              </a:rPr>
              <a:t>MB-N3 (i.e. N3 Shared delivery)</a:t>
            </a:r>
          </a:p>
        </p:txBody>
      </p:sp>
      <p:cxnSp>
        <p:nvCxnSpPr>
          <p:cNvPr id="91" name="Straight Connector 90">
            <a:extLst>
              <a:ext uri="{FF2B5EF4-FFF2-40B4-BE49-F238E27FC236}">
                <a16:creationId xmlns:a16="http://schemas.microsoft.com/office/drawing/2014/main" id="{D8EDE374-1772-4F49-AF11-800F045F89C9}"/>
              </a:ext>
            </a:extLst>
          </p:cNvPr>
          <p:cNvCxnSpPr>
            <a:cxnSpLocks/>
          </p:cNvCxnSpPr>
          <p:nvPr/>
        </p:nvCxnSpPr>
        <p:spPr bwMode="auto">
          <a:xfrm flipV="1">
            <a:off x="7915167" y="5464890"/>
            <a:ext cx="348237" cy="201363"/>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92" name="Rectangle: Rounded Corners 91">
            <a:extLst>
              <a:ext uri="{FF2B5EF4-FFF2-40B4-BE49-F238E27FC236}">
                <a16:creationId xmlns:a16="http://schemas.microsoft.com/office/drawing/2014/main" id="{FF0A99F0-0285-4EB7-8605-DA15BF105F06}"/>
              </a:ext>
            </a:extLst>
          </p:cNvPr>
          <p:cNvSpPr/>
          <p:nvPr/>
        </p:nvSpPr>
        <p:spPr bwMode="auto">
          <a:xfrm>
            <a:off x="6890088" y="3816403"/>
            <a:ext cx="4236619" cy="2251549"/>
          </a:xfrm>
          <a:prstGeom prst="roundRect">
            <a:avLst/>
          </a:prstGeom>
          <a:noFill/>
          <a:ln w="12700" cap="flat" cmpd="sng" algn="ctr">
            <a:solidFill>
              <a:srgbClr val="181818"/>
            </a:solidFill>
            <a:prstDash val="dash"/>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81818"/>
              </a:solidFill>
              <a:effectLst/>
              <a:uLnTx/>
              <a:uFillTx/>
              <a:latin typeface="Ericsson Hilda"/>
              <a:cs typeface="+mn-cs"/>
            </a:endParaRPr>
          </a:p>
        </p:txBody>
      </p:sp>
      <p:sp>
        <p:nvSpPr>
          <p:cNvPr id="93" name="Rectangle: Rounded Corners 92">
            <a:extLst>
              <a:ext uri="{FF2B5EF4-FFF2-40B4-BE49-F238E27FC236}">
                <a16:creationId xmlns:a16="http://schemas.microsoft.com/office/drawing/2014/main" id="{32ED7A32-F718-4B9A-B4F0-225BA2E9D9C9}"/>
              </a:ext>
            </a:extLst>
          </p:cNvPr>
          <p:cNvSpPr/>
          <p:nvPr/>
        </p:nvSpPr>
        <p:spPr bwMode="auto">
          <a:xfrm>
            <a:off x="9632914" y="3914061"/>
            <a:ext cx="584464" cy="260423"/>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MB-SMF</a:t>
            </a:r>
          </a:p>
        </p:txBody>
      </p:sp>
      <p:sp>
        <p:nvSpPr>
          <p:cNvPr id="94" name="Rectangle: Rounded Corners 93">
            <a:extLst>
              <a:ext uri="{FF2B5EF4-FFF2-40B4-BE49-F238E27FC236}">
                <a16:creationId xmlns:a16="http://schemas.microsoft.com/office/drawing/2014/main" id="{AA2249B5-12A1-4F81-9E04-11774A35EED0}"/>
              </a:ext>
            </a:extLst>
          </p:cNvPr>
          <p:cNvSpPr/>
          <p:nvPr/>
        </p:nvSpPr>
        <p:spPr bwMode="auto">
          <a:xfrm>
            <a:off x="9513522" y="4705678"/>
            <a:ext cx="647546" cy="296027"/>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MB-UPF</a:t>
            </a:r>
          </a:p>
        </p:txBody>
      </p:sp>
      <p:sp>
        <p:nvSpPr>
          <p:cNvPr id="95" name="Rectangle: Rounded Corners 94">
            <a:extLst>
              <a:ext uri="{FF2B5EF4-FFF2-40B4-BE49-F238E27FC236}">
                <a16:creationId xmlns:a16="http://schemas.microsoft.com/office/drawing/2014/main" id="{5C0235C5-89F6-4654-8A0D-FFB9839EB206}"/>
              </a:ext>
            </a:extLst>
          </p:cNvPr>
          <p:cNvSpPr/>
          <p:nvPr/>
        </p:nvSpPr>
        <p:spPr bwMode="auto">
          <a:xfrm>
            <a:off x="10358112" y="4705678"/>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MBSU</a:t>
            </a:r>
          </a:p>
        </p:txBody>
      </p:sp>
      <p:cxnSp>
        <p:nvCxnSpPr>
          <p:cNvPr id="96" name="Straight Connector 95">
            <a:extLst>
              <a:ext uri="{FF2B5EF4-FFF2-40B4-BE49-F238E27FC236}">
                <a16:creationId xmlns:a16="http://schemas.microsoft.com/office/drawing/2014/main" id="{B65347E3-58E2-4053-A44A-ED922E338401}"/>
              </a:ext>
            </a:extLst>
          </p:cNvPr>
          <p:cNvCxnSpPr>
            <a:cxnSpLocks/>
            <a:stCxn id="94" idx="3"/>
            <a:endCxn id="95" idx="1"/>
          </p:cNvCxnSpPr>
          <p:nvPr/>
        </p:nvCxnSpPr>
        <p:spPr bwMode="auto">
          <a:xfrm>
            <a:off x="10161068" y="4853692"/>
            <a:ext cx="197044" cy="1881"/>
          </a:xfrm>
          <a:prstGeom prst="line">
            <a:avLst/>
          </a:prstGeom>
          <a:solidFill>
            <a:srgbClr val="0082F0"/>
          </a:solidFill>
          <a:ln w="28575" cap="flat" cmpd="sng" algn="ctr">
            <a:solidFill>
              <a:srgbClr val="002060"/>
            </a:solidFill>
            <a:prstDash val="solid"/>
            <a:round/>
            <a:headEnd type="none" w="med" len="med"/>
            <a:tailEnd type="none"/>
          </a:ln>
          <a:effectLst/>
        </p:spPr>
      </p:cxnSp>
      <p:cxnSp>
        <p:nvCxnSpPr>
          <p:cNvPr id="97" name="Straight Connector 96">
            <a:extLst>
              <a:ext uri="{FF2B5EF4-FFF2-40B4-BE49-F238E27FC236}">
                <a16:creationId xmlns:a16="http://schemas.microsoft.com/office/drawing/2014/main" id="{F4D85540-3253-44EC-B122-DFE417A38466}"/>
              </a:ext>
            </a:extLst>
          </p:cNvPr>
          <p:cNvCxnSpPr>
            <a:cxnSpLocks/>
            <a:stCxn id="87" idx="1"/>
          </p:cNvCxnSpPr>
          <p:nvPr/>
        </p:nvCxnSpPr>
        <p:spPr bwMode="auto">
          <a:xfrm flipH="1">
            <a:off x="7626158" y="4038036"/>
            <a:ext cx="845064" cy="420823"/>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98" name="TextBox 97">
            <a:extLst>
              <a:ext uri="{FF2B5EF4-FFF2-40B4-BE49-F238E27FC236}">
                <a16:creationId xmlns:a16="http://schemas.microsoft.com/office/drawing/2014/main" id="{3CAD1DFF-702A-42E6-8CA2-4B8ACEB05C00}"/>
              </a:ext>
            </a:extLst>
          </p:cNvPr>
          <p:cNvSpPr txBox="1"/>
          <p:nvPr/>
        </p:nvSpPr>
        <p:spPr bwMode="auto">
          <a:xfrm>
            <a:off x="7740850" y="4066841"/>
            <a:ext cx="552611"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N2</a:t>
            </a:r>
          </a:p>
        </p:txBody>
      </p:sp>
      <p:sp>
        <p:nvSpPr>
          <p:cNvPr id="99" name="TextBox 98">
            <a:extLst>
              <a:ext uri="{FF2B5EF4-FFF2-40B4-BE49-F238E27FC236}">
                <a16:creationId xmlns:a16="http://schemas.microsoft.com/office/drawing/2014/main" id="{7F55CF83-6C24-4835-AF3A-371191E37CE6}"/>
              </a:ext>
            </a:extLst>
          </p:cNvPr>
          <p:cNvSpPr txBox="1"/>
          <p:nvPr/>
        </p:nvSpPr>
        <p:spPr bwMode="auto">
          <a:xfrm>
            <a:off x="7385593" y="3359723"/>
            <a:ext cx="2000446" cy="39791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endParaRPr lang="en-US" sz="1050" kern="1000" spc="-30" dirty="0">
              <a:solidFill>
                <a:srgbClr val="181818"/>
              </a:solidFill>
              <a:latin typeface="Ericsson Hilda"/>
              <a:cs typeface="+mn-cs"/>
            </a:endParaRPr>
          </a:p>
        </p:txBody>
      </p:sp>
      <p:sp>
        <p:nvSpPr>
          <p:cNvPr id="100" name="Arrow: Down 99">
            <a:extLst>
              <a:ext uri="{FF2B5EF4-FFF2-40B4-BE49-F238E27FC236}">
                <a16:creationId xmlns:a16="http://schemas.microsoft.com/office/drawing/2014/main" id="{3EB5CF65-E2AB-4662-889E-CB6857A29A61}"/>
              </a:ext>
            </a:extLst>
          </p:cNvPr>
          <p:cNvSpPr/>
          <p:nvPr/>
        </p:nvSpPr>
        <p:spPr bwMode="auto">
          <a:xfrm>
            <a:off x="8893835" y="2948076"/>
            <a:ext cx="285072" cy="661281"/>
          </a:xfrm>
          <a:prstGeom prst="downArrow">
            <a:avLst/>
          </a:prstGeom>
          <a:noFill/>
          <a:ln w="12700" cap="flat" cmpd="sng" algn="ctr">
            <a:solidFill>
              <a:srgbClr val="181818"/>
            </a:solidFill>
            <a:prstDash val="solid"/>
            <a:round/>
            <a:headEnd type="none" w="med" len="med"/>
            <a:tailEnd type="none" w="med" len="med"/>
          </a:ln>
          <a:effectLst/>
        </p:spPr>
        <p:txBody>
          <a:bodyPr rtlCol="0" anchor="ctr"/>
          <a:lstStyle/>
          <a:p>
            <a:pPr marL="180000" marR="0" lvl="0" indent="-180000" algn="ctr" defTabSz="914400" eaLnBrk="1" fontAlgn="auto" latinLnBrk="0" hangingPunct="1">
              <a:lnSpc>
                <a:spcPct val="100000"/>
              </a:lnSpc>
              <a:spcBef>
                <a:spcPts val="300"/>
              </a:spcBef>
              <a:spcAft>
                <a:spcPts val="0"/>
              </a:spcAft>
              <a:buClrTx/>
              <a:buSzTx/>
              <a:buFont typeface="Ericsson Hilda" panose="00000500000000000000" pitchFamily="2" charset="0"/>
              <a:buChar char="●"/>
              <a:tabLst/>
              <a:defRPr/>
            </a:pPr>
            <a:endParaRPr kumimoji="0" lang="en-US" sz="2000" b="0" i="0" u="none" strike="noStrike" kern="1000" cap="none" spc="-30" normalizeH="0" baseline="0" noProof="0" dirty="0">
              <a:ln>
                <a:noFill/>
              </a:ln>
              <a:solidFill>
                <a:srgbClr val="181818"/>
              </a:solidFill>
              <a:effectLst/>
              <a:uLnTx/>
              <a:uFillTx/>
              <a:latin typeface="Ericsson Hilda"/>
              <a:cs typeface="+mn-cs"/>
            </a:endParaRPr>
          </a:p>
        </p:txBody>
      </p:sp>
      <p:sp>
        <p:nvSpPr>
          <p:cNvPr id="101" name="Rectangle: Rounded Corners 100">
            <a:extLst>
              <a:ext uri="{FF2B5EF4-FFF2-40B4-BE49-F238E27FC236}">
                <a16:creationId xmlns:a16="http://schemas.microsoft.com/office/drawing/2014/main" id="{D82B8AE5-E696-4386-A816-235E01BD8A2F}"/>
              </a:ext>
            </a:extLst>
          </p:cNvPr>
          <p:cNvSpPr/>
          <p:nvPr/>
        </p:nvSpPr>
        <p:spPr bwMode="auto">
          <a:xfrm>
            <a:off x="8730930" y="4341169"/>
            <a:ext cx="487417" cy="286363"/>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SMF</a:t>
            </a:r>
          </a:p>
        </p:txBody>
      </p:sp>
      <p:sp>
        <p:nvSpPr>
          <p:cNvPr id="102" name="Rectangle: Rounded Corners 101">
            <a:extLst>
              <a:ext uri="{FF2B5EF4-FFF2-40B4-BE49-F238E27FC236}">
                <a16:creationId xmlns:a16="http://schemas.microsoft.com/office/drawing/2014/main" id="{2BD7CDB6-D931-4853-9348-FE92C9FF1934}"/>
              </a:ext>
            </a:extLst>
          </p:cNvPr>
          <p:cNvSpPr/>
          <p:nvPr/>
        </p:nvSpPr>
        <p:spPr bwMode="auto">
          <a:xfrm>
            <a:off x="8742369" y="4724664"/>
            <a:ext cx="464829" cy="286363"/>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UPF</a:t>
            </a:r>
          </a:p>
        </p:txBody>
      </p:sp>
      <p:sp>
        <p:nvSpPr>
          <p:cNvPr id="103" name="Freeform: Shape 102">
            <a:extLst>
              <a:ext uri="{FF2B5EF4-FFF2-40B4-BE49-F238E27FC236}">
                <a16:creationId xmlns:a16="http://schemas.microsoft.com/office/drawing/2014/main" id="{7011044B-7BA6-4BA5-B095-4FD40F68A97D}"/>
              </a:ext>
            </a:extLst>
          </p:cNvPr>
          <p:cNvSpPr/>
          <p:nvPr/>
        </p:nvSpPr>
        <p:spPr bwMode="auto">
          <a:xfrm>
            <a:off x="7599872" y="4992967"/>
            <a:ext cx="2139351" cy="569393"/>
          </a:xfrm>
          <a:custGeom>
            <a:avLst/>
            <a:gdLst>
              <a:gd name="connsiteX0" fmla="*/ 2139351 w 2139351"/>
              <a:gd name="connsiteY0" fmla="*/ 25879 h 569393"/>
              <a:gd name="connsiteX1" fmla="*/ 1164566 w 2139351"/>
              <a:gd name="connsiteY1" fmla="*/ 569343 h 569393"/>
              <a:gd name="connsiteX2" fmla="*/ 0 w 2139351"/>
              <a:gd name="connsiteY2" fmla="*/ 0 h 569393"/>
            </a:gdLst>
            <a:ahLst/>
            <a:cxnLst>
              <a:cxn ang="0">
                <a:pos x="connsiteX0" y="connsiteY0"/>
              </a:cxn>
              <a:cxn ang="0">
                <a:pos x="connsiteX1" y="connsiteY1"/>
              </a:cxn>
              <a:cxn ang="0">
                <a:pos x="connsiteX2" y="connsiteY2"/>
              </a:cxn>
            </a:cxnLst>
            <a:rect l="l" t="t" r="r" b="b"/>
            <a:pathLst>
              <a:path w="2139351" h="569393">
                <a:moveTo>
                  <a:pt x="2139351" y="25879"/>
                </a:moveTo>
                <a:cubicBezTo>
                  <a:pt x="1830237" y="299767"/>
                  <a:pt x="1521124" y="573656"/>
                  <a:pt x="1164566" y="569343"/>
                </a:cubicBezTo>
                <a:cubicBezTo>
                  <a:pt x="808008" y="565030"/>
                  <a:pt x="404004" y="282515"/>
                  <a:pt x="0" y="0"/>
                </a:cubicBezTo>
              </a:path>
            </a:pathLst>
          </a:custGeom>
          <a:noFill/>
          <a:ln w="28575" cap="flat" cmpd="sng" algn="ctr">
            <a:solidFill>
              <a:srgbClr val="0082F0"/>
            </a:solidFill>
            <a:prstDash val="solid"/>
            <a:round/>
            <a:headEnd type="none" w="med" len="med"/>
            <a:tailEnd type="triangl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000" marR="0" lvl="0" indent="-180000" algn="ctr" defTabSz="914400" eaLnBrk="1" fontAlgn="auto" latinLnBrk="0" hangingPunct="1">
              <a:lnSpc>
                <a:spcPct val="100000"/>
              </a:lnSpc>
              <a:spcBef>
                <a:spcPts val="300"/>
              </a:spcBef>
              <a:spcAft>
                <a:spcPts val="0"/>
              </a:spcAft>
              <a:buClrTx/>
              <a:buSzTx/>
              <a:buFont typeface="Ericsson Hilda" panose="00000500000000000000" pitchFamily="2" charset="0"/>
              <a:buChar char="●"/>
              <a:tabLst/>
              <a:defRPr/>
            </a:pPr>
            <a:endParaRPr kumimoji="0" lang="en-US" sz="2000" b="0" i="0" u="none" strike="noStrike" kern="1000" cap="none" spc="-30" normalizeH="0" baseline="0" noProof="0" dirty="0">
              <a:ln>
                <a:noFill/>
              </a:ln>
              <a:solidFill>
                <a:srgbClr val="181818"/>
              </a:solidFill>
              <a:effectLst/>
              <a:uLnTx/>
              <a:uFillTx/>
              <a:latin typeface="Ericsson Hilda"/>
              <a:cs typeface="+mn-cs"/>
            </a:endParaRPr>
          </a:p>
        </p:txBody>
      </p:sp>
      <p:sp>
        <p:nvSpPr>
          <p:cNvPr id="104" name="Oval 103">
            <a:extLst>
              <a:ext uri="{FF2B5EF4-FFF2-40B4-BE49-F238E27FC236}">
                <a16:creationId xmlns:a16="http://schemas.microsoft.com/office/drawing/2014/main" id="{DC5D4CFD-7BC9-4288-8693-99F71C2B8961}"/>
              </a:ext>
            </a:extLst>
          </p:cNvPr>
          <p:cNvSpPr/>
          <p:nvPr/>
        </p:nvSpPr>
        <p:spPr bwMode="auto">
          <a:xfrm>
            <a:off x="8385017" y="4642016"/>
            <a:ext cx="295835" cy="188533"/>
          </a:xfrm>
          <a:prstGeom prst="ellipse">
            <a:avLst/>
          </a:prstGeom>
          <a:solidFill>
            <a:srgbClr val="FAD22D"/>
          </a:solidFill>
          <a:ln w="12700" cap="flat" cmpd="sng" algn="ctr">
            <a:noFill/>
            <a:prstDash val="solid"/>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300"/>
              </a:spcBef>
              <a:spcAft>
                <a:spcPts val="0"/>
              </a:spcAft>
              <a:buClrTx/>
              <a:buSzTx/>
              <a:buFont typeface="Ericsson Hilda" panose="00000500000000000000" pitchFamily="2" charset="0"/>
              <a:buNone/>
              <a:tabLst/>
              <a:defRPr/>
            </a:pPr>
            <a:r>
              <a:rPr kumimoji="0" lang="en-US" sz="900" b="1" i="0" u="none" strike="noStrike" kern="1000" cap="none" spc="-30" normalizeH="0" baseline="0" noProof="0" dirty="0">
                <a:ln>
                  <a:noFill/>
                </a:ln>
                <a:solidFill>
                  <a:srgbClr val="181818"/>
                </a:solidFill>
                <a:effectLst/>
                <a:uLnTx/>
                <a:uFillTx/>
                <a:latin typeface="Ericsson Hilda"/>
                <a:cs typeface="+mn-cs"/>
              </a:rPr>
              <a:t>I</a:t>
            </a:r>
          </a:p>
        </p:txBody>
      </p:sp>
      <p:cxnSp>
        <p:nvCxnSpPr>
          <p:cNvPr id="105" name="Straight Arrow Connector 104">
            <a:extLst>
              <a:ext uri="{FF2B5EF4-FFF2-40B4-BE49-F238E27FC236}">
                <a16:creationId xmlns:a16="http://schemas.microsoft.com/office/drawing/2014/main" id="{C97D1EAD-2971-44B0-971E-EDD7BFCB4F7D}"/>
              </a:ext>
            </a:extLst>
          </p:cNvPr>
          <p:cNvCxnSpPr>
            <a:cxnSpLocks/>
            <a:stCxn id="94" idx="1"/>
          </p:cNvCxnSpPr>
          <p:nvPr/>
        </p:nvCxnSpPr>
        <p:spPr bwMode="auto">
          <a:xfrm flipH="1">
            <a:off x="9269622" y="4853692"/>
            <a:ext cx="243900" cy="14154"/>
          </a:xfrm>
          <a:prstGeom prst="straightConnector1">
            <a:avLst/>
          </a:prstGeom>
          <a:solidFill>
            <a:srgbClr val="0082F0"/>
          </a:solidFill>
          <a:ln w="28575" cap="flat" cmpd="sng" algn="ctr">
            <a:solidFill>
              <a:srgbClr val="FF0000"/>
            </a:solidFill>
            <a:prstDash val="dash"/>
            <a:round/>
            <a:headEnd type="none" w="med" len="med"/>
            <a:tailEnd type="triangle" w="med" len="med"/>
          </a:ln>
          <a:effectLst/>
        </p:spPr>
      </p:cxnSp>
      <p:sp>
        <p:nvSpPr>
          <p:cNvPr id="106" name="TextBox 105">
            <a:extLst>
              <a:ext uri="{FF2B5EF4-FFF2-40B4-BE49-F238E27FC236}">
                <a16:creationId xmlns:a16="http://schemas.microsoft.com/office/drawing/2014/main" id="{DA2205E4-700D-4BCD-B598-0260ACEE79BC}"/>
              </a:ext>
            </a:extLst>
          </p:cNvPr>
          <p:cNvSpPr txBox="1"/>
          <p:nvPr/>
        </p:nvSpPr>
        <p:spPr bwMode="auto">
          <a:xfrm>
            <a:off x="9071551" y="3225166"/>
            <a:ext cx="1904361" cy="265307"/>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050" kern="1000" spc="-30" dirty="0">
                <a:solidFill>
                  <a:srgbClr val="181818"/>
                </a:solidFill>
                <a:latin typeface="Ericsson Hilda"/>
                <a:cs typeface="+mn-cs"/>
              </a:rPr>
              <a:t>To allow individual delivery </a:t>
            </a:r>
          </a:p>
        </p:txBody>
      </p:sp>
      <p:sp>
        <p:nvSpPr>
          <p:cNvPr id="107" name="Rectangle: Rounded Corners 106">
            <a:extLst>
              <a:ext uri="{FF2B5EF4-FFF2-40B4-BE49-F238E27FC236}">
                <a16:creationId xmlns:a16="http://schemas.microsoft.com/office/drawing/2014/main" id="{51E3DC16-126B-4E3B-8392-C0F674B35AFA}"/>
              </a:ext>
            </a:extLst>
          </p:cNvPr>
          <p:cNvSpPr/>
          <p:nvPr/>
        </p:nvSpPr>
        <p:spPr bwMode="auto">
          <a:xfrm>
            <a:off x="8691984" y="4304761"/>
            <a:ext cx="577638" cy="822743"/>
          </a:xfrm>
          <a:prstGeom prst="roundRect">
            <a:avLst/>
          </a:prstGeom>
          <a:noFill/>
          <a:ln w="28575" cap="flat" cmpd="sng" algn="ctr">
            <a:solidFill>
              <a:srgbClr val="FF3232"/>
            </a:solidFill>
            <a:prstDash val="dash"/>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81818"/>
              </a:solidFill>
              <a:effectLst/>
              <a:uLnTx/>
              <a:uFillTx/>
              <a:latin typeface="Ericsson Hilda"/>
              <a:cs typeface="+mn-cs"/>
            </a:endParaRPr>
          </a:p>
        </p:txBody>
      </p:sp>
      <p:sp>
        <p:nvSpPr>
          <p:cNvPr id="108" name="Rectangle: Rounded Corners 107">
            <a:extLst>
              <a:ext uri="{FF2B5EF4-FFF2-40B4-BE49-F238E27FC236}">
                <a16:creationId xmlns:a16="http://schemas.microsoft.com/office/drawing/2014/main" id="{80719A2E-1957-4093-A20A-D2D50C061487}"/>
              </a:ext>
            </a:extLst>
          </p:cNvPr>
          <p:cNvSpPr/>
          <p:nvPr/>
        </p:nvSpPr>
        <p:spPr bwMode="auto">
          <a:xfrm>
            <a:off x="1747004" y="1173462"/>
            <a:ext cx="537881"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AMF</a:t>
            </a:r>
          </a:p>
        </p:txBody>
      </p:sp>
      <p:sp>
        <p:nvSpPr>
          <p:cNvPr id="109" name="TextBox 108">
            <a:extLst>
              <a:ext uri="{FF2B5EF4-FFF2-40B4-BE49-F238E27FC236}">
                <a16:creationId xmlns:a16="http://schemas.microsoft.com/office/drawing/2014/main" id="{15C67C92-4859-4CAB-B943-C7ECB2412EA1}"/>
              </a:ext>
            </a:extLst>
          </p:cNvPr>
          <p:cNvSpPr txBox="1"/>
          <p:nvPr/>
        </p:nvSpPr>
        <p:spPr bwMode="auto">
          <a:xfrm>
            <a:off x="2330960" y="1071609"/>
            <a:ext cx="552611"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N11</a:t>
            </a:r>
          </a:p>
        </p:txBody>
      </p:sp>
      <p:cxnSp>
        <p:nvCxnSpPr>
          <p:cNvPr id="110" name="Straight Connector 109">
            <a:extLst>
              <a:ext uri="{FF2B5EF4-FFF2-40B4-BE49-F238E27FC236}">
                <a16:creationId xmlns:a16="http://schemas.microsoft.com/office/drawing/2014/main" id="{1708DCD5-C3A5-4A8E-8484-1F780325DE82}"/>
              </a:ext>
            </a:extLst>
          </p:cNvPr>
          <p:cNvCxnSpPr>
            <a:cxnSpLocks/>
          </p:cNvCxnSpPr>
          <p:nvPr/>
        </p:nvCxnSpPr>
        <p:spPr bwMode="auto">
          <a:xfrm flipH="1">
            <a:off x="2283324" y="1283828"/>
            <a:ext cx="556366" cy="0"/>
          </a:xfrm>
          <a:prstGeom prst="line">
            <a:avLst/>
          </a:prstGeom>
          <a:solidFill>
            <a:srgbClr val="0082F0"/>
          </a:solidFill>
          <a:ln w="3175" cap="flat" cmpd="sng" algn="ctr">
            <a:solidFill>
              <a:srgbClr val="181818"/>
            </a:solidFill>
            <a:prstDash val="solid"/>
            <a:round/>
            <a:headEnd type="none" w="med" len="med"/>
            <a:tailEnd type="none"/>
          </a:ln>
          <a:effectLst/>
        </p:spPr>
      </p:cxnSp>
      <p:cxnSp>
        <p:nvCxnSpPr>
          <p:cNvPr id="111" name="Straight Arrow Connector 110">
            <a:extLst>
              <a:ext uri="{FF2B5EF4-FFF2-40B4-BE49-F238E27FC236}">
                <a16:creationId xmlns:a16="http://schemas.microsoft.com/office/drawing/2014/main" id="{B8357C9C-7705-469F-843C-245DAC109D9B}"/>
              </a:ext>
            </a:extLst>
          </p:cNvPr>
          <p:cNvCxnSpPr>
            <a:cxnSpLocks/>
          </p:cNvCxnSpPr>
          <p:nvPr/>
        </p:nvCxnSpPr>
        <p:spPr bwMode="auto">
          <a:xfrm>
            <a:off x="1809414" y="5796073"/>
            <a:ext cx="1030276" cy="7891"/>
          </a:xfrm>
          <a:prstGeom prst="straightConnector1">
            <a:avLst/>
          </a:prstGeom>
          <a:solidFill>
            <a:srgbClr val="0082F0"/>
          </a:solidFill>
          <a:ln w="28575" cap="flat" cmpd="sng" algn="ctr">
            <a:solidFill>
              <a:srgbClr val="FAD22D"/>
            </a:solidFill>
            <a:prstDash val="dash"/>
            <a:round/>
            <a:headEnd type="triangle" w="med" len="med"/>
            <a:tailEnd type="none" w="med" len="med"/>
          </a:ln>
          <a:effectLst/>
        </p:spPr>
      </p:cxnSp>
      <p:cxnSp>
        <p:nvCxnSpPr>
          <p:cNvPr id="112" name="Straight Arrow Connector 111">
            <a:extLst>
              <a:ext uri="{FF2B5EF4-FFF2-40B4-BE49-F238E27FC236}">
                <a16:creationId xmlns:a16="http://schemas.microsoft.com/office/drawing/2014/main" id="{615AB1DC-969B-49BF-B496-16012222120C}"/>
              </a:ext>
            </a:extLst>
          </p:cNvPr>
          <p:cNvCxnSpPr>
            <a:cxnSpLocks/>
            <a:stCxn id="57" idx="1"/>
          </p:cNvCxnSpPr>
          <p:nvPr/>
        </p:nvCxnSpPr>
        <p:spPr bwMode="auto">
          <a:xfrm flipH="1" flipV="1">
            <a:off x="3540890" y="5794250"/>
            <a:ext cx="142712" cy="9714"/>
          </a:xfrm>
          <a:prstGeom prst="straightConnector1">
            <a:avLst/>
          </a:prstGeom>
          <a:solidFill>
            <a:srgbClr val="0082F0"/>
          </a:solidFill>
          <a:ln w="28575" cap="flat" cmpd="sng" algn="ctr">
            <a:solidFill>
              <a:srgbClr val="FF0000"/>
            </a:solidFill>
            <a:prstDash val="dash"/>
            <a:round/>
            <a:headEnd type="none" w="med" len="med"/>
            <a:tailEnd type="triangle" w="med" len="med"/>
          </a:ln>
          <a:effectLst/>
        </p:spPr>
      </p:cxnSp>
      <p:sp>
        <p:nvSpPr>
          <p:cNvPr id="113" name="Oval 112">
            <a:extLst>
              <a:ext uri="{FF2B5EF4-FFF2-40B4-BE49-F238E27FC236}">
                <a16:creationId xmlns:a16="http://schemas.microsoft.com/office/drawing/2014/main" id="{6BF7273D-87C5-45C3-91C8-2F0F76ABE99E}"/>
              </a:ext>
            </a:extLst>
          </p:cNvPr>
          <p:cNvSpPr/>
          <p:nvPr/>
        </p:nvSpPr>
        <p:spPr bwMode="auto">
          <a:xfrm>
            <a:off x="2453919" y="5744992"/>
            <a:ext cx="295835" cy="188533"/>
          </a:xfrm>
          <a:prstGeom prst="ellipse">
            <a:avLst/>
          </a:prstGeom>
          <a:solidFill>
            <a:srgbClr val="FAD22D"/>
          </a:solidFill>
          <a:ln w="12700" cap="flat" cmpd="sng" algn="ctr">
            <a:noFill/>
            <a:prstDash val="solid"/>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300"/>
              </a:spcBef>
              <a:spcAft>
                <a:spcPts val="0"/>
              </a:spcAft>
              <a:buClrTx/>
              <a:buSzTx/>
              <a:buFont typeface="Ericsson Hilda" panose="00000500000000000000" pitchFamily="2" charset="0"/>
              <a:buNone/>
              <a:tabLst/>
              <a:defRPr/>
            </a:pPr>
            <a:r>
              <a:rPr kumimoji="0" lang="en-US" sz="900" b="1" i="0" u="none" strike="noStrike" kern="1000" cap="none" spc="-30" normalizeH="0" baseline="0" noProof="0" dirty="0">
                <a:ln>
                  <a:noFill/>
                </a:ln>
                <a:solidFill>
                  <a:srgbClr val="181818"/>
                </a:solidFill>
                <a:effectLst/>
                <a:uLnTx/>
                <a:uFillTx/>
                <a:latin typeface="Ericsson Hilda"/>
                <a:cs typeface="+mn-cs"/>
              </a:rPr>
              <a:t>I</a:t>
            </a:r>
          </a:p>
        </p:txBody>
      </p:sp>
      <p:sp>
        <p:nvSpPr>
          <p:cNvPr id="114" name="Rectangle: Rounded Corners 113">
            <a:extLst>
              <a:ext uri="{FF2B5EF4-FFF2-40B4-BE49-F238E27FC236}">
                <a16:creationId xmlns:a16="http://schemas.microsoft.com/office/drawing/2014/main" id="{622B4FFE-77F4-4062-8D65-F4EF4AC6D72C}"/>
              </a:ext>
            </a:extLst>
          </p:cNvPr>
          <p:cNvSpPr/>
          <p:nvPr/>
        </p:nvSpPr>
        <p:spPr bwMode="auto">
          <a:xfrm>
            <a:off x="4617262" y="4856776"/>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MBSF</a:t>
            </a:r>
          </a:p>
        </p:txBody>
      </p:sp>
      <p:cxnSp>
        <p:nvCxnSpPr>
          <p:cNvPr id="115" name="Straight Connector 114">
            <a:extLst>
              <a:ext uri="{FF2B5EF4-FFF2-40B4-BE49-F238E27FC236}">
                <a16:creationId xmlns:a16="http://schemas.microsoft.com/office/drawing/2014/main" id="{3A4539C6-A3F9-4820-8CE5-C00132561560}"/>
              </a:ext>
            </a:extLst>
          </p:cNvPr>
          <p:cNvCxnSpPr>
            <a:cxnSpLocks/>
          </p:cNvCxnSpPr>
          <p:nvPr/>
        </p:nvCxnSpPr>
        <p:spPr bwMode="auto">
          <a:xfrm>
            <a:off x="4315365" y="5827722"/>
            <a:ext cx="402536" cy="1823"/>
          </a:xfrm>
          <a:prstGeom prst="line">
            <a:avLst/>
          </a:prstGeom>
          <a:solidFill>
            <a:srgbClr val="0082F0"/>
          </a:solidFill>
          <a:ln w="28575" cap="flat" cmpd="sng" algn="ctr">
            <a:solidFill>
              <a:srgbClr val="002060"/>
            </a:solidFill>
            <a:prstDash val="solid"/>
            <a:round/>
            <a:headEnd type="triangle" w="med" len="med"/>
            <a:tailEnd type="none" w="med" len="med"/>
          </a:ln>
          <a:effectLst/>
        </p:spPr>
      </p:cxnSp>
      <p:sp>
        <p:nvSpPr>
          <p:cNvPr id="116" name="Rectangle: Rounded Corners 115">
            <a:extLst>
              <a:ext uri="{FF2B5EF4-FFF2-40B4-BE49-F238E27FC236}">
                <a16:creationId xmlns:a16="http://schemas.microsoft.com/office/drawing/2014/main" id="{E43E8227-4385-4B8E-99F3-406889928D05}"/>
              </a:ext>
            </a:extLst>
          </p:cNvPr>
          <p:cNvSpPr/>
          <p:nvPr/>
        </p:nvSpPr>
        <p:spPr bwMode="auto">
          <a:xfrm>
            <a:off x="4630829" y="5668782"/>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MBSU</a:t>
            </a:r>
          </a:p>
        </p:txBody>
      </p:sp>
      <p:cxnSp>
        <p:nvCxnSpPr>
          <p:cNvPr id="117" name="Straight Connector 116">
            <a:extLst>
              <a:ext uri="{FF2B5EF4-FFF2-40B4-BE49-F238E27FC236}">
                <a16:creationId xmlns:a16="http://schemas.microsoft.com/office/drawing/2014/main" id="{A84B9B50-A68E-4503-AF47-7D3DE394C6A7}"/>
              </a:ext>
            </a:extLst>
          </p:cNvPr>
          <p:cNvCxnSpPr>
            <a:cxnSpLocks/>
            <a:endCxn id="114" idx="1"/>
          </p:cNvCxnSpPr>
          <p:nvPr/>
        </p:nvCxnSpPr>
        <p:spPr bwMode="auto">
          <a:xfrm>
            <a:off x="4348983" y="4997639"/>
            <a:ext cx="268279" cy="9032"/>
          </a:xfrm>
          <a:prstGeom prst="line">
            <a:avLst/>
          </a:prstGeom>
          <a:solidFill>
            <a:srgbClr val="0082F0"/>
          </a:solidFill>
          <a:ln w="12700" cap="flat" cmpd="sng" algn="ctr">
            <a:solidFill>
              <a:srgbClr val="181818"/>
            </a:solidFill>
            <a:prstDash val="solid"/>
            <a:round/>
            <a:headEnd type="none" w="med" len="med"/>
            <a:tailEnd type="none" w="med" len="med"/>
          </a:ln>
          <a:effectLst/>
        </p:spPr>
      </p:cxnSp>
      <p:cxnSp>
        <p:nvCxnSpPr>
          <p:cNvPr id="118" name="Straight Connector 117">
            <a:extLst>
              <a:ext uri="{FF2B5EF4-FFF2-40B4-BE49-F238E27FC236}">
                <a16:creationId xmlns:a16="http://schemas.microsoft.com/office/drawing/2014/main" id="{DBC9AB30-8D7D-4F05-ADD9-B1D56AB23327}"/>
              </a:ext>
            </a:extLst>
          </p:cNvPr>
          <p:cNvCxnSpPr>
            <a:cxnSpLocks/>
          </p:cNvCxnSpPr>
          <p:nvPr/>
        </p:nvCxnSpPr>
        <p:spPr bwMode="auto">
          <a:xfrm flipV="1">
            <a:off x="4478168" y="5915463"/>
            <a:ext cx="48913" cy="224573"/>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119" name="TextBox 118">
            <a:extLst>
              <a:ext uri="{FF2B5EF4-FFF2-40B4-BE49-F238E27FC236}">
                <a16:creationId xmlns:a16="http://schemas.microsoft.com/office/drawing/2014/main" id="{F2033335-E730-4B34-9C54-CE9EDF0DEBE9}"/>
              </a:ext>
            </a:extLst>
          </p:cNvPr>
          <p:cNvSpPr txBox="1"/>
          <p:nvPr/>
        </p:nvSpPr>
        <p:spPr bwMode="auto">
          <a:xfrm rot="17457293">
            <a:off x="10738488" y="3882821"/>
            <a:ext cx="1178850" cy="21174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200" b="1" kern="1000" spc="-30" dirty="0">
                <a:solidFill>
                  <a:srgbClr val="0070C0"/>
                </a:solidFill>
                <a:latin typeface="Ericsson Hilda"/>
                <a:cs typeface="+mn-cs"/>
              </a:rPr>
              <a:t>MBS data </a:t>
            </a:r>
          </a:p>
        </p:txBody>
      </p:sp>
      <p:sp>
        <p:nvSpPr>
          <p:cNvPr id="120" name="Rectangle: Rounded Corners 119">
            <a:extLst>
              <a:ext uri="{FF2B5EF4-FFF2-40B4-BE49-F238E27FC236}">
                <a16:creationId xmlns:a16="http://schemas.microsoft.com/office/drawing/2014/main" id="{BD5F0034-46B8-4197-8585-ECD0FA487E92}"/>
              </a:ext>
            </a:extLst>
          </p:cNvPr>
          <p:cNvSpPr/>
          <p:nvPr/>
        </p:nvSpPr>
        <p:spPr bwMode="auto">
          <a:xfrm>
            <a:off x="10344545" y="3893672"/>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MBSF</a:t>
            </a:r>
          </a:p>
        </p:txBody>
      </p:sp>
      <p:cxnSp>
        <p:nvCxnSpPr>
          <p:cNvPr id="121" name="Straight Connector 120">
            <a:extLst>
              <a:ext uri="{FF2B5EF4-FFF2-40B4-BE49-F238E27FC236}">
                <a16:creationId xmlns:a16="http://schemas.microsoft.com/office/drawing/2014/main" id="{CAE9633D-D4D3-4567-9475-5E7ADBECC3C6}"/>
              </a:ext>
            </a:extLst>
          </p:cNvPr>
          <p:cNvCxnSpPr>
            <a:stCxn id="14" idx="1"/>
            <a:endCxn id="116" idx="3"/>
          </p:cNvCxnSpPr>
          <p:nvPr/>
        </p:nvCxnSpPr>
        <p:spPr bwMode="auto">
          <a:xfrm flipH="1">
            <a:off x="5168710" y="3511122"/>
            <a:ext cx="795725" cy="2307555"/>
          </a:xfrm>
          <a:prstGeom prst="line">
            <a:avLst/>
          </a:prstGeom>
          <a:solidFill>
            <a:srgbClr val="0082F0"/>
          </a:solidFill>
          <a:ln w="28575" cap="flat" cmpd="sng" algn="ctr">
            <a:solidFill>
              <a:srgbClr val="0082F0"/>
            </a:solidFill>
            <a:prstDash val="solid"/>
            <a:round/>
            <a:headEnd type="none" w="med" len="med"/>
            <a:tailEnd type="triangle" w="med" len="med"/>
          </a:ln>
          <a:effectLst/>
        </p:spPr>
      </p:cxnSp>
      <p:sp>
        <p:nvSpPr>
          <p:cNvPr id="122" name="TextBox 121">
            <a:extLst>
              <a:ext uri="{FF2B5EF4-FFF2-40B4-BE49-F238E27FC236}">
                <a16:creationId xmlns:a16="http://schemas.microsoft.com/office/drawing/2014/main" id="{BAA663F4-4426-45CF-B7AB-AE4E4112D2CB}"/>
              </a:ext>
            </a:extLst>
          </p:cNvPr>
          <p:cNvSpPr txBox="1"/>
          <p:nvPr/>
        </p:nvSpPr>
        <p:spPr bwMode="auto">
          <a:xfrm rot="17457293">
            <a:off x="5097301" y="4563545"/>
            <a:ext cx="1178850" cy="21174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200" b="1" kern="1000" spc="-30" dirty="0">
                <a:solidFill>
                  <a:srgbClr val="0070C0"/>
                </a:solidFill>
                <a:latin typeface="Ericsson Hilda"/>
                <a:cs typeface="+mn-cs"/>
              </a:rPr>
              <a:t>MBS data </a:t>
            </a:r>
          </a:p>
        </p:txBody>
      </p:sp>
      <p:cxnSp>
        <p:nvCxnSpPr>
          <p:cNvPr id="123" name="Straight Connector 122">
            <a:extLst>
              <a:ext uri="{FF2B5EF4-FFF2-40B4-BE49-F238E27FC236}">
                <a16:creationId xmlns:a16="http://schemas.microsoft.com/office/drawing/2014/main" id="{A26CCBAC-CC4A-4C0F-B2CD-BD60ADD51D8F}"/>
              </a:ext>
            </a:extLst>
          </p:cNvPr>
          <p:cNvCxnSpPr>
            <a:cxnSpLocks/>
            <a:endCxn id="81" idx="3"/>
          </p:cNvCxnSpPr>
          <p:nvPr/>
        </p:nvCxnSpPr>
        <p:spPr bwMode="auto">
          <a:xfrm flipV="1">
            <a:off x="10933580" y="3310778"/>
            <a:ext cx="532519" cy="1519772"/>
          </a:xfrm>
          <a:prstGeom prst="line">
            <a:avLst/>
          </a:prstGeom>
          <a:solidFill>
            <a:srgbClr val="0082F0"/>
          </a:solidFill>
          <a:ln w="28575" cap="flat" cmpd="sng" algn="ctr">
            <a:solidFill>
              <a:srgbClr val="002060"/>
            </a:solidFill>
            <a:prstDash val="solid"/>
            <a:round/>
            <a:headEnd type="triangle" w="med" len="med"/>
            <a:tailEnd type="none" w="med" len="med"/>
          </a:ln>
          <a:effectLst/>
        </p:spPr>
      </p:cxnSp>
      <p:cxnSp>
        <p:nvCxnSpPr>
          <p:cNvPr id="124" name="Straight Connector 123">
            <a:extLst>
              <a:ext uri="{FF2B5EF4-FFF2-40B4-BE49-F238E27FC236}">
                <a16:creationId xmlns:a16="http://schemas.microsoft.com/office/drawing/2014/main" id="{62F2CE6D-082A-403A-B92D-A7745CE4C3BE}"/>
              </a:ext>
            </a:extLst>
          </p:cNvPr>
          <p:cNvCxnSpPr>
            <a:cxnSpLocks/>
          </p:cNvCxnSpPr>
          <p:nvPr/>
        </p:nvCxnSpPr>
        <p:spPr bwMode="auto">
          <a:xfrm flipV="1">
            <a:off x="10846980" y="3278716"/>
            <a:ext cx="480090" cy="710751"/>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125" name="TextBox 124">
            <a:extLst>
              <a:ext uri="{FF2B5EF4-FFF2-40B4-BE49-F238E27FC236}">
                <a16:creationId xmlns:a16="http://schemas.microsoft.com/office/drawing/2014/main" id="{76C8AE67-A7CB-411B-BCFC-A42019E6F503}"/>
              </a:ext>
            </a:extLst>
          </p:cNvPr>
          <p:cNvSpPr txBox="1"/>
          <p:nvPr/>
        </p:nvSpPr>
        <p:spPr bwMode="auto">
          <a:xfrm rot="18247516">
            <a:off x="10415607" y="3091030"/>
            <a:ext cx="1434576" cy="254657"/>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050" kern="1000" spc="-30" dirty="0">
                <a:solidFill>
                  <a:srgbClr val="181818"/>
                </a:solidFill>
                <a:latin typeface="Ericsson Hilda"/>
                <a:cs typeface="+mn-cs"/>
              </a:rPr>
              <a:t>MBS Session</a:t>
            </a:r>
            <a:br>
              <a:rPr lang="en-US" sz="1050" kern="1000" spc="-30" dirty="0">
                <a:solidFill>
                  <a:srgbClr val="181818"/>
                </a:solidFill>
                <a:latin typeface="Ericsson Hilda"/>
                <a:cs typeface="+mn-cs"/>
              </a:rPr>
            </a:br>
            <a:r>
              <a:rPr lang="en-US" sz="1050" kern="1000" spc="-30" dirty="0">
                <a:solidFill>
                  <a:srgbClr val="181818"/>
                </a:solidFill>
                <a:latin typeface="Ericsson Hilda"/>
                <a:cs typeface="+mn-cs"/>
              </a:rPr>
              <a:t> Start</a:t>
            </a:r>
          </a:p>
        </p:txBody>
      </p:sp>
      <p:cxnSp>
        <p:nvCxnSpPr>
          <p:cNvPr id="126" name="Straight Connector 125">
            <a:extLst>
              <a:ext uri="{FF2B5EF4-FFF2-40B4-BE49-F238E27FC236}">
                <a16:creationId xmlns:a16="http://schemas.microsoft.com/office/drawing/2014/main" id="{DC304451-1429-48D3-91BB-2DDB91A362F2}"/>
              </a:ext>
            </a:extLst>
          </p:cNvPr>
          <p:cNvCxnSpPr>
            <a:cxnSpLocks/>
          </p:cNvCxnSpPr>
          <p:nvPr/>
        </p:nvCxnSpPr>
        <p:spPr bwMode="auto">
          <a:xfrm flipV="1">
            <a:off x="9202740" y="4174484"/>
            <a:ext cx="430174" cy="314493"/>
          </a:xfrm>
          <a:prstGeom prst="line">
            <a:avLst/>
          </a:prstGeom>
          <a:solidFill>
            <a:srgbClr val="0082F0"/>
          </a:solidFill>
          <a:ln w="12700" cap="flat" cmpd="sng" algn="ctr">
            <a:solidFill>
              <a:srgbClr val="181818"/>
            </a:solidFill>
            <a:prstDash val="solid"/>
            <a:round/>
            <a:headEnd type="none" w="med" len="med"/>
            <a:tailEnd type="none"/>
          </a:ln>
          <a:effectLst/>
        </p:spPr>
      </p:cxnSp>
      <p:sp>
        <p:nvSpPr>
          <p:cNvPr id="127" name="TextBox 126">
            <a:extLst>
              <a:ext uri="{FF2B5EF4-FFF2-40B4-BE49-F238E27FC236}">
                <a16:creationId xmlns:a16="http://schemas.microsoft.com/office/drawing/2014/main" id="{0FCB7946-4B01-4987-B556-A7D4D9C3E525}"/>
              </a:ext>
            </a:extLst>
          </p:cNvPr>
          <p:cNvSpPr txBox="1"/>
          <p:nvPr/>
        </p:nvSpPr>
        <p:spPr bwMode="auto">
          <a:xfrm rot="19386683">
            <a:off x="9336835" y="4315386"/>
            <a:ext cx="552611"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N16a’</a:t>
            </a:r>
          </a:p>
        </p:txBody>
      </p:sp>
      <p:sp>
        <p:nvSpPr>
          <p:cNvPr id="128" name="TextBox 127">
            <a:extLst>
              <a:ext uri="{FF2B5EF4-FFF2-40B4-BE49-F238E27FC236}">
                <a16:creationId xmlns:a16="http://schemas.microsoft.com/office/drawing/2014/main" id="{E3EC88C5-E65D-427A-B686-5290756608C4}"/>
              </a:ext>
            </a:extLst>
          </p:cNvPr>
          <p:cNvSpPr txBox="1"/>
          <p:nvPr/>
        </p:nvSpPr>
        <p:spPr bwMode="auto">
          <a:xfrm>
            <a:off x="1226716" y="6186269"/>
            <a:ext cx="2252623" cy="246338"/>
          </a:xfrm>
          <a:prstGeom prst="rect">
            <a:avLst/>
          </a:prstGeom>
          <a:noFill/>
          <a:ln w="12700">
            <a:solidFill>
              <a:srgbClr val="181818"/>
            </a:solid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1" i="0" u="none" strike="noStrike" kern="1000" cap="none" spc="-30" normalizeH="0" baseline="0" noProof="0" dirty="0">
                <a:ln>
                  <a:noFill/>
                </a:ln>
                <a:solidFill>
                  <a:srgbClr val="0082F0"/>
                </a:solidFill>
                <a:effectLst/>
                <a:uLnTx/>
                <a:uFillTx/>
                <a:latin typeface="Ericsson Hilda"/>
                <a:cs typeface="+mn-cs"/>
              </a:rPr>
              <a:t>MB-N3 (i.e. N3 Shared delivery)</a:t>
            </a:r>
          </a:p>
        </p:txBody>
      </p:sp>
      <p:sp>
        <p:nvSpPr>
          <p:cNvPr id="129" name="TextBox 128">
            <a:extLst>
              <a:ext uri="{FF2B5EF4-FFF2-40B4-BE49-F238E27FC236}">
                <a16:creationId xmlns:a16="http://schemas.microsoft.com/office/drawing/2014/main" id="{3DE5CE1A-086E-45A7-A9D7-26C57B8965AC}"/>
              </a:ext>
            </a:extLst>
          </p:cNvPr>
          <p:cNvSpPr txBox="1"/>
          <p:nvPr/>
        </p:nvSpPr>
        <p:spPr bwMode="auto">
          <a:xfrm>
            <a:off x="1780097" y="5534223"/>
            <a:ext cx="1153536" cy="25507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050" kern="1000" spc="-30" dirty="0">
                <a:solidFill>
                  <a:srgbClr val="181818"/>
                </a:solidFill>
                <a:latin typeface="Ericsson Hilda"/>
                <a:cs typeface="+mn-cs"/>
              </a:rPr>
              <a:t>Individual delivery</a:t>
            </a:r>
          </a:p>
        </p:txBody>
      </p:sp>
      <p:sp>
        <p:nvSpPr>
          <p:cNvPr id="130" name="TextBox 129">
            <a:extLst>
              <a:ext uri="{FF2B5EF4-FFF2-40B4-BE49-F238E27FC236}">
                <a16:creationId xmlns:a16="http://schemas.microsoft.com/office/drawing/2014/main" id="{07EAB2FA-0033-4AB1-B4D0-BA77B3BA9CFD}"/>
              </a:ext>
            </a:extLst>
          </p:cNvPr>
          <p:cNvSpPr txBox="1"/>
          <p:nvPr/>
        </p:nvSpPr>
        <p:spPr bwMode="auto">
          <a:xfrm>
            <a:off x="7602984" y="4876193"/>
            <a:ext cx="1153536" cy="25507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050" kern="1000" spc="-30" dirty="0">
                <a:solidFill>
                  <a:srgbClr val="181818"/>
                </a:solidFill>
                <a:latin typeface="Ericsson Hilda"/>
                <a:cs typeface="+mn-cs"/>
              </a:rPr>
              <a:t>Individual delivery</a:t>
            </a:r>
          </a:p>
        </p:txBody>
      </p:sp>
      <p:sp>
        <p:nvSpPr>
          <p:cNvPr id="131" name="TextBox 130">
            <a:extLst>
              <a:ext uri="{FF2B5EF4-FFF2-40B4-BE49-F238E27FC236}">
                <a16:creationId xmlns:a16="http://schemas.microsoft.com/office/drawing/2014/main" id="{40829AB1-1273-48F4-98C8-752AF1DE5F1D}"/>
              </a:ext>
            </a:extLst>
          </p:cNvPr>
          <p:cNvSpPr txBox="1"/>
          <p:nvPr/>
        </p:nvSpPr>
        <p:spPr bwMode="auto">
          <a:xfrm>
            <a:off x="33939" y="2957433"/>
            <a:ext cx="986068" cy="649165"/>
          </a:xfrm>
          <a:prstGeom prst="rect">
            <a:avLst/>
          </a:prstGeom>
          <a:noFill/>
          <a:ln w="12700">
            <a:solidFill>
              <a:srgbClr val="181818"/>
            </a:solid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FF0000"/>
                </a:solidFill>
                <a:effectLst/>
                <a:uLnTx/>
                <a:uFillTx/>
                <a:latin typeface="Ericsson Hilda"/>
                <a:cs typeface="+mn-cs"/>
              </a:rPr>
              <a:t>Potential issue</a:t>
            </a:r>
            <a:r>
              <a:rPr kumimoji="0" lang="en-US" sz="1050" b="0" i="0" u="none" strike="noStrike" kern="1000" cap="none" spc="-30" normalizeH="0" baseline="0" noProof="0" dirty="0">
                <a:ln>
                  <a:noFill/>
                </a:ln>
                <a:solidFill>
                  <a:srgbClr val="181818"/>
                </a:solidFill>
                <a:effectLst/>
                <a:uLnTx/>
                <a:uFillTx/>
                <a:latin typeface="Ericsson Hilda"/>
                <a:cs typeface="+mn-cs"/>
              </a:rPr>
              <a:t>: multiple copies of MBS data in RAN</a:t>
            </a:r>
          </a:p>
        </p:txBody>
      </p:sp>
      <p:cxnSp>
        <p:nvCxnSpPr>
          <p:cNvPr id="132" name="Straight Connector 131">
            <a:extLst>
              <a:ext uri="{FF2B5EF4-FFF2-40B4-BE49-F238E27FC236}">
                <a16:creationId xmlns:a16="http://schemas.microsoft.com/office/drawing/2014/main" id="{F311CD5D-2A07-44FC-A2FE-B960262F78EE}"/>
              </a:ext>
            </a:extLst>
          </p:cNvPr>
          <p:cNvCxnSpPr>
            <a:cxnSpLocks/>
            <a:stCxn id="101" idx="0"/>
          </p:cNvCxnSpPr>
          <p:nvPr/>
        </p:nvCxnSpPr>
        <p:spPr bwMode="auto">
          <a:xfrm flipH="1" flipV="1">
            <a:off x="8713257" y="4165985"/>
            <a:ext cx="261382" cy="175184"/>
          </a:xfrm>
          <a:prstGeom prst="line">
            <a:avLst/>
          </a:prstGeom>
          <a:solidFill>
            <a:srgbClr val="0082F0"/>
          </a:solidFill>
          <a:ln w="3175" cap="flat" cmpd="sng" algn="ctr">
            <a:solidFill>
              <a:srgbClr val="181818"/>
            </a:solidFill>
            <a:prstDash val="solid"/>
            <a:round/>
            <a:headEnd type="none" w="med" len="med"/>
            <a:tailEnd type="none"/>
          </a:ln>
          <a:effectLst/>
        </p:spPr>
      </p:cxnSp>
    </p:spTree>
    <p:extLst>
      <p:ext uri="{BB962C8B-B14F-4D97-AF65-F5344CB8AC3E}">
        <p14:creationId xmlns:p14="http://schemas.microsoft.com/office/powerpoint/2010/main" val="49285930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3F3FA0-6E87-4603-BB8C-1856B25007DC}"/>
              </a:ext>
            </a:extLst>
          </p:cNvPr>
          <p:cNvSpPr>
            <a:spLocks noGrp="1"/>
          </p:cNvSpPr>
          <p:nvPr>
            <p:ph idx="1"/>
          </p:nvPr>
        </p:nvSpPr>
        <p:spPr>
          <a:xfrm>
            <a:off x="91300" y="36642"/>
            <a:ext cx="11184467" cy="586315"/>
          </a:xfrm>
        </p:spPr>
        <p:txBody>
          <a:bodyPr/>
          <a:lstStyle/>
          <a:p>
            <a:pPr lvl="0"/>
            <a:r>
              <a:rPr lang="en-US" kern="1400" spc="-160" dirty="0">
                <a:solidFill>
                  <a:srgbClr val="0082F0"/>
                </a:solidFill>
                <a:latin typeface="Ericsson Hilda Light"/>
                <a:ea typeface="+mj-ea"/>
                <a:cs typeface="+mj-cs"/>
              </a:rPr>
              <a:t>Broadcast </a:t>
            </a:r>
            <a:r>
              <a:rPr lang="en-US" kern="1400" spc="-160" dirty="0">
                <a:solidFill>
                  <a:srgbClr val="181818"/>
                </a:solidFill>
                <a:latin typeface="Ericsson Hilda Light"/>
                <a:ea typeface="+mj-ea"/>
                <a:cs typeface="+mj-cs"/>
              </a:rPr>
              <a:t>solution and </a:t>
            </a:r>
            <a:r>
              <a:rPr lang="en-US" kern="1400" spc="-160" dirty="0">
                <a:solidFill>
                  <a:srgbClr val="0082F0"/>
                </a:solidFill>
                <a:latin typeface="Ericsson Hilda Light"/>
                <a:ea typeface="+mj-ea"/>
                <a:cs typeface="+mj-cs"/>
              </a:rPr>
              <a:t>Multicast</a:t>
            </a:r>
            <a:r>
              <a:rPr lang="en-US" kern="1400" spc="-160" dirty="0">
                <a:solidFill>
                  <a:srgbClr val="181818"/>
                </a:solidFill>
                <a:latin typeface="Ericsson Hilda Light"/>
                <a:ea typeface="+mj-ea"/>
                <a:cs typeface="+mj-cs"/>
              </a:rPr>
              <a:t> Solution</a:t>
            </a:r>
            <a:r>
              <a:rPr lang="en-US" kern="1400" spc="-160" dirty="0">
                <a:solidFill>
                  <a:srgbClr val="0082F0"/>
                </a:solidFill>
                <a:latin typeface="Ericsson Hilda Light"/>
                <a:ea typeface="+mj-ea"/>
                <a:cs typeface="+mj-cs"/>
              </a:rPr>
              <a:t>#2</a:t>
            </a:r>
            <a:r>
              <a:rPr lang="en-US" sz="2000" kern="1400" spc="-160" dirty="0">
                <a:latin typeface="Ericsson Hilda Light"/>
                <a:ea typeface="+mj-ea"/>
                <a:cs typeface="+mj-cs"/>
              </a:rPr>
              <a:t>,</a:t>
            </a:r>
            <a:r>
              <a:rPr lang="en-US" kern="1400" spc="-160" dirty="0">
                <a:solidFill>
                  <a:srgbClr val="00B0F0"/>
                </a:solidFill>
                <a:latin typeface="Ericsson Hilda Light"/>
                <a:ea typeface="+mj-ea"/>
                <a:cs typeface="+mj-cs"/>
              </a:rPr>
              <a:t> </a:t>
            </a:r>
            <a:r>
              <a:rPr lang="en-US" sz="2000" kern="1400" spc="-160" dirty="0">
                <a:latin typeface="Ericsson Hilda Light"/>
                <a:ea typeface="+mj-ea"/>
                <a:cs typeface="+mj-cs"/>
              </a:rPr>
              <a:t>simplified flow</a:t>
            </a:r>
            <a:endParaRPr lang="en-US" sz="1400" dirty="0"/>
          </a:p>
        </p:txBody>
      </p:sp>
      <p:sp>
        <p:nvSpPr>
          <p:cNvPr id="133" name="Content Placeholder 2">
            <a:extLst>
              <a:ext uri="{FF2B5EF4-FFF2-40B4-BE49-F238E27FC236}">
                <a16:creationId xmlns:a16="http://schemas.microsoft.com/office/drawing/2014/main" id="{49CA73BE-E910-4F77-8C6F-C61993CE299D}"/>
              </a:ext>
            </a:extLst>
          </p:cNvPr>
          <p:cNvSpPr txBox="1">
            <a:spLocks/>
          </p:cNvSpPr>
          <p:nvPr/>
        </p:nvSpPr>
        <p:spPr>
          <a:xfrm>
            <a:off x="124220" y="865818"/>
            <a:ext cx="8309561" cy="535450"/>
          </a:xfrm>
          <a:prstGeom prst="rect">
            <a:avLst/>
          </a:prstGeom>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Font typeface="Ericsson Hilda Light" panose="00000400000000000000" pitchFamily="2" charset="0"/>
              <a:buNone/>
              <a:defRPr/>
            </a:pPr>
            <a:endParaRPr lang="en-US" sz="1600" dirty="0">
              <a:solidFill>
                <a:srgbClr val="0082F0"/>
              </a:solidFill>
              <a:latin typeface="Ericsson Hilda"/>
            </a:endParaRPr>
          </a:p>
          <a:p>
            <a:pPr>
              <a:buClr>
                <a:srgbClr val="181818"/>
              </a:buClr>
              <a:defRPr/>
            </a:pPr>
            <a:endParaRPr lang="en-US" sz="1600" dirty="0">
              <a:solidFill>
                <a:srgbClr val="0082F0"/>
              </a:solidFill>
              <a:latin typeface="Ericsson Hilda"/>
            </a:endParaRPr>
          </a:p>
          <a:p>
            <a:pPr>
              <a:buClr>
                <a:srgbClr val="181818"/>
              </a:buClr>
              <a:defRPr/>
            </a:pPr>
            <a:endParaRPr lang="en-US" sz="1600" u="sng" dirty="0">
              <a:solidFill>
                <a:srgbClr val="0082F0"/>
              </a:solidFill>
              <a:latin typeface="Ericsson Hilda"/>
            </a:endParaRPr>
          </a:p>
          <a:p>
            <a:pPr>
              <a:buClr>
                <a:srgbClr val="181818"/>
              </a:buClr>
              <a:defRPr/>
            </a:pPr>
            <a:endParaRPr lang="en-US" sz="1800" u="sng" dirty="0">
              <a:solidFill>
                <a:srgbClr val="0082F0"/>
              </a:solidFill>
              <a:latin typeface="Ericsson Hilda"/>
            </a:endParaRPr>
          </a:p>
        </p:txBody>
      </p:sp>
      <p:cxnSp>
        <p:nvCxnSpPr>
          <p:cNvPr id="134" name="Straight Connector 133">
            <a:extLst>
              <a:ext uri="{FF2B5EF4-FFF2-40B4-BE49-F238E27FC236}">
                <a16:creationId xmlns:a16="http://schemas.microsoft.com/office/drawing/2014/main" id="{1E1011CE-8CD6-4CF1-AE62-F9B23A54B1C4}"/>
              </a:ext>
            </a:extLst>
          </p:cNvPr>
          <p:cNvCxnSpPr>
            <a:cxnSpLocks/>
            <a:endCxn id="150" idx="1"/>
          </p:cNvCxnSpPr>
          <p:nvPr/>
        </p:nvCxnSpPr>
        <p:spPr bwMode="auto">
          <a:xfrm>
            <a:off x="3216610" y="2399987"/>
            <a:ext cx="281846" cy="9032"/>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135" name="Rectangle: Rounded Corners 134">
            <a:extLst>
              <a:ext uri="{FF2B5EF4-FFF2-40B4-BE49-F238E27FC236}">
                <a16:creationId xmlns:a16="http://schemas.microsoft.com/office/drawing/2014/main" id="{CD91D7F6-4811-4BFD-A46C-EC2D69558F65}"/>
              </a:ext>
            </a:extLst>
          </p:cNvPr>
          <p:cNvSpPr/>
          <p:nvPr/>
        </p:nvSpPr>
        <p:spPr bwMode="auto">
          <a:xfrm>
            <a:off x="264804" y="2894838"/>
            <a:ext cx="539967" cy="513206"/>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NG-RAN</a:t>
            </a:r>
          </a:p>
        </p:txBody>
      </p:sp>
      <p:sp>
        <p:nvSpPr>
          <p:cNvPr id="136" name="Rectangle: Rounded Corners 135">
            <a:extLst>
              <a:ext uri="{FF2B5EF4-FFF2-40B4-BE49-F238E27FC236}">
                <a16:creationId xmlns:a16="http://schemas.microsoft.com/office/drawing/2014/main" id="{CA0AEB8A-6A63-42D9-8186-BE6F2E1A1230}"/>
              </a:ext>
            </a:extLst>
          </p:cNvPr>
          <p:cNvSpPr/>
          <p:nvPr/>
        </p:nvSpPr>
        <p:spPr bwMode="auto">
          <a:xfrm>
            <a:off x="1625133" y="2253593"/>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AMF</a:t>
            </a:r>
          </a:p>
        </p:txBody>
      </p:sp>
      <p:sp>
        <p:nvSpPr>
          <p:cNvPr id="137" name="TextBox 136">
            <a:extLst>
              <a:ext uri="{FF2B5EF4-FFF2-40B4-BE49-F238E27FC236}">
                <a16:creationId xmlns:a16="http://schemas.microsoft.com/office/drawing/2014/main" id="{824B6E7D-D0E0-491D-B21E-A646A45A5FD0}"/>
              </a:ext>
            </a:extLst>
          </p:cNvPr>
          <p:cNvSpPr txBox="1"/>
          <p:nvPr/>
        </p:nvSpPr>
        <p:spPr bwMode="auto">
          <a:xfrm>
            <a:off x="2179824" y="2203803"/>
            <a:ext cx="552611"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N11’</a:t>
            </a:r>
          </a:p>
        </p:txBody>
      </p:sp>
      <p:cxnSp>
        <p:nvCxnSpPr>
          <p:cNvPr id="138" name="Straight Connector 137">
            <a:extLst>
              <a:ext uri="{FF2B5EF4-FFF2-40B4-BE49-F238E27FC236}">
                <a16:creationId xmlns:a16="http://schemas.microsoft.com/office/drawing/2014/main" id="{BC00307B-54F9-42B9-9091-6C6B8AA9DE80}"/>
              </a:ext>
            </a:extLst>
          </p:cNvPr>
          <p:cNvCxnSpPr>
            <a:cxnSpLocks/>
          </p:cNvCxnSpPr>
          <p:nvPr/>
        </p:nvCxnSpPr>
        <p:spPr bwMode="auto">
          <a:xfrm flipH="1">
            <a:off x="2230459" y="2386843"/>
            <a:ext cx="556366" cy="0"/>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139" name="TextBox 138">
            <a:extLst>
              <a:ext uri="{FF2B5EF4-FFF2-40B4-BE49-F238E27FC236}">
                <a16:creationId xmlns:a16="http://schemas.microsoft.com/office/drawing/2014/main" id="{D8C77E46-E740-4C53-8C3E-95BFA5DD2D24}"/>
              </a:ext>
            </a:extLst>
          </p:cNvPr>
          <p:cNvSpPr txBox="1"/>
          <p:nvPr/>
        </p:nvSpPr>
        <p:spPr bwMode="auto">
          <a:xfrm>
            <a:off x="3256447" y="3427295"/>
            <a:ext cx="864219" cy="19420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900" b="1" kern="1000" spc="-30" dirty="0">
                <a:solidFill>
                  <a:srgbClr val="0070C0"/>
                </a:solidFill>
                <a:latin typeface="Ericsson Hilda"/>
                <a:cs typeface="+mn-cs"/>
              </a:rPr>
              <a:t>MBS data </a:t>
            </a:r>
          </a:p>
        </p:txBody>
      </p:sp>
      <p:sp>
        <p:nvSpPr>
          <p:cNvPr id="140" name="TextBox 139">
            <a:extLst>
              <a:ext uri="{FF2B5EF4-FFF2-40B4-BE49-F238E27FC236}">
                <a16:creationId xmlns:a16="http://schemas.microsoft.com/office/drawing/2014/main" id="{A6E14102-990F-4F90-A4C1-0AD8F98B2C05}"/>
              </a:ext>
            </a:extLst>
          </p:cNvPr>
          <p:cNvSpPr txBox="1"/>
          <p:nvPr/>
        </p:nvSpPr>
        <p:spPr bwMode="auto">
          <a:xfrm>
            <a:off x="635684" y="3629431"/>
            <a:ext cx="1808086" cy="206548"/>
          </a:xfrm>
          <a:prstGeom prst="rect">
            <a:avLst/>
          </a:prstGeom>
          <a:noFill/>
          <a:ln w="12700">
            <a:solidFill>
              <a:srgbClr val="181818"/>
            </a:solid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1" i="0" u="none" strike="noStrike" kern="1000" cap="none" spc="-30" normalizeH="0" baseline="0" noProof="0" dirty="0">
                <a:ln>
                  <a:noFill/>
                </a:ln>
                <a:solidFill>
                  <a:srgbClr val="0082F0"/>
                </a:solidFill>
                <a:effectLst/>
                <a:uLnTx/>
                <a:uFillTx/>
                <a:latin typeface="Ericsson Hilda"/>
                <a:cs typeface="+mn-cs"/>
              </a:rPr>
              <a:t>Shared delivery</a:t>
            </a:r>
          </a:p>
        </p:txBody>
      </p:sp>
      <p:cxnSp>
        <p:nvCxnSpPr>
          <p:cNvPr id="141" name="Straight Connector 140">
            <a:extLst>
              <a:ext uri="{FF2B5EF4-FFF2-40B4-BE49-F238E27FC236}">
                <a16:creationId xmlns:a16="http://schemas.microsoft.com/office/drawing/2014/main" id="{C296E970-9725-4532-9FEF-81BA34BE7D7A}"/>
              </a:ext>
            </a:extLst>
          </p:cNvPr>
          <p:cNvCxnSpPr>
            <a:cxnSpLocks/>
          </p:cNvCxnSpPr>
          <p:nvPr/>
        </p:nvCxnSpPr>
        <p:spPr bwMode="auto">
          <a:xfrm flipV="1">
            <a:off x="1336435" y="3441973"/>
            <a:ext cx="348237" cy="201363"/>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142" name="TextBox 141">
            <a:extLst>
              <a:ext uri="{FF2B5EF4-FFF2-40B4-BE49-F238E27FC236}">
                <a16:creationId xmlns:a16="http://schemas.microsoft.com/office/drawing/2014/main" id="{1A5281F0-59E9-45FF-91B4-4AA34EF61CF3}"/>
              </a:ext>
            </a:extLst>
          </p:cNvPr>
          <p:cNvSpPr txBox="1"/>
          <p:nvPr/>
        </p:nvSpPr>
        <p:spPr bwMode="auto">
          <a:xfrm>
            <a:off x="1074816" y="3044815"/>
            <a:ext cx="1309131" cy="39791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050" kern="1000" spc="-30" dirty="0">
                <a:solidFill>
                  <a:srgbClr val="181818"/>
                </a:solidFill>
                <a:latin typeface="Ericsson Hilda"/>
                <a:cs typeface="+mn-cs"/>
              </a:rPr>
              <a:t>N3 – Shared delivery for MBS session</a:t>
            </a:r>
          </a:p>
        </p:txBody>
      </p:sp>
      <p:cxnSp>
        <p:nvCxnSpPr>
          <p:cNvPr id="143" name="Straight Connector 142">
            <a:extLst>
              <a:ext uri="{FF2B5EF4-FFF2-40B4-BE49-F238E27FC236}">
                <a16:creationId xmlns:a16="http://schemas.microsoft.com/office/drawing/2014/main" id="{5B53EC58-1047-48BF-8950-7011F1FF2AA6}"/>
              </a:ext>
            </a:extLst>
          </p:cNvPr>
          <p:cNvCxnSpPr>
            <a:cxnSpLocks/>
          </p:cNvCxnSpPr>
          <p:nvPr/>
        </p:nvCxnSpPr>
        <p:spPr bwMode="auto">
          <a:xfrm flipV="1">
            <a:off x="3954737" y="2241766"/>
            <a:ext cx="411157" cy="287528"/>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144" name="Rectangle: Rounded Corners 143">
            <a:extLst>
              <a:ext uri="{FF2B5EF4-FFF2-40B4-BE49-F238E27FC236}">
                <a16:creationId xmlns:a16="http://schemas.microsoft.com/office/drawing/2014/main" id="{1B473173-D3B0-4581-822C-51AB1A637E8B}"/>
              </a:ext>
            </a:extLst>
          </p:cNvPr>
          <p:cNvSpPr/>
          <p:nvPr/>
        </p:nvSpPr>
        <p:spPr bwMode="auto">
          <a:xfrm>
            <a:off x="174980" y="1274876"/>
            <a:ext cx="4105638" cy="2753253"/>
          </a:xfrm>
          <a:prstGeom prst="roundRect">
            <a:avLst/>
          </a:prstGeom>
          <a:noFill/>
          <a:ln w="12700" cap="flat" cmpd="sng" algn="ctr">
            <a:solidFill>
              <a:srgbClr val="181818"/>
            </a:solidFill>
            <a:prstDash val="dash"/>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81818"/>
              </a:solidFill>
              <a:effectLst/>
              <a:uLnTx/>
              <a:uFillTx/>
              <a:latin typeface="Ericsson Hilda"/>
              <a:cs typeface="+mn-cs"/>
            </a:endParaRPr>
          </a:p>
        </p:txBody>
      </p:sp>
      <p:sp>
        <p:nvSpPr>
          <p:cNvPr id="145" name="Rectangle: Rounded Corners 144">
            <a:extLst>
              <a:ext uri="{FF2B5EF4-FFF2-40B4-BE49-F238E27FC236}">
                <a16:creationId xmlns:a16="http://schemas.microsoft.com/office/drawing/2014/main" id="{FDE948DA-BD73-461D-8FF7-CB1B7AC9B116}"/>
              </a:ext>
            </a:extLst>
          </p:cNvPr>
          <p:cNvSpPr/>
          <p:nvPr/>
        </p:nvSpPr>
        <p:spPr bwMode="auto">
          <a:xfrm>
            <a:off x="2786825" y="2279513"/>
            <a:ext cx="584464" cy="260423"/>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MB-SMF</a:t>
            </a:r>
          </a:p>
        </p:txBody>
      </p:sp>
      <p:sp>
        <p:nvSpPr>
          <p:cNvPr id="146" name="Rectangle: Rounded Corners 145">
            <a:extLst>
              <a:ext uri="{FF2B5EF4-FFF2-40B4-BE49-F238E27FC236}">
                <a16:creationId xmlns:a16="http://schemas.microsoft.com/office/drawing/2014/main" id="{6E6F357E-761D-409E-816A-E6183229AB6A}"/>
              </a:ext>
            </a:extLst>
          </p:cNvPr>
          <p:cNvSpPr/>
          <p:nvPr/>
        </p:nvSpPr>
        <p:spPr bwMode="auto">
          <a:xfrm>
            <a:off x="2667433" y="3071130"/>
            <a:ext cx="647546" cy="296027"/>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MB-UPF</a:t>
            </a:r>
          </a:p>
        </p:txBody>
      </p:sp>
      <p:sp>
        <p:nvSpPr>
          <p:cNvPr id="147" name="Freeform: Shape 146">
            <a:extLst>
              <a:ext uri="{FF2B5EF4-FFF2-40B4-BE49-F238E27FC236}">
                <a16:creationId xmlns:a16="http://schemas.microsoft.com/office/drawing/2014/main" id="{5122CF3F-5813-443E-8A34-2CF1036249FE}"/>
              </a:ext>
            </a:extLst>
          </p:cNvPr>
          <p:cNvSpPr/>
          <p:nvPr/>
        </p:nvSpPr>
        <p:spPr bwMode="auto">
          <a:xfrm>
            <a:off x="808024" y="3260724"/>
            <a:ext cx="2106578" cy="194205"/>
          </a:xfrm>
          <a:custGeom>
            <a:avLst/>
            <a:gdLst>
              <a:gd name="connsiteX0" fmla="*/ 2113472 w 2113472"/>
              <a:gd name="connsiteY0" fmla="*/ 146649 h 272407"/>
              <a:gd name="connsiteX1" fmla="*/ 1362974 w 2113472"/>
              <a:gd name="connsiteY1" fmla="*/ 267419 h 272407"/>
              <a:gd name="connsiteX2" fmla="*/ 543464 w 2113472"/>
              <a:gd name="connsiteY2" fmla="*/ 224287 h 272407"/>
              <a:gd name="connsiteX3" fmla="*/ 0 w 2113472"/>
              <a:gd name="connsiteY3" fmla="*/ 0 h 272407"/>
            </a:gdLst>
            <a:ahLst/>
            <a:cxnLst>
              <a:cxn ang="0">
                <a:pos x="connsiteX0" y="connsiteY0"/>
              </a:cxn>
              <a:cxn ang="0">
                <a:pos x="connsiteX1" y="connsiteY1"/>
              </a:cxn>
              <a:cxn ang="0">
                <a:pos x="connsiteX2" y="connsiteY2"/>
              </a:cxn>
              <a:cxn ang="0">
                <a:pos x="connsiteX3" y="connsiteY3"/>
              </a:cxn>
            </a:cxnLst>
            <a:rect l="l" t="t" r="r" b="b"/>
            <a:pathLst>
              <a:path w="2113472" h="272407">
                <a:moveTo>
                  <a:pt x="2113472" y="146649"/>
                </a:moveTo>
                <a:cubicBezTo>
                  <a:pt x="1869057" y="200564"/>
                  <a:pt x="1624642" y="254479"/>
                  <a:pt x="1362974" y="267419"/>
                </a:cubicBezTo>
                <a:cubicBezTo>
                  <a:pt x="1101306" y="280359"/>
                  <a:pt x="770626" y="268857"/>
                  <a:pt x="543464" y="224287"/>
                </a:cubicBezTo>
                <a:cubicBezTo>
                  <a:pt x="316302" y="179717"/>
                  <a:pt x="158151" y="89858"/>
                  <a:pt x="0" y="0"/>
                </a:cubicBezTo>
              </a:path>
            </a:pathLst>
          </a:custGeom>
          <a:noFill/>
          <a:ln w="28575" cap="flat" cmpd="sng" algn="ctr">
            <a:solidFill>
              <a:srgbClr val="0082F0"/>
            </a:solidFill>
            <a:prstDash val="solid"/>
            <a:round/>
            <a:headEnd type="none" w="med" len="med"/>
            <a:tailEnd type="triangl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000" marR="0" lvl="0" indent="-180000" algn="ctr" defTabSz="914400" eaLnBrk="1" fontAlgn="auto" latinLnBrk="0" hangingPunct="1">
              <a:lnSpc>
                <a:spcPct val="100000"/>
              </a:lnSpc>
              <a:spcBef>
                <a:spcPts val="300"/>
              </a:spcBef>
              <a:spcAft>
                <a:spcPts val="0"/>
              </a:spcAft>
              <a:buClrTx/>
              <a:buSzTx/>
              <a:buFont typeface="Ericsson Hilda" panose="00000500000000000000" pitchFamily="2" charset="0"/>
              <a:buChar char="●"/>
              <a:tabLst/>
              <a:defRPr/>
            </a:pPr>
            <a:endParaRPr kumimoji="0" lang="en-US" sz="2000" b="0" i="0" u="none" strike="noStrike" kern="1000" cap="none" spc="-30" normalizeH="0" baseline="0" noProof="0" dirty="0">
              <a:ln>
                <a:noFill/>
              </a:ln>
              <a:solidFill>
                <a:srgbClr val="181818"/>
              </a:solidFill>
              <a:effectLst/>
              <a:uLnTx/>
              <a:uFillTx/>
              <a:latin typeface="Ericsson Hilda"/>
              <a:cs typeface="+mn-cs"/>
            </a:endParaRPr>
          </a:p>
        </p:txBody>
      </p:sp>
      <p:sp>
        <p:nvSpPr>
          <p:cNvPr id="148" name="Cloud 147">
            <a:extLst>
              <a:ext uri="{FF2B5EF4-FFF2-40B4-BE49-F238E27FC236}">
                <a16:creationId xmlns:a16="http://schemas.microsoft.com/office/drawing/2014/main" id="{65741522-0C5D-4E74-AD0A-8F373E65B977}"/>
              </a:ext>
            </a:extLst>
          </p:cNvPr>
          <p:cNvSpPr/>
          <p:nvPr/>
        </p:nvSpPr>
        <p:spPr bwMode="auto">
          <a:xfrm>
            <a:off x="4264041" y="1777468"/>
            <a:ext cx="1027736" cy="587930"/>
          </a:xfrm>
          <a:prstGeom prst="cloud">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APP Server</a:t>
            </a:r>
          </a:p>
        </p:txBody>
      </p:sp>
      <p:sp>
        <p:nvSpPr>
          <p:cNvPr id="149" name="Rectangle: Rounded Corners 148">
            <a:extLst>
              <a:ext uri="{FF2B5EF4-FFF2-40B4-BE49-F238E27FC236}">
                <a16:creationId xmlns:a16="http://schemas.microsoft.com/office/drawing/2014/main" id="{07E8EA39-FA8D-40D9-8202-C0F68047E64C}"/>
              </a:ext>
            </a:extLst>
          </p:cNvPr>
          <p:cNvSpPr/>
          <p:nvPr/>
        </p:nvSpPr>
        <p:spPr bwMode="auto">
          <a:xfrm>
            <a:off x="3512023" y="3071130"/>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MBSU</a:t>
            </a:r>
          </a:p>
        </p:txBody>
      </p:sp>
      <p:sp>
        <p:nvSpPr>
          <p:cNvPr id="150" name="Rectangle: Rounded Corners 149">
            <a:extLst>
              <a:ext uri="{FF2B5EF4-FFF2-40B4-BE49-F238E27FC236}">
                <a16:creationId xmlns:a16="http://schemas.microsoft.com/office/drawing/2014/main" id="{FC3D0F84-7FC6-49A2-912E-C58D9BAC3603}"/>
              </a:ext>
            </a:extLst>
          </p:cNvPr>
          <p:cNvSpPr/>
          <p:nvPr/>
        </p:nvSpPr>
        <p:spPr bwMode="auto">
          <a:xfrm>
            <a:off x="3498456" y="2259124"/>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MBSF</a:t>
            </a:r>
          </a:p>
        </p:txBody>
      </p:sp>
      <p:cxnSp>
        <p:nvCxnSpPr>
          <p:cNvPr id="151" name="Straight Connector 150">
            <a:extLst>
              <a:ext uri="{FF2B5EF4-FFF2-40B4-BE49-F238E27FC236}">
                <a16:creationId xmlns:a16="http://schemas.microsoft.com/office/drawing/2014/main" id="{AFCF4837-E6E1-49BC-82F4-35026B3A7295}"/>
              </a:ext>
            </a:extLst>
          </p:cNvPr>
          <p:cNvCxnSpPr>
            <a:cxnSpLocks/>
            <a:stCxn id="149" idx="3"/>
          </p:cNvCxnSpPr>
          <p:nvPr/>
        </p:nvCxnSpPr>
        <p:spPr bwMode="auto">
          <a:xfrm flipV="1">
            <a:off x="4049904" y="2297777"/>
            <a:ext cx="493751" cy="923248"/>
          </a:xfrm>
          <a:prstGeom prst="line">
            <a:avLst/>
          </a:prstGeom>
          <a:solidFill>
            <a:srgbClr val="0082F0"/>
          </a:solidFill>
          <a:ln w="28575" cap="flat" cmpd="sng" algn="ctr">
            <a:solidFill>
              <a:srgbClr val="002060"/>
            </a:solidFill>
            <a:prstDash val="solid"/>
            <a:round/>
            <a:headEnd type="none" w="med" len="med"/>
            <a:tailEnd type="none"/>
          </a:ln>
          <a:effectLst/>
        </p:spPr>
      </p:cxnSp>
      <p:cxnSp>
        <p:nvCxnSpPr>
          <p:cNvPr id="152" name="Straight Connector 151">
            <a:extLst>
              <a:ext uri="{FF2B5EF4-FFF2-40B4-BE49-F238E27FC236}">
                <a16:creationId xmlns:a16="http://schemas.microsoft.com/office/drawing/2014/main" id="{5881FF57-9A30-4975-98C1-38A086BBAE26}"/>
              </a:ext>
            </a:extLst>
          </p:cNvPr>
          <p:cNvCxnSpPr>
            <a:cxnSpLocks/>
            <a:stCxn id="146" idx="3"/>
            <a:endCxn id="149" idx="1"/>
          </p:cNvCxnSpPr>
          <p:nvPr/>
        </p:nvCxnSpPr>
        <p:spPr bwMode="auto">
          <a:xfrm>
            <a:off x="3314979" y="3219144"/>
            <a:ext cx="197044" cy="1881"/>
          </a:xfrm>
          <a:prstGeom prst="line">
            <a:avLst/>
          </a:prstGeom>
          <a:solidFill>
            <a:srgbClr val="0082F0"/>
          </a:solidFill>
          <a:ln w="28575" cap="flat" cmpd="sng" algn="ctr">
            <a:solidFill>
              <a:srgbClr val="002060"/>
            </a:solidFill>
            <a:prstDash val="solid"/>
            <a:round/>
            <a:headEnd type="none" w="med" len="med"/>
            <a:tailEnd type="none"/>
          </a:ln>
          <a:effectLst/>
        </p:spPr>
      </p:cxnSp>
      <p:sp>
        <p:nvSpPr>
          <p:cNvPr id="153" name="TextBox 152">
            <a:extLst>
              <a:ext uri="{FF2B5EF4-FFF2-40B4-BE49-F238E27FC236}">
                <a16:creationId xmlns:a16="http://schemas.microsoft.com/office/drawing/2014/main" id="{B866FFDA-F926-4D14-9CE9-F2DDA1BAC17C}"/>
              </a:ext>
            </a:extLst>
          </p:cNvPr>
          <p:cNvSpPr txBox="1"/>
          <p:nvPr/>
        </p:nvSpPr>
        <p:spPr bwMode="auto">
          <a:xfrm rot="17878039">
            <a:off x="4053344" y="2559776"/>
            <a:ext cx="839285" cy="26487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800" b="1" kern="1000" spc="-30" dirty="0">
                <a:solidFill>
                  <a:srgbClr val="0070C0"/>
                </a:solidFill>
                <a:latin typeface="Ericsson Hilda"/>
                <a:cs typeface="+mn-cs"/>
              </a:rPr>
              <a:t>MBS data</a:t>
            </a:r>
          </a:p>
        </p:txBody>
      </p:sp>
      <p:cxnSp>
        <p:nvCxnSpPr>
          <p:cNvPr id="154" name="Straight Connector 153">
            <a:extLst>
              <a:ext uri="{FF2B5EF4-FFF2-40B4-BE49-F238E27FC236}">
                <a16:creationId xmlns:a16="http://schemas.microsoft.com/office/drawing/2014/main" id="{8E1FD62B-AA02-4679-ACCD-BBA8860C24BF}"/>
              </a:ext>
            </a:extLst>
          </p:cNvPr>
          <p:cNvCxnSpPr>
            <a:cxnSpLocks/>
          </p:cNvCxnSpPr>
          <p:nvPr/>
        </p:nvCxnSpPr>
        <p:spPr bwMode="auto">
          <a:xfrm flipH="1" flipV="1">
            <a:off x="3400999" y="3343304"/>
            <a:ext cx="163612" cy="111625"/>
          </a:xfrm>
          <a:prstGeom prst="line">
            <a:avLst/>
          </a:prstGeom>
          <a:solidFill>
            <a:srgbClr val="0082F0"/>
          </a:solidFill>
          <a:ln w="12700" cap="flat" cmpd="sng" algn="ctr">
            <a:solidFill>
              <a:srgbClr val="181818"/>
            </a:solidFill>
            <a:prstDash val="solid"/>
            <a:round/>
            <a:headEnd type="triangle" w="med" len="med"/>
            <a:tailEnd type="none" w="med" len="med"/>
          </a:ln>
          <a:effectLst/>
        </p:spPr>
      </p:cxnSp>
      <p:cxnSp>
        <p:nvCxnSpPr>
          <p:cNvPr id="155" name="Straight Connector 154">
            <a:extLst>
              <a:ext uri="{FF2B5EF4-FFF2-40B4-BE49-F238E27FC236}">
                <a16:creationId xmlns:a16="http://schemas.microsoft.com/office/drawing/2014/main" id="{27D3A053-CABC-4010-8708-A18A0CAF0601}"/>
              </a:ext>
            </a:extLst>
          </p:cNvPr>
          <p:cNvCxnSpPr>
            <a:cxnSpLocks/>
            <a:stCxn id="136" idx="1"/>
          </p:cNvCxnSpPr>
          <p:nvPr/>
        </p:nvCxnSpPr>
        <p:spPr bwMode="auto">
          <a:xfrm flipH="1">
            <a:off x="780069" y="2403488"/>
            <a:ext cx="845064" cy="420823"/>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156" name="TextBox 155">
            <a:extLst>
              <a:ext uri="{FF2B5EF4-FFF2-40B4-BE49-F238E27FC236}">
                <a16:creationId xmlns:a16="http://schemas.microsoft.com/office/drawing/2014/main" id="{C1C55BB2-054D-4268-BA7C-25FF1DB80A63}"/>
              </a:ext>
            </a:extLst>
          </p:cNvPr>
          <p:cNvSpPr txBox="1"/>
          <p:nvPr/>
        </p:nvSpPr>
        <p:spPr bwMode="auto">
          <a:xfrm>
            <a:off x="9916552" y="1544223"/>
            <a:ext cx="1285063"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TMGI allocation</a:t>
            </a:r>
          </a:p>
        </p:txBody>
      </p:sp>
      <p:sp>
        <p:nvSpPr>
          <p:cNvPr id="157" name="Rectangle: Rounded Corners 156">
            <a:extLst>
              <a:ext uri="{FF2B5EF4-FFF2-40B4-BE49-F238E27FC236}">
                <a16:creationId xmlns:a16="http://schemas.microsoft.com/office/drawing/2014/main" id="{9C823292-E213-48F7-B343-DA3A9D53D332}"/>
              </a:ext>
            </a:extLst>
          </p:cNvPr>
          <p:cNvSpPr/>
          <p:nvPr/>
        </p:nvSpPr>
        <p:spPr bwMode="auto">
          <a:xfrm>
            <a:off x="6926302" y="925583"/>
            <a:ext cx="539967" cy="513206"/>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NG-RAN</a:t>
            </a:r>
          </a:p>
        </p:txBody>
      </p:sp>
      <p:sp>
        <p:nvSpPr>
          <p:cNvPr id="158" name="Rectangle: Rounded Corners 157">
            <a:extLst>
              <a:ext uri="{FF2B5EF4-FFF2-40B4-BE49-F238E27FC236}">
                <a16:creationId xmlns:a16="http://schemas.microsoft.com/office/drawing/2014/main" id="{070E7CBE-ECE1-4BFC-A6B1-B9874A54D66C}"/>
              </a:ext>
            </a:extLst>
          </p:cNvPr>
          <p:cNvSpPr/>
          <p:nvPr/>
        </p:nvSpPr>
        <p:spPr bwMode="auto">
          <a:xfrm>
            <a:off x="6063491" y="1069228"/>
            <a:ext cx="412398" cy="294675"/>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UE1</a:t>
            </a:r>
          </a:p>
        </p:txBody>
      </p:sp>
      <p:sp>
        <p:nvSpPr>
          <p:cNvPr id="159" name="Rectangle: Rounded Corners 158">
            <a:extLst>
              <a:ext uri="{FF2B5EF4-FFF2-40B4-BE49-F238E27FC236}">
                <a16:creationId xmlns:a16="http://schemas.microsoft.com/office/drawing/2014/main" id="{C85588CB-02F2-44AC-8D74-39348F49D8B3}"/>
              </a:ext>
            </a:extLst>
          </p:cNvPr>
          <p:cNvSpPr/>
          <p:nvPr/>
        </p:nvSpPr>
        <p:spPr bwMode="auto">
          <a:xfrm>
            <a:off x="8009258" y="989518"/>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AMF</a:t>
            </a:r>
          </a:p>
        </p:txBody>
      </p:sp>
      <p:sp>
        <p:nvSpPr>
          <p:cNvPr id="160" name="Rectangle: Rounded Corners 159">
            <a:extLst>
              <a:ext uri="{FF2B5EF4-FFF2-40B4-BE49-F238E27FC236}">
                <a16:creationId xmlns:a16="http://schemas.microsoft.com/office/drawing/2014/main" id="{A506111D-1ABF-4938-808D-DF6C280FA1DA}"/>
              </a:ext>
            </a:extLst>
          </p:cNvPr>
          <p:cNvSpPr/>
          <p:nvPr/>
        </p:nvSpPr>
        <p:spPr bwMode="auto">
          <a:xfrm>
            <a:off x="9239680" y="1014453"/>
            <a:ext cx="584464" cy="260423"/>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MB-SMF</a:t>
            </a:r>
          </a:p>
        </p:txBody>
      </p:sp>
      <p:sp>
        <p:nvSpPr>
          <p:cNvPr id="161" name="Rectangle: Rounded Corners 160">
            <a:extLst>
              <a:ext uri="{FF2B5EF4-FFF2-40B4-BE49-F238E27FC236}">
                <a16:creationId xmlns:a16="http://schemas.microsoft.com/office/drawing/2014/main" id="{E77F0769-05F2-475B-B994-DB1F96FF4589}"/>
              </a:ext>
            </a:extLst>
          </p:cNvPr>
          <p:cNvSpPr/>
          <p:nvPr/>
        </p:nvSpPr>
        <p:spPr bwMode="auto">
          <a:xfrm>
            <a:off x="10227572" y="1037286"/>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MBSF</a:t>
            </a:r>
          </a:p>
        </p:txBody>
      </p:sp>
      <p:sp>
        <p:nvSpPr>
          <p:cNvPr id="162" name="Cloud 161">
            <a:extLst>
              <a:ext uri="{FF2B5EF4-FFF2-40B4-BE49-F238E27FC236}">
                <a16:creationId xmlns:a16="http://schemas.microsoft.com/office/drawing/2014/main" id="{800B07AE-513D-4CD0-87C0-9E7BC8594325}"/>
              </a:ext>
            </a:extLst>
          </p:cNvPr>
          <p:cNvSpPr/>
          <p:nvPr/>
        </p:nvSpPr>
        <p:spPr bwMode="auto">
          <a:xfrm>
            <a:off x="10946727" y="900983"/>
            <a:ext cx="1027736" cy="587930"/>
          </a:xfrm>
          <a:prstGeom prst="cloud">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APP Server</a:t>
            </a:r>
          </a:p>
        </p:txBody>
      </p:sp>
      <p:cxnSp>
        <p:nvCxnSpPr>
          <p:cNvPr id="163" name="Straight Connector 162">
            <a:extLst>
              <a:ext uri="{FF2B5EF4-FFF2-40B4-BE49-F238E27FC236}">
                <a16:creationId xmlns:a16="http://schemas.microsoft.com/office/drawing/2014/main" id="{F7903AF2-8BB8-4E44-96C0-A0939DC57FA1}"/>
              </a:ext>
            </a:extLst>
          </p:cNvPr>
          <p:cNvCxnSpPr>
            <a:cxnSpLocks/>
          </p:cNvCxnSpPr>
          <p:nvPr/>
        </p:nvCxnSpPr>
        <p:spPr bwMode="auto">
          <a:xfrm flipH="1">
            <a:off x="6264058" y="1403027"/>
            <a:ext cx="1" cy="5173472"/>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164" name="Straight Arrow Connector 163">
            <a:extLst>
              <a:ext uri="{FF2B5EF4-FFF2-40B4-BE49-F238E27FC236}">
                <a16:creationId xmlns:a16="http://schemas.microsoft.com/office/drawing/2014/main" id="{1C4293E0-8590-44C8-9BB5-9ED346347B3A}"/>
              </a:ext>
            </a:extLst>
          </p:cNvPr>
          <p:cNvCxnSpPr/>
          <p:nvPr/>
        </p:nvCxnSpPr>
        <p:spPr bwMode="auto">
          <a:xfrm flipH="1" flipV="1">
            <a:off x="10496512" y="1765249"/>
            <a:ext cx="1011639" cy="6479"/>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cxnSp>
        <p:nvCxnSpPr>
          <p:cNvPr id="165" name="Straight Arrow Connector 164">
            <a:extLst>
              <a:ext uri="{FF2B5EF4-FFF2-40B4-BE49-F238E27FC236}">
                <a16:creationId xmlns:a16="http://schemas.microsoft.com/office/drawing/2014/main" id="{B0095850-B9FE-4025-92A8-86F0BEE19A3D}"/>
              </a:ext>
            </a:extLst>
          </p:cNvPr>
          <p:cNvCxnSpPr/>
          <p:nvPr/>
        </p:nvCxnSpPr>
        <p:spPr bwMode="auto">
          <a:xfrm flipH="1" flipV="1">
            <a:off x="9501606" y="1854276"/>
            <a:ext cx="1011639" cy="6479"/>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cxnSp>
        <p:nvCxnSpPr>
          <p:cNvPr id="166" name="Straight Arrow Connector 165">
            <a:extLst>
              <a:ext uri="{FF2B5EF4-FFF2-40B4-BE49-F238E27FC236}">
                <a16:creationId xmlns:a16="http://schemas.microsoft.com/office/drawing/2014/main" id="{87F030F2-C025-4573-96F9-751976D8E3B6}"/>
              </a:ext>
            </a:extLst>
          </p:cNvPr>
          <p:cNvCxnSpPr/>
          <p:nvPr/>
        </p:nvCxnSpPr>
        <p:spPr bwMode="auto">
          <a:xfrm flipH="1" flipV="1">
            <a:off x="9531912" y="1975115"/>
            <a:ext cx="1011639" cy="6479"/>
          </a:xfrm>
          <a:prstGeom prst="straightConnector1">
            <a:avLst/>
          </a:prstGeom>
          <a:solidFill>
            <a:srgbClr val="0082F0"/>
          </a:solidFill>
          <a:ln w="12700" cap="flat" cmpd="sng" algn="ctr">
            <a:solidFill>
              <a:srgbClr val="181818"/>
            </a:solidFill>
            <a:prstDash val="solid"/>
            <a:round/>
            <a:headEnd type="triangle" w="med" len="med"/>
            <a:tailEnd type="none" w="med" len="med"/>
          </a:ln>
          <a:effectLst/>
        </p:spPr>
      </p:cxnSp>
      <p:cxnSp>
        <p:nvCxnSpPr>
          <p:cNvPr id="167" name="Straight Arrow Connector 166">
            <a:extLst>
              <a:ext uri="{FF2B5EF4-FFF2-40B4-BE49-F238E27FC236}">
                <a16:creationId xmlns:a16="http://schemas.microsoft.com/office/drawing/2014/main" id="{7367D4BF-45B1-42F4-94BE-5C372FC2D12E}"/>
              </a:ext>
            </a:extLst>
          </p:cNvPr>
          <p:cNvCxnSpPr/>
          <p:nvPr/>
        </p:nvCxnSpPr>
        <p:spPr bwMode="auto">
          <a:xfrm flipH="1" flipV="1">
            <a:off x="10496512" y="2061000"/>
            <a:ext cx="1011639" cy="6479"/>
          </a:xfrm>
          <a:prstGeom prst="straightConnector1">
            <a:avLst/>
          </a:prstGeom>
          <a:solidFill>
            <a:srgbClr val="0082F0"/>
          </a:solidFill>
          <a:ln w="12700" cap="flat" cmpd="sng" algn="ctr">
            <a:solidFill>
              <a:srgbClr val="181818"/>
            </a:solidFill>
            <a:prstDash val="solid"/>
            <a:round/>
            <a:headEnd type="triangle" w="med" len="med"/>
            <a:tailEnd type="none" w="med" len="med"/>
          </a:ln>
          <a:effectLst/>
        </p:spPr>
      </p:cxnSp>
      <p:cxnSp>
        <p:nvCxnSpPr>
          <p:cNvPr id="168" name="Straight Arrow Connector 167">
            <a:extLst>
              <a:ext uri="{FF2B5EF4-FFF2-40B4-BE49-F238E27FC236}">
                <a16:creationId xmlns:a16="http://schemas.microsoft.com/office/drawing/2014/main" id="{587CA463-DE02-4CCF-A50B-9D7258F1D4D8}"/>
              </a:ext>
            </a:extLst>
          </p:cNvPr>
          <p:cNvCxnSpPr>
            <a:cxnSpLocks/>
          </p:cNvCxnSpPr>
          <p:nvPr/>
        </p:nvCxnSpPr>
        <p:spPr bwMode="auto">
          <a:xfrm flipH="1">
            <a:off x="6264556" y="2351128"/>
            <a:ext cx="5189643" cy="10464"/>
          </a:xfrm>
          <a:prstGeom prst="straightConnector1">
            <a:avLst/>
          </a:prstGeom>
          <a:solidFill>
            <a:srgbClr val="0082F0"/>
          </a:solidFill>
          <a:ln w="12700" cap="flat" cmpd="sng" algn="ctr">
            <a:solidFill>
              <a:srgbClr val="181818"/>
            </a:solidFill>
            <a:prstDash val="sysDash"/>
            <a:round/>
            <a:headEnd type="triangle" w="med" len="med"/>
            <a:tailEnd type="triangle" w="med" len="med"/>
          </a:ln>
          <a:effectLst/>
        </p:spPr>
      </p:cxnSp>
      <p:sp>
        <p:nvSpPr>
          <p:cNvPr id="169" name="TextBox 168">
            <a:extLst>
              <a:ext uri="{FF2B5EF4-FFF2-40B4-BE49-F238E27FC236}">
                <a16:creationId xmlns:a16="http://schemas.microsoft.com/office/drawing/2014/main" id="{E71E2404-3CCB-4C9B-BF03-BDAC43A9D6D7}"/>
              </a:ext>
            </a:extLst>
          </p:cNvPr>
          <p:cNvSpPr txBox="1"/>
          <p:nvPr/>
        </p:nvSpPr>
        <p:spPr bwMode="auto">
          <a:xfrm>
            <a:off x="7604317" y="2082620"/>
            <a:ext cx="1897289" cy="23231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Service announcement</a:t>
            </a:r>
          </a:p>
        </p:txBody>
      </p:sp>
      <p:cxnSp>
        <p:nvCxnSpPr>
          <p:cNvPr id="170" name="Straight Arrow Connector 169">
            <a:extLst>
              <a:ext uri="{FF2B5EF4-FFF2-40B4-BE49-F238E27FC236}">
                <a16:creationId xmlns:a16="http://schemas.microsoft.com/office/drawing/2014/main" id="{6C72A934-8562-4015-9D7D-8F4775005B9F}"/>
              </a:ext>
            </a:extLst>
          </p:cNvPr>
          <p:cNvCxnSpPr/>
          <p:nvPr/>
        </p:nvCxnSpPr>
        <p:spPr bwMode="auto">
          <a:xfrm flipH="1" flipV="1">
            <a:off x="10496511" y="2766732"/>
            <a:ext cx="1011639" cy="6479"/>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sp>
        <p:nvSpPr>
          <p:cNvPr id="171" name="TextBox 170">
            <a:extLst>
              <a:ext uri="{FF2B5EF4-FFF2-40B4-BE49-F238E27FC236}">
                <a16:creationId xmlns:a16="http://schemas.microsoft.com/office/drawing/2014/main" id="{5192B856-1AA4-4D48-848E-A1704A34D94D}"/>
              </a:ext>
            </a:extLst>
          </p:cNvPr>
          <p:cNvSpPr txBox="1"/>
          <p:nvPr/>
        </p:nvSpPr>
        <p:spPr bwMode="auto">
          <a:xfrm>
            <a:off x="9756777" y="2588604"/>
            <a:ext cx="1285063"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MBS Session Start</a:t>
            </a:r>
          </a:p>
        </p:txBody>
      </p:sp>
      <p:cxnSp>
        <p:nvCxnSpPr>
          <p:cNvPr id="172" name="Straight Arrow Connector 171">
            <a:extLst>
              <a:ext uri="{FF2B5EF4-FFF2-40B4-BE49-F238E27FC236}">
                <a16:creationId xmlns:a16="http://schemas.microsoft.com/office/drawing/2014/main" id="{81BFFF03-3E0A-412D-8CC2-DB270E143989}"/>
              </a:ext>
            </a:extLst>
          </p:cNvPr>
          <p:cNvCxnSpPr>
            <a:cxnSpLocks/>
          </p:cNvCxnSpPr>
          <p:nvPr/>
        </p:nvCxnSpPr>
        <p:spPr bwMode="auto">
          <a:xfrm flipH="1" flipV="1">
            <a:off x="9547445" y="2870816"/>
            <a:ext cx="934181" cy="1"/>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cxnSp>
        <p:nvCxnSpPr>
          <p:cNvPr id="173" name="Straight Arrow Connector 172">
            <a:extLst>
              <a:ext uri="{FF2B5EF4-FFF2-40B4-BE49-F238E27FC236}">
                <a16:creationId xmlns:a16="http://schemas.microsoft.com/office/drawing/2014/main" id="{904257AE-77F8-4D21-830D-8E6252CEC980}"/>
              </a:ext>
            </a:extLst>
          </p:cNvPr>
          <p:cNvCxnSpPr>
            <a:cxnSpLocks/>
          </p:cNvCxnSpPr>
          <p:nvPr/>
        </p:nvCxnSpPr>
        <p:spPr bwMode="auto">
          <a:xfrm flipH="1">
            <a:off x="8251661" y="3711259"/>
            <a:ext cx="1276250" cy="1"/>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sp>
        <p:nvSpPr>
          <p:cNvPr id="174" name="TextBox 173">
            <a:extLst>
              <a:ext uri="{FF2B5EF4-FFF2-40B4-BE49-F238E27FC236}">
                <a16:creationId xmlns:a16="http://schemas.microsoft.com/office/drawing/2014/main" id="{E61AF9C7-6ACC-4531-B441-AB88B8D68AE8}"/>
              </a:ext>
            </a:extLst>
          </p:cNvPr>
          <p:cNvSpPr txBox="1"/>
          <p:nvPr/>
        </p:nvSpPr>
        <p:spPr bwMode="auto">
          <a:xfrm>
            <a:off x="8663850" y="3128440"/>
            <a:ext cx="1563722" cy="324795"/>
          </a:xfrm>
          <a:prstGeom prst="rect">
            <a:avLst/>
          </a:prstGeom>
          <a:solidFill>
            <a:srgbClr val="FFFFFF"/>
          </a:solidFill>
          <a:ln w="12700">
            <a:solidFill>
              <a:srgbClr val="181818"/>
            </a:solid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0"/>
              </a:spcAft>
              <a:buClr>
                <a:srgbClr val="181818"/>
              </a:buClr>
              <a:buSzTx/>
              <a:buFont typeface="Ericsson Hilda" panose="00000500000000000000" pitchFamily="2" charset="0"/>
              <a:buNone/>
              <a:tabLst/>
              <a:defRPr/>
            </a:pPr>
            <a:r>
              <a:rPr kumimoji="0" lang="en-US" sz="1100" b="0" i="0" u="none" strike="noStrike" kern="1000" cap="none" spc="-30" normalizeH="0" baseline="0" noProof="0" dirty="0">
                <a:ln>
                  <a:noFill/>
                </a:ln>
                <a:solidFill>
                  <a:srgbClr val="181818"/>
                </a:solidFill>
                <a:effectLst/>
                <a:uLnTx/>
                <a:uFillTx/>
                <a:latin typeface="Ericsson Hilda"/>
                <a:cs typeface="+mn-cs"/>
              </a:rPr>
              <a:t>MB-SMF discovers/selects AMF(s)</a:t>
            </a:r>
          </a:p>
        </p:txBody>
      </p:sp>
      <p:sp>
        <p:nvSpPr>
          <p:cNvPr id="175" name="TextBox 174">
            <a:extLst>
              <a:ext uri="{FF2B5EF4-FFF2-40B4-BE49-F238E27FC236}">
                <a16:creationId xmlns:a16="http://schemas.microsoft.com/office/drawing/2014/main" id="{D21121CE-24B6-4020-8413-3A6F930304B0}"/>
              </a:ext>
            </a:extLst>
          </p:cNvPr>
          <p:cNvSpPr txBox="1"/>
          <p:nvPr/>
        </p:nvSpPr>
        <p:spPr bwMode="auto">
          <a:xfrm>
            <a:off x="8168386" y="3488441"/>
            <a:ext cx="1285063"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MBS Session Start</a:t>
            </a:r>
          </a:p>
        </p:txBody>
      </p:sp>
      <p:cxnSp>
        <p:nvCxnSpPr>
          <p:cNvPr id="176" name="Straight Arrow Connector 175">
            <a:extLst>
              <a:ext uri="{FF2B5EF4-FFF2-40B4-BE49-F238E27FC236}">
                <a16:creationId xmlns:a16="http://schemas.microsoft.com/office/drawing/2014/main" id="{9BDBDCE3-3EDF-4DF3-812E-7E6A4E8D1068}"/>
              </a:ext>
            </a:extLst>
          </p:cNvPr>
          <p:cNvCxnSpPr>
            <a:cxnSpLocks/>
          </p:cNvCxnSpPr>
          <p:nvPr/>
        </p:nvCxnSpPr>
        <p:spPr bwMode="auto">
          <a:xfrm flipH="1">
            <a:off x="7196358" y="3902505"/>
            <a:ext cx="1095861" cy="1"/>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sp>
        <p:nvSpPr>
          <p:cNvPr id="177" name="TextBox 176">
            <a:extLst>
              <a:ext uri="{FF2B5EF4-FFF2-40B4-BE49-F238E27FC236}">
                <a16:creationId xmlns:a16="http://schemas.microsoft.com/office/drawing/2014/main" id="{9EB9E799-0A09-4B94-86A8-31D971640827}"/>
              </a:ext>
            </a:extLst>
          </p:cNvPr>
          <p:cNvSpPr txBox="1"/>
          <p:nvPr/>
        </p:nvSpPr>
        <p:spPr bwMode="auto">
          <a:xfrm>
            <a:off x="6735770" y="3679688"/>
            <a:ext cx="1651778" cy="21781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MBS Resource Setup</a:t>
            </a:r>
          </a:p>
        </p:txBody>
      </p:sp>
      <p:sp>
        <p:nvSpPr>
          <p:cNvPr id="178" name="TextBox 177">
            <a:extLst>
              <a:ext uri="{FF2B5EF4-FFF2-40B4-BE49-F238E27FC236}">
                <a16:creationId xmlns:a16="http://schemas.microsoft.com/office/drawing/2014/main" id="{A5A505BA-B478-4E79-BF31-E39DA981D702}"/>
              </a:ext>
            </a:extLst>
          </p:cNvPr>
          <p:cNvSpPr txBox="1"/>
          <p:nvPr/>
        </p:nvSpPr>
        <p:spPr bwMode="auto">
          <a:xfrm>
            <a:off x="6446085" y="4028129"/>
            <a:ext cx="1563722" cy="324795"/>
          </a:xfrm>
          <a:prstGeom prst="rect">
            <a:avLst/>
          </a:prstGeom>
          <a:solidFill>
            <a:srgbClr val="FFFFFF"/>
          </a:solidFill>
          <a:ln w="12700">
            <a:solidFill>
              <a:srgbClr val="181818"/>
            </a:solid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0"/>
              </a:spcAft>
              <a:buClr>
                <a:srgbClr val="181818"/>
              </a:buClr>
              <a:buSzTx/>
              <a:buFont typeface="Ericsson Hilda" panose="00000500000000000000" pitchFamily="2" charset="0"/>
              <a:buNone/>
              <a:tabLst/>
              <a:defRPr/>
            </a:pPr>
            <a:r>
              <a:rPr kumimoji="0" lang="en-US" sz="1100" b="0" i="0" u="none" strike="noStrike" kern="1000" cap="none" spc="-30" normalizeH="0" baseline="0" noProof="0" dirty="0">
                <a:ln>
                  <a:noFill/>
                </a:ln>
                <a:solidFill>
                  <a:srgbClr val="181818"/>
                </a:solidFill>
                <a:effectLst/>
                <a:uLnTx/>
                <a:uFillTx/>
                <a:latin typeface="Ericsson Hilda"/>
                <a:cs typeface="+mn-cs"/>
              </a:rPr>
              <a:t>NG-RAN  advertise MBS Session ID (TMGI)</a:t>
            </a:r>
          </a:p>
        </p:txBody>
      </p:sp>
      <p:cxnSp>
        <p:nvCxnSpPr>
          <p:cNvPr id="179" name="Straight Connector 178">
            <a:extLst>
              <a:ext uri="{FF2B5EF4-FFF2-40B4-BE49-F238E27FC236}">
                <a16:creationId xmlns:a16="http://schemas.microsoft.com/office/drawing/2014/main" id="{8EAFAEF9-8540-4DAC-91A1-FD3D8361237C}"/>
              </a:ext>
            </a:extLst>
          </p:cNvPr>
          <p:cNvCxnSpPr>
            <a:cxnSpLocks/>
          </p:cNvCxnSpPr>
          <p:nvPr/>
        </p:nvCxnSpPr>
        <p:spPr bwMode="auto">
          <a:xfrm flipH="1">
            <a:off x="7138007" y="1457159"/>
            <a:ext cx="1" cy="5173472"/>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180" name="Straight Connector 179">
            <a:extLst>
              <a:ext uri="{FF2B5EF4-FFF2-40B4-BE49-F238E27FC236}">
                <a16:creationId xmlns:a16="http://schemas.microsoft.com/office/drawing/2014/main" id="{BE3830E7-1A13-42E5-A418-C11BCA4D58AA}"/>
              </a:ext>
            </a:extLst>
          </p:cNvPr>
          <p:cNvCxnSpPr>
            <a:cxnSpLocks/>
          </p:cNvCxnSpPr>
          <p:nvPr/>
        </p:nvCxnSpPr>
        <p:spPr bwMode="auto">
          <a:xfrm flipH="1">
            <a:off x="8256558" y="1313971"/>
            <a:ext cx="1" cy="5173472"/>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181" name="Straight Connector 180">
            <a:extLst>
              <a:ext uri="{FF2B5EF4-FFF2-40B4-BE49-F238E27FC236}">
                <a16:creationId xmlns:a16="http://schemas.microsoft.com/office/drawing/2014/main" id="{D1B41B7D-8868-451D-992E-948ACDE3CA09}"/>
              </a:ext>
            </a:extLst>
          </p:cNvPr>
          <p:cNvCxnSpPr>
            <a:cxnSpLocks/>
          </p:cNvCxnSpPr>
          <p:nvPr/>
        </p:nvCxnSpPr>
        <p:spPr bwMode="auto">
          <a:xfrm flipH="1">
            <a:off x="9534217" y="1274876"/>
            <a:ext cx="1" cy="5173472"/>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182" name="Straight Connector 181">
            <a:extLst>
              <a:ext uri="{FF2B5EF4-FFF2-40B4-BE49-F238E27FC236}">
                <a16:creationId xmlns:a16="http://schemas.microsoft.com/office/drawing/2014/main" id="{7C7BD8DB-A41F-42ED-B6D3-0A6FF021C3C9}"/>
              </a:ext>
            </a:extLst>
          </p:cNvPr>
          <p:cNvCxnSpPr>
            <a:cxnSpLocks/>
          </p:cNvCxnSpPr>
          <p:nvPr/>
        </p:nvCxnSpPr>
        <p:spPr bwMode="auto">
          <a:xfrm flipH="1">
            <a:off x="10534523" y="1337075"/>
            <a:ext cx="1" cy="5173472"/>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183" name="Straight Connector 182">
            <a:extLst>
              <a:ext uri="{FF2B5EF4-FFF2-40B4-BE49-F238E27FC236}">
                <a16:creationId xmlns:a16="http://schemas.microsoft.com/office/drawing/2014/main" id="{2C3A010B-6AB6-435C-9379-6CA62FDF1D32}"/>
              </a:ext>
            </a:extLst>
          </p:cNvPr>
          <p:cNvCxnSpPr>
            <a:cxnSpLocks/>
          </p:cNvCxnSpPr>
          <p:nvPr/>
        </p:nvCxnSpPr>
        <p:spPr bwMode="auto">
          <a:xfrm flipH="1">
            <a:off x="11513550" y="1457159"/>
            <a:ext cx="1" cy="5173472"/>
          </a:xfrm>
          <a:prstGeom prst="line">
            <a:avLst/>
          </a:prstGeom>
          <a:solidFill>
            <a:srgbClr val="0082F0"/>
          </a:solidFill>
          <a:ln w="12700" cap="flat" cmpd="sng" algn="ctr">
            <a:solidFill>
              <a:srgbClr val="181818"/>
            </a:solidFill>
            <a:prstDash val="solid"/>
            <a:round/>
            <a:headEnd type="none" w="med" len="med"/>
            <a:tailEnd type="none"/>
          </a:ln>
          <a:effectLst/>
        </p:spPr>
      </p:cxnSp>
      <p:sp>
        <p:nvSpPr>
          <p:cNvPr id="184" name="Rectangle 183">
            <a:extLst>
              <a:ext uri="{FF2B5EF4-FFF2-40B4-BE49-F238E27FC236}">
                <a16:creationId xmlns:a16="http://schemas.microsoft.com/office/drawing/2014/main" id="{D29F6495-E970-4AFA-8D16-CC328450F242}"/>
              </a:ext>
            </a:extLst>
          </p:cNvPr>
          <p:cNvSpPr/>
          <p:nvPr/>
        </p:nvSpPr>
        <p:spPr bwMode="auto">
          <a:xfrm>
            <a:off x="5100541" y="3027677"/>
            <a:ext cx="5203050" cy="1367171"/>
          </a:xfrm>
          <a:prstGeom prst="rect">
            <a:avLst/>
          </a:prstGeom>
          <a:noFill/>
          <a:ln w="12700" cap="flat" cmpd="sng" algn="ctr">
            <a:solidFill>
              <a:srgbClr val="181818"/>
            </a:solidFill>
            <a:prstDash val="dash"/>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 typeface="Ericsson Hilda" panose="00000500000000000000" pitchFamily="2" charset="0"/>
              <a:buNone/>
              <a:tabLst/>
              <a:defRPr/>
            </a:pPr>
            <a:endParaRPr kumimoji="0" lang="en-US" sz="1800" b="0" i="0" u="none" strike="noStrike" kern="0" cap="none" spc="0" normalizeH="0" baseline="0" noProof="0" dirty="0">
              <a:ln>
                <a:noFill/>
              </a:ln>
              <a:solidFill>
                <a:srgbClr val="181818"/>
              </a:solidFill>
              <a:effectLst/>
              <a:uLnTx/>
              <a:uFillTx/>
              <a:latin typeface="Ericsson Hilda"/>
              <a:cs typeface="+mn-cs"/>
            </a:endParaRPr>
          </a:p>
        </p:txBody>
      </p:sp>
      <p:sp>
        <p:nvSpPr>
          <p:cNvPr id="185" name="TextBox 184">
            <a:extLst>
              <a:ext uri="{FF2B5EF4-FFF2-40B4-BE49-F238E27FC236}">
                <a16:creationId xmlns:a16="http://schemas.microsoft.com/office/drawing/2014/main" id="{90F089F3-ADD4-4169-8145-9F069F3111BB}"/>
              </a:ext>
            </a:extLst>
          </p:cNvPr>
          <p:cNvSpPr txBox="1"/>
          <p:nvPr/>
        </p:nvSpPr>
        <p:spPr bwMode="auto">
          <a:xfrm>
            <a:off x="5132158" y="3073937"/>
            <a:ext cx="1897289" cy="23231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b="1" kern="1000" spc="-30" dirty="0">
                <a:solidFill>
                  <a:srgbClr val="181818"/>
                </a:solidFill>
                <a:latin typeface="Ericsson Hilda"/>
                <a:cs typeface="+mn-cs"/>
              </a:rPr>
              <a:t>Broadcast</a:t>
            </a:r>
          </a:p>
        </p:txBody>
      </p:sp>
      <p:cxnSp>
        <p:nvCxnSpPr>
          <p:cNvPr id="186" name="Straight Arrow Connector 185">
            <a:extLst>
              <a:ext uri="{FF2B5EF4-FFF2-40B4-BE49-F238E27FC236}">
                <a16:creationId xmlns:a16="http://schemas.microsoft.com/office/drawing/2014/main" id="{08D0FF50-469E-4A55-9B90-63C181A9AC67}"/>
              </a:ext>
            </a:extLst>
          </p:cNvPr>
          <p:cNvCxnSpPr>
            <a:cxnSpLocks/>
          </p:cNvCxnSpPr>
          <p:nvPr/>
        </p:nvCxnSpPr>
        <p:spPr bwMode="auto">
          <a:xfrm flipH="1">
            <a:off x="6256584" y="5015796"/>
            <a:ext cx="2035635" cy="0"/>
          </a:xfrm>
          <a:prstGeom prst="straightConnector1">
            <a:avLst/>
          </a:prstGeom>
          <a:solidFill>
            <a:srgbClr val="0082F0"/>
          </a:solidFill>
          <a:ln w="12700" cap="flat" cmpd="sng" algn="ctr">
            <a:solidFill>
              <a:srgbClr val="181818"/>
            </a:solidFill>
            <a:prstDash val="solid"/>
            <a:round/>
            <a:headEnd type="triangle" w="med" len="med"/>
            <a:tailEnd type="none" w="med" len="med"/>
          </a:ln>
          <a:effectLst/>
        </p:spPr>
      </p:cxnSp>
      <p:sp>
        <p:nvSpPr>
          <p:cNvPr id="187" name="TextBox 186">
            <a:extLst>
              <a:ext uri="{FF2B5EF4-FFF2-40B4-BE49-F238E27FC236}">
                <a16:creationId xmlns:a16="http://schemas.microsoft.com/office/drawing/2014/main" id="{DBB2A200-FB0D-4490-85F0-B220E7FE17EC}"/>
              </a:ext>
            </a:extLst>
          </p:cNvPr>
          <p:cNvSpPr txBox="1"/>
          <p:nvPr/>
        </p:nvSpPr>
        <p:spPr bwMode="auto">
          <a:xfrm>
            <a:off x="6446085" y="4791027"/>
            <a:ext cx="1285063"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UE Join</a:t>
            </a:r>
          </a:p>
        </p:txBody>
      </p:sp>
      <p:cxnSp>
        <p:nvCxnSpPr>
          <p:cNvPr id="188" name="Straight Arrow Connector 187">
            <a:extLst>
              <a:ext uri="{FF2B5EF4-FFF2-40B4-BE49-F238E27FC236}">
                <a16:creationId xmlns:a16="http://schemas.microsoft.com/office/drawing/2014/main" id="{1C1231D2-BDCE-4CFF-8AE3-0D01BFE656ED}"/>
              </a:ext>
            </a:extLst>
          </p:cNvPr>
          <p:cNvCxnSpPr>
            <a:cxnSpLocks/>
          </p:cNvCxnSpPr>
          <p:nvPr/>
        </p:nvCxnSpPr>
        <p:spPr bwMode="auto">
          <a:xfrm flipH="1">
            <a:off x="8256559" y="5538963"/>
            <a:ext cx="1279489" cy="0"/>
          </a:xfrm>
          <a:prstGeom prst="straightConnector1">
            <a:avLst/>
          </a:prstGeom>
          <a:solidFill>
            <a:srgbClr val="0082F0"/>
          </a:solidFill>
          <a:ln w="12700" cap="flat" cmpd="sng" algn="ctr">
            <a:solidFill>
              <a:srgbClr val="181818"/>
            </a:solidFill>
            <a:prstDash val="solid"/>
            <a:round/>
            <a:headEnd type="triangle" w="med" len="med"/>
            <a:tailEnd type="none" w="med" len="med"/>
          </a:ln>
          <a:effectLst/>
        </p:spPr>
      </p:cxnSp>
      <p:sp>
        <p:nvSpPr>
          <p:cNvPr id="189" name="TextBox 188">
            <a:extLst>
              <a:ext uri="{FF2B5EF4-FFF2-40B4-BE49-F238E27FC236}">
                <a16:creationId xmlns:a16="http://schemas.microsoft.com/office/drawing/2014/main" id="{39011429-3DC9-46D7-9D5E-72F1B103C6B1}"/>
              </a:ext>
            </a:extLst>
          </p:cNvPr>
          <p:cNvSpPr txBox="1"/>
          <p:nvPr/>
        </p:nvSpPr>
        <p:spPr bwMode="auto">
          <a:xfrm>
            <a:off x="7760162" y="5083940"/>
            <a:ext cx="1563722" cy="239736"/>
          </a:xfrm>
          <a:prstGeom prst="rect">
            <a:avLst/>
          </a:prstGeom>
          <a:solidFill>
            <a:srgbClr val="FFFFFF"/>
          </a:solidFill>
          <a:ln w="12700">
            <a:solidFill>
              <a:srgbClr val="181818"/>
            </a:solid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0"/>
              </a:spcAft>
              <a:buClr>
                <a:srgbClr val="181818"/>
              </a:buClr>
              <a:buSzTx/>
              <a:buFont typeface="Ericsson Hilda" panose="00000500000000000000" pitchFamily="2" charset="0"/>
              <a:buNone/>
              <a:tabLst/>
              <a:defRPr/>
            </a:pPr>
            <a:r>
              <a:rPr kumimoji="0" lang="en-US" sz="1100" b="0" i="0" u="none" strike="noStrike" kern="1000" cap="none" spc="-30" normalizeH="0" baseline="0" noProof="0" dirty="0">
                <a:ln>
                  <a:noFill/>
                </a:ln>
                <a:solidFill>
                  <a:srgbClr val="181818"/>
                </a:solidFill>
                <a:effectLst/>
                <a:uLnTx/>
                <a:uFillTx/>
                <a:latin typeface="Ericsson Hilda"/>
                <a:cs typeface="+mn-cs"/>
              </a:rPr>
              <a:t>AMF selects MB-SMF</a:t>
            </a:r>
          </a:p>
        </p:txBody>
      </p:sp>
      <p:cxnSp>
        <p:nvCxnSpPr>
          <p:cNvPr id="190" name="Straight Arrow Connector 189">
            <a:extLst>
              <a:ext uri="{FF2B5EF4-FFF2-40B4-BE49-F238E27FC236}">
                <a16:creationId xmlns:a16="http://schemas.microsoft.com/office/drawing/2014/main" id="{E2529987-142E-4F30-A6EA-63E377ADACFD}"/>
              </a:ext>
            </a:extLst>
          </p:cNvPr>
          <p:cNvCxnSpPr>
            <a:cxnSpLocks/>
          </p:cNvCxnSpPr>
          <p:nvPr/>
        </p:nvCxnSpPr>
        <p:spPr bwMode="auto">
          <a:xfrm flipH="1">
            <a:off x="8267956" y="5669592"/>
            <a:ext cx="1279489" cy="0"/>
          </a:xfrm>
          <a:prstGeom prst="straightConnector1">
            <a:avLst/>
          </a:prstGeom>
          <a:solidFill>
            <a:srgbClr val="0082F0"/>
          </a:solidFill>
          <a:ln w="12700" cap="flat" cmpd="sng" algn="ctr">
            <a:solidFill>
              <a:srgbClr val="181818"/>
            </a:solidFill>
            <a:prstDash val="solid"/>
            <a:round/>
            <a:headEnd type="none" w="med" len="med"/>
            <a:tailEnd type="triangle" w="med" len="med"/>
          </a:ln>
          <a:effectLst/>
        </p:spPr>
      </p:cxnSp>
      <p:cxnSp>
        <p:nvCxnSpPr>
          <p:cNvPr id="191" name="Straight Arrow Connector 190">
            <a:extLst>
              <a:ext uri="{FF2B5EF4-FFF2-40B4-BE49-F238E27FC236}">
                <a16:creationId xmlns:a16="http://schemas.microsoft.com/office/drawing/2014/main" id="{181C1950-2156-436C-BBC8-051C9563E2DA}"/>
              </a:ext>
            </a:extLst>
          </p:cNvPr>
          <p:cNvCxnSpPr>
            <a:cxnSpLocks/>
          </p:cNvCxnSpPr>
          <p:nvPr/>
        </p:nvCxnSpPr>
        <p:spPr bwMode="auto">
          <a:xfrm flipH="1">
            <a:off x="6256584" y="5766914"/>
            <a:ext cx="2035635" cy="0"/>
          </a:xfrm>
          <a:prstGeom prst="straightConnector1">
            <a:avLst/>
          </a:prstGeom>
          <a:solidFill>
            <a:srgbClr val="0082F0"/>
          </a:solidFill>
          <a:ln w="12700" cap="flat" cmpd="sng" algn="ctr">
            <a:solidFill>
              <a:srgbClr val="181818"/>
            </a:solidFill>
            <a:prstDash val="solid"/>
            <a:round/>
            <a:headEnd type="none" w="med" len="med"/>
            <a:tailEnd type="triangle" w="med" len="med"/>
          </a:ln>
          <a:effectLst/>
        </p:spPr>
      </p:cxnSp>
      <p:sp>
        <p:nvSpPr>
          <p:cNvPr id="192" name="TextBox 191">
            <a:extLst>
              <a:ext uri="{FF2B5EF4-FFF2-40B4-BE49-F238E27FC236}">
                <a16:creationId xmlns:a16="http://schemas.microsoft.com/office/drawing/2014/main" id="{5B0EDEBE-C53D-4F6B-A8BF-29C6F6A66E38}"/>
              </a:ext>
            </a:extLst>
          </p:cNvPr>
          <p:cNvSpPr txBox="1"/>
          <p:nvPr/>
        </p:nvSpPr>
        <p:spPr bwMode="auto">
          <a:xfrm>
            <a:off x="8328152" y="5323676"/>
            <a:ext cx="1588400" cy="25039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MBS Session Request</a:t>
            </a:r>
          </a:p>
        </p:txBody>
      </p:sp>
      <p:cxnSp>
        <p:nvCxnSpPr>
          <p:cNvPr id="193" name="Straight Arrow Connector 192">
            <a:extLst>
              <a:ext uri="{FF2B5EF4-FFF2-40B4-BE49-F238E27FC236}">
                <a16:creationId xmlns:a16="http://schemas.microsoft.com/office/drawing/2014/main" id="{B61CCC27-495B-4044-BD2D-5BAAF5648142}"/>
              </a:ext>
            </a:extLst>
          </p:cNvPr>
          <p:cNvCxnSpPr>
            <a:cxnSpLocks/>
          </p:cNvCxnSpPr>
          <p:nvPr/>
        </p:nvCxnSpPr>
        <p:spPr bwMode="auto">
          <a:xfrm flipH="1">
            <a:off x="8256559" y="6083249"/>
            <a:ext cx="1279489" cy="0"/>
          </a:xfrm>
          <a:prstGeom prst="straightConnector1">
            <a:avLst/>
          </a:prstGeom>
          <a:solidFill>
            <a:srgbClr val="0082F0"/>
          </a:solidFill>
          <a:ln w="12700" cap="flat" cmpd="sng" algn="ctr">
            <a:solidFill>
              <a:srgbClr val="181818"/>
            </a:solidFill>
            <a:prstDash val="solid"/>
            <a:round/>
            <a:headEnd type="none" w="med" len="med"/>
            <a:tailEnd type="triangle" w="med" len="med"/>
          </a:ln>
          <a:effectLst/>
        </p:spPr>
      </p:cxnSp>
      <p:cxnSp>
        <p:nvCxnSpPr>
          <p:cNvPr id="194" name="Straight Arrow Connector 193">
            <a:extLst>
              <a:ext uri="{FF2B5EF4-FFF2-40B4-BE49-F238E27FC236}">
                <a16:creationId xmlns:a16="http://schemas.microsoft.com/office/drawing/2014/main" id="{1B1FBDE5-D287-4E14-A1B5-D989973E0B53}"/>
              </a:ext>
            </a:extLst>
          </p:cNvPr>
          <p:cNvCxnSpPr>
            <a:cxnSpLocks/>
          </p:cNvCxnSpPr>
          <p:nvPr/>
        </p:nvCxnSpPr>
        <p:spPr bwMode="auto">
          <a:xfrm flipH="1">
            <a:off x="7120418" y="6224763"/>
            <a:ext cx="1171801" cy="0"/>
          </a:xfrm>
          <a:prstGeom prst="straightConnector1">
            <a:avLst/>
          </a:prstGeom>
          <a:solidFill>
            <a:srgbClr val="0082F0"/>
          </a:solidFill>
          <a:ln w="12700" cap="flat" cmpd="sng" algn="ctr">
            <a:solidFill>
              <a:srgbClr val="181818"/>
            </a:solidFill>
            <a:prstDash val="solid"/>
            <a:round/>
            <a:headEnd type="none" w="med" len="med"/>
            <a:tailEnd type="triangle" w="med" len="med"/>
          </a:ln>
          <a:effectLst/>
        </p:spPr>
      </p:cxnSp>
      <p:sp>
        <p:nvSpPr>
          <p:cNvPr id="195" name="TextBox 194">
            <a:extLst>
              <a:ext uri="{FF2B5EF4-FFF2-40B4-BE49-F238E27FC236}">
                <a16:creationId xmlns:a16="http://schemas.microsoft.com/office/drawing/2014/main" id="{CC182426-9181-4AEB-92F6-CAE998458E49}"/>
              </a:ext>
            </a:extLst>
          </p:cNvPr>
          <p:cNvSpPr txBox="1"/>
          <p:nvPr/>
        </p:nvSpPr>
        <p:spPr bwMode="auto">
          <a:xfrm>
            <a:off x="8366449" y="5876200"/>
            <a:ext cx="1285063"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MBS Session Start</a:t>
            </a:r>
          </a:p>
        </p:txBody>
      </p:sp>
      <p:sp>
        <p:nvSpPr>
          <p:cNvPr id="196" name="TextBox 195">
            <a:extLst>
              <a:ext uri="{FF2B5EF4-FFF2-40B4-BE49-F238E27FC236}">
                <a16:creationId xmlns:a16="http://schemas.microsoft.com/office/drawing/2014/main" id="{3E0F07C5-BC45-4F01-8D99-14CC1ECA2633}"/>
              </a:ext>
            </a:extLst>
          </p:cNvPr>
          <p:cNvSpPr txBox="1"/>
          <p:nvPr/>
        </p:nvSpPr>
        <p:spPr bwMode="auto">
          <a:xfrm>
            <a:off x="6510811" y="5966159"/>
            <a:ext cx="1508290" cy="25860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MBS Resource Setup</a:t>
            </a:r>
          </a:p>
        </p:txBody>
      </p:sp>
      <p:sp>
        <p:nvSpPr>
          <p:cNvPr id="197" name="Rectangle 196">
            <a:extLst>
              <a:ext uri="{FF2B5EF4-FFF2-40B4-BE49-F238E27FC236}">
                <a16:creationId xmlns:a16="http://schemas.microsoft.com/office/drawing/2014/main" id="{38E02DAD-8815-477C-9E5C-26229F8C2625}"/>
              </a:ext>
            </a:extLst>
          </p:cNvPr>
          <p:cNvSpPr/>
          <p:nvPr/>
        </p:nvSpPr>
        <p:spPr bwMode="auto">
          <a:xfrm>
            <a:off x="5066633" y="4779786"/>
            <a:ext cx="5226920" cy="1528193"/>
          </a:xfrm>
          <a:prstGeom prst="rect">
            <a:avLst/>
          </a:prstGeom>
          <a:noFill/>
          <a:ln w="12700" cap="flat" cmpd="sng" algn="ctr">
            <a:solidFill>
              <a:srgbClr val="181818"/>
            </a:solidFill>
            <a:prstDash val="dash"/>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 typeface="Ericsson Hilda" panose="00000500000000000000" pitchFamily="2" charset="0"/>
              <a:buNone/>
              <a:tabLst/>
              <a:defRPr/>
            </a:pPr>
            <a:endParaRPr kumimoji="0" lang="en-US" sz="1800" b="0" i="0" u="none" strike="noStrike" kern="0" cap="none" spc="0" normalizeH="0" baseline="0" noProof="0" dirty="0">
              <a:ln>
                <a:noFill/>
              </a:ln>
              <a:solidFill>
                <a:srgbClr val="181818"/>
              </a:solidFill>
              <a:effectLst/>
              <a:uLnTx/>
              <a:uFillTx/>
              <a:latin typeface="Ericsson Hilda"/>
              <a:cs typeface="+mn-cs"/>
            </a:endParaRPr>
          </a:p>
        </p:txBody>
      </p:sp>
      <p:sp>
        <p:nvSpPr>
          <p:cNvPr id="198" name="TextBox 197">
            <a:extLst>
              <a:ext uri="{FF2B5EF4-FFF2-40B4-BE49-F238E27FC236}">
                <a16:creationId xmlns:a16="http://schemas.microsoft.com/office/drawing/2014/main" id="{94DCE15E-9021-4C7C-A5D9-9571341DF35F}"/>
              </a:ext>
            </a:extLst>
          </p:cNvPr>
          <p:cNvSpPr txBox="1"/>
          <p:nvPr/>
        </p:nvSpPr>
        <p:spPr bwMode="auto">
          <a:xfrm>
            <a:off x="5066633" y="4835661"/>
            <a:ext cx="1189951" cy="45054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b="1" kern="1000" spc="-30" dirty="0">
                <a:solidFill>
                  <a:srgbClr val="181818"/>
                </a:solidFill>
                <a:latin typeface="Ericsson Hilda"/>
                <a:cs typeface="+mn-cs"/>
              </a:rPr>
              <a:t>Multicast</a:t>
            </a:r>
            <a:r>
              <a:rPr lang="en-US" sz="1100" kern="1000" spc="-30" dirty="0">
                <a:solidFill>
                  <a:srgbClr val="181818"/>
                </a:solidFill>
                <a:latin typeface="Ericsson Hilda"/>
                <a:cs typeface="+mn-cs"/>
              </a:rPr>
              <a:t> Sol#2, </a:t>
            </a:r>
            <a:r>
              <a:rPr lang="en-US" sz="1100" kern="1000" spc="-30" dirty="0">
                <a:solidFill>
                  <a:srgbClr val="0082F0"/>
                </a:solidFill>
                <a:latin typeface="Ericsson Hilda"/>
                <a:cs typeface="+mn-cs"/>
              </a:rPr>
              <a:t>shared</a:t>
            </a:r>
            <a:r>
              <a:rPr lang="en-US" sz="1100" kern="1000" spc="-30" dirty="0">
                <a:solidFill>
                  <a:srgbClr val="181818"/>
                </a:solidFill>
                <a:latin typeface="Ericsson Hilda"/>
                <a:cs typeface="+mn-cs"/>
              </a:rPr>
              <a:t> delivery</a:t>
            </a:r>
          </a:p>
        </p:txBody>
      </p:sp>
      <p:sp>
        <p:nvSpPr>
          <p:cNvPr id="199" name="TextBox 198">
            <a:extLst>
              <a:ext uri="{FF2B5EF4-FFF2-40B4-BE49-F238E27FC236}">
                <a16:creationId xmlns:a16="http://schemas.microsoft.com/office/drawing/2014/main" id="{498A0A08-8CEE-4693-B9D0-13BFF192FC70}"/>
              </a:ext>
            </a:extLst>
          </p:cNvPr>
          <p:cNvSpPr txBox="1"/>
          <p:nvPr/>
        </p:nvSpPr>
        <p:spPr>
          <a:xfrm>
            <a:off x="337609" y="1322723"/>
            <a:ext cx="3063390" cy="437567"/>
          </a:xfrm>
          <a:prstGeom prst="rect">
            <a:avLst/>
          </a:prstGeom>
        </p:spPr>
        <p:txBody>
          <a:bodyPr vert="horz" wrap="square" lIns="72000" tIns="36000" rIns="72000" bIns="36000" rtlCol="0" anchor="t">
            <a:noAutofit/>
          </a:bodyPr>
          <a:lstStyle/>
          <a:p>
            <a:pPr eaLnBrk="1" hangingPunct="1">
              <a:spcBef>
                <a:spcPts val="300"/>
              </a:spcBef>
              <a:buFont typeface="Ericsson Hilda" panose="00000500000000000000" pitchFamily="2" charset="0"/>
              <a:buNone/>
            </a:pPr>
            <a:r>
              <a:rPr lang="en-US" sz="1400" b="1" kern="1000" spc="-30" dirty="0">
                <a:solidFill>
                  <a:srgbClr val="0082F0"/>
                </a:solidFill>
                <a:latin typeface="Ericsson Hilda"/>
                <a:cs typeface="+mn-cs"/>
              </a:rPr>
              <a:t>Same architecture for Multicast (shared delivery) and broadcast</a:t>
            </a:r>
          </a:p>
        </p:txBody>
      </p:sp>
      <p:cxnSp>
        <p:nvCxnSpPr>
          <p:cNvPr id="200" name="Straight Arrow Connector 199">
            <a:extLst>
              <a:ext uri="{FF2B5EF4-FFF2-40B4-BE49-F238E27FC236}">
                <a16:creationId xmlns:a16="http://schemas.microsoft.com/office/drawing/2014/main" id="{F247BB53-1D77-4A07-8880-D95167ED5D54}"/>
              </a:ext>
            </a:extLst>
          </p:cNvPr>
          <p:cNvCxnSpPr/>
          <p:nvPr/>
        </p:nvCxnSpPr>
        <p:spPr bwMode="auto">
          <a:xfrm>
            <a:off x="4280618" y="3565005"/>
            <a:ext cx="786015" cy="23539"/>
          </a:xfrm>
          <a:prstGeom prst="straightConnector1">
            <a:avLst/>
          </a:prstGeom>
          <a:solidFill>
            <a:srgbClr val="0082F0"/>
          </a:solidFill>
          <a:ln w="12700" cap="flat" cmpd="sng" algn="ctr">
            <a:solidFill>
              <a:srgbClr val="181818"/>
            </a:solidFill>
            <a:prstDash val="solid"/>
            <a:round/>
            <a:headEnd type="triangle" w="med" len="med"/>
            <a:tailEnd type="none" w="med" len="med"/>
          </a:ln>
          <a:effectLst/>
        </p:spPr>
      </p:cxnSp>
      <p:cxnSp>
        <p:nvCxnSpPr>
          <p:cNvPr id="201" name="Straight Arrow Connector 200">
            <a:extLst>
              <a:ext uri="{FF2B5EF4-FFF2-40B4-BE49-F238E27FC236}">
                <a16:creationId xmlns:a16="http://schemas.microsoft.com/office/drawing/2014/main" id="{9CF2EF5F-6EEA-4604-91F8-CBC7586C10FB}"/>
              </a:ext>
            </a:extLst>
          </p:cNvPr>
          <p:cNvCxnSpPr>
            <a:cxnSpLocks/>
          </p:cNvCxnSpPr>
          <p:nvPr/>
        </p:nvCxnSpPr>
        <p:spPr bwMode="auto">
          <a:xfrm>
            <a:off x="3877433" y="4023600"/>
            <a:ext cx="1209881" cy="1300076"/>
          </a:xfrm>
          <a:prstGeom prst="straightConnector1">
            <a:avLst/>
          </a:prstGeom>
          <a:solidFill>
            <a:srgbClr val="0082F0"/>
          </a:solidFill>
          <a:ln w="12700" cap="flat" cmpd="sng" algn="ctr">
            <a:solidFill>
              <a:srgbClr val="181818"/>
            </a:solidFill>
            <a:prstDash val="solid"/>
            <a:round/>
            <a:headEnd type="triangle" w="med" len="med"/>
            <a:tailEnd type="none" w="med" len="med"/>
          </a:ln>
          <a:effectLst/>
        </p:spPr>
      </p:cxnSp>
    </p:spTree>
    <p:extLst>
      <p:ext uri="{BB962C8B-B14F-4D97-AF65-F5344CB8AC3E}">
        <p14:creationId xmlns:p14="http://schemas.microsoft.com/office/powerpoint/2010/main" val="137662154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3F3FA0-6E87-4603-BB8C-1856B25007DC}"/>
              </a:ext>
            </a:extLst>
          </p:cNvPr>
          <p:cNvSpPr>
            <a:spLocks noGrp="1"/>
          </p:cNvSpPr>
          <p:nvPr>
            <p:ph idx="1"/>
          </p:nvPr>
        </p:nvSpPr>
        <p:spPr>
          <a:xfrm>
            <a:off x="91300" y="36642"/>
            <a:ext cx="11184467" cy="586315"/>
          </a:xfrm>
        </p:spPr>
        <p:txBody>
          <a:bodyPr/>
          <a:lstStyle/>
          <a:p>
            <a:pPr lvl="0"/>
            <a:r>
              <a:rPr lang="en-US" sz="3200" kern="1400" spc="-160" dirty="0">
                <a:solidFill>
                  <a:srgbClr val="0082F0"/>
                </a:solidFill>
                <a:latin typeface="Ericsson Hilda Light"/>
                <a:ea typeface="+mj-ea"/>
                <a:cs typeface="+mj-cs"/>
              </a:rPr>
              <a:t>Multicast</a:t>
            </a:r>
            <a:r>
              <a:rPr lang="en-US" sz="3200" kern="1400" spc="-160" dirty="0">
                <a:solidFill>
                  <a:srgbClr val="181818"/>
                </a:solidFill>
                <a:latin typeface="Ericsson Hilda Light"/>
                <a:ea typeface="+mj-ea"/>
                <a:cs typeface="+mj-cs"/>
              </a:rPr>
              <a:t> Solution</a:t>
            </a:r>
            <a:r>
              <a:rPr lang="en-US" sz="3200" kern="1400" spc="-160" dirty="0">
                <a:solidFill>
                  <a:srgbClr val="0082F0"/>
                </a:solidFill>
                <a:latin typeface="Ericsson Hilda Light"/>
                <a:ea typeface="+mj-ea"/>
                <a:cs typeface="+mj-cs"/>
              </a:rPr>
              <a:t>#2</a:t>
            </a:r>
            <a:r>
              <a:rPr lang="en-US" sz="3200" kern="1400" spc="-160" dirty="0">
                <a:solidFill>
                  <a:srgbClr val="FF8C0A"/>
                </a:solidFill>
                <a:latin typeface="Ericsson Hilda Light"/>
                <a:ea typeface="+mj-ea"/>
                <a:cs typeface="+mj-cs"/>
              </a:rPr>
              <a:t> </a:t>
            </a:r>
            <a:r>
              <a:rPr lang="en-US" sz="3200" kern="1400" spc="-160" dirty="0">
                <a:solidFill>
                  <a:srgbClr val="181818"/>
                </a:solidFill>
                <a:latin typeface="Ericsson Hilda Light"/>
                <a:ea typeface="+mj-ea"/>
                <a:cs typeface="+mj-cs"/>
              </a:rPr>
              <a:t>with Individual Delivery</a:t>
            </a:r>
            <a:endParaRPr lang="en-US" sz="1600" dirty="0">
              <a:solidFill>
                <a:prstClr val="black"/>
              </a:solidFill>
            </a:endParaRPr>
          </a:p>
        </p:txBody>
      </p:sp>
      <p:sp>
        <p:nvSpPr>
          <p:cNvPr id="4" name="Content Placeholder 2">
            <a:extLst>
              <a:ext uri="{FF2B5EF4-FFF2-40B4-BE49-F238E27FC236}">
                <a16:creationId xmlns:a16="http://schemas.microsoft.com/office/drawing/2014/main" id="{EE0CC644-1B52-4B31-9F26-E6F917D313E4}"/>
              </a:ext>
            </a:extLst>
          </p:cNvPr>
          <p:cNvSpPr txBox="1">
            <a:spLocks/>
          </p:cNvSpPr>
          <p:nvPr/>
        </p:nvSpPr>
        <p:spPr>
          <a:xfrm>
            <a:off x="341757" y="909884"/>
            <a:ext cx="8309561" cy="535450"/>
          </a:xfrm>
          <a:prstGeom prst="rect">
            <a:avLst/>
          </a:prstGeom>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Font typeface="Ericsson Hilda Light" panose="00000400000000000000" pitchFamily="2" charset="0"/>
              <a:buNone/>
              <a:defRPr/>
            </a:pPr>
            <a:endParaRPr lang="en-US" sz="1600" dirty="0">
              <a:solidFill>
                <a:srgbClr val="0082F0"/>
              </a:solidFill>
              <a:latin typeface="Ericsson Hilda"/>
            </a:endParaRPr>
          </a:p>
          <a:p>
            <a:pPr>
              <a:buClr>
                <a:srgbClr val="181818"/>
              </a:buClr>
              <a:defRPr/>
            </a:pPr>
            <a:endParaRPr lang="en-US" sz="1600" dirty="0">
              <a:solidFill>
                <a:srgbClr val="0082F0"/>
              </a:solidFill>
              <a:latin typeface="Ericsson Hilda"/>
            </a:endParaRPr>
          </a:p>
          <a:p>
            <a:pPr>
              <a:buClr>
                <a:srgbClr val="181818"/>
              </a:buClr>
              <a:defRPr/>
            </a:pPr>
            <a:endParaRPr lang="en-US" sz="1600" u="sng" dirty="0">
              <a:solidFill>
                <a:srgbClr val="0082F0"/>
              </a:solidFill>
              <a:latin typeface="Ericsson Hilda"/>
            </a:endParaRPr>
          </a:p>
          <a:p>
            <a:pPr>
              <a:buClr>
                <a:srgbClr val="181818"/>
              </a:buClr>
              <a:defRPr/>
            </a:pPr>
            <a:endParaRPr lang="en-US" sz="1800" u="sng" dirty="0">
              <a:solidFill>
                <a:srgbClr val="0082F0"/>
              </a:solidFill>
              <a:latin typeface="Ericsson Hilda"/>
            </a:endParaRPr>
          </a:p>
        </p:txBody>
      </p:sp>
      <p:sp>
        <p:nvSpPr>
          <p:cNvPr id="5" name="Rectangle: Rounded Corners 4">
            <a:extLst>
              <a:ext uri="{FF2B5EF4-FFF2-40B4-BE49-F238E27FC236}">
                <a16:creationId xmlns:a16="http://schemas.microsoft.com/office/drawing/2014/main" id="{C73D1D43-95EA-4B36-A6FE-1E206C80E16C}"/>
              </a:ext>
            </a:extLst>
          </p:cNvPr>
          <p:cNvSpPr/>
          <p:nvPr/>
        </p:nvSpPr>
        <p:spPr bwMode="auto">
          <a:xfrm>
            <a:off x="5575698" y="1852835"/>
            <a:ext cx="539967" cy="513206"/>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NG-RAN</a:t>
            </a:r>
          </a:p>
        </p:txBody>
      </p:sp>
      <p:sp>
        <p:nvSpPr>
          <p:cNvPr id="6" name="Rectangle: Rounded Corners 5">
            <a:extLst>
              <a:ext uri="{FF2B5EF4-FFF2-40B4-BE49-F238E27FC236}">
                <a16:creationId xmlns:a16="http://schemas.microsoft.com/office/drawing/2014/main" id="{74DC72FB-88BC-43A0-9E47-2194FCB8F7DC}"/>
              </a:ext>
            </a:extLst>
          </p:cNvPr>
          <p:cNvSpPr/>
          <p:nvPr/>
        </p:nvSpPr>
        <p:spPr bwMode="auto">
          <a:xfrm>
            <a:off x="4962927" y="1944782"/>
            <a:ext cx="412398" cy="294675"/>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UE1</a:t>
            </a:r>
          </a:p>
        </p:txBody>
      </p:sp>
      <p:sp>
        <p:nvSpPr>
          <p:cNvPr id="7" name="Rectangle: Rounded Corners 6">
            <a:extLst>
              <a:ext uri="{FF2B5EF4-FFF2-40B4-BE49-F238E27FC236}">
                <a16:creationId xmlns:a16="http://schemas.microsoft.com/office/drawing/2014/main" id="{737784D3-1C9A-4241-BC92-98AB91C72249}"/>
              </a:ext>
            </a:extLst>
          </p:cNvPr>
          <p:cNvSpPr/>
          <p:nvPr/>
        </p:nvSpPr>
        <p:spPr bwMode="auto">
          <a:xfrm>
            <a:off x="6409759" y="1908557"/>
            <a:ext cx="537881"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AMF</a:t>
            </a:r>
          </a:p>
        </p:txBody>
      </p:sp>
      <p:sp>
        <p:nvSpPr>
          <p:cNvPr id="8" name="Rectangle: Rounded Corners 7">
            <a:extLst>
              <a:ext uri="{FF2B5EF4-FFF2-40B4-BE49-F238E27FC236}">
                <a16:creationId xmlns:a16="http://schemas.microsoft.com/office/drawing/2014/main" id="{A67067DB-E17D-40A2-94AF-B021BC765D6E}"/>
              </a:ext>
            </a:extLst>
          </p:cNvPr>
          <p:cNvSpPr/>
          <p:nvPr/>
        </p:nvSpPr>
        <p:spPr bwMode="auto">
          <a:xfrm>
            <a:off x="9457217" y="1907611"/>
            <a:ext cx="584464" cy="260423"/>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MB-SMF</a:t>
            </a:r>
          </a:p>
        </p:txBody>
      </p:sp>
      <p:sp>
        <p:nvSpPr>
          <p:cNvPr id="9" name="Rectangle: Rounded Corners 8">
            <a:extLst>
              <a:ext uri="{FF2B5EF4-FFF2-40B4-BE49-F238E27FC236}">
                <a16:creationId xmlns:a16="http://schemas.microsoft.com/office/drawing/2014/main" id="{4751848C-3D66-4AF0-98E4-59BF93ED6CC5}"/>
              </a:ext>
            </a:extLst>
          </p:cNvPr>
          <p:cNvSpPr/>
          <p:nvPr/>
        </p:nvSpPr>
        <p:spPr bwMode="auto">
          <a:xfrm>
            <a:off x="10445109" y="1930444"/>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MBSF</a:t>
            </a:r>
          </a:p>
        </p:txBody>
      </p:sp>
      <p:sp>
        <p:nvSpPr>
          <p:cNvPr id="10" name="Cloud 9">
            <a:extLst>
              <a:ext uri="{FF2B5EF4-FFF2-40B4-BE49-F238E27FC236}">
                <a16:creationId xmlns:a16="http://schemas.microsoft.com/office/drawing/2014/main" id="{8C4159E6-8E84-481F-867D-F1968E249BF1}"/>
              </a:ext>
            </a:extLst>
          </p:cNvPr>
          <p:cNvSpPr/>
          <p:nvPr/>
        </p:nvSpPr>
        <p:spPr bwMode="auto">
          <a:xfrm>
            <a:off x="11164264" y="1794141"/>
            <a:ext cx="1027736" cy="587930"/>
          </a:xfrm>
          <a:prstGeom prst="cloud">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APP Server</a:t>
            </a:r>
          </a:p>
        </p:txBody>
      </p:sp>
      <p:cxnSp>
        <p:nvCxnSpPr>
          <p:cNvPr id="11" name="Straight Connector 10">
            <a:extLst>
              <a:ext uri="{FF2B5EF4-FFF2-40B4-BE49-F238E27FC236}">
                <a16:creationId xmlns:a16="http://schemas.microsoft.com/office/drawing/2014/main" id="{1B9A88EC-EF86-463B-A0FF-98D57674AC1B}"/>
              </a:ext>
            </a:extLst>
          </p:cNvPr>
          <p:cNvCxnSpPr>
            <a:cxnSpLocks/>
          </p:cNvCxnSpPr>
          <p:nvPr/>
        </p:nvCxnSpPr>
        <p:spPr bwMode="auto">
          <a:xfrm flipH="1">
            <a:off x="5146299" y="2278581"/>
            <a:ext cx="17198" cy="3677216"/>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12" name="Straight Connector 11">
            <a:extLst>
              <a:ext uri="{FF2B5EF4-FFF2-40B4-BE49-F238E27FC236}">
                <a16:creationId xmlns:a16="http://schemas.microsoft.com/office/drawing/2014/main" id="{CB611700-592C-41AB-808C-D73D51E8AA6B}"/>
              </a:ext>
            </a:extLst>
          </p:cNvPr>
          <p:cNvCxnSpPr>
            <a:cxnSpLocks/>
          </p:cNvCxnSpPr>
          <p:nvPr/>
        </p:nvCxnSpPr>
        <p:spPr bwMode="auto">
          <a:xfrm>
            <a:off x="5798905" y="2332713"/>
            <a:ext cx="36486" cy="3623084"/>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13" name="Straight Connector 12">
            <a:extLst>
              <a:ext uri="{FF2B5EF4-FFF2-40B4-BE49-F238E27FC236}">
                <a16:creationId xmlns:a16="http://schemas.microsoft.com/office/drawing/2014/main" id="{2041B9D0-1C19-4C7C-B107-6C268CF5C17B}"/>
              </a:ext>
            </a:extLst>
          </p:cNvPr>
          <p:cNvCxnSpPr>
            <a:cxnSpLocks/>
          </p:cNvCxnSpPr>
          <p:nvPr/>
        </p:nvCxnSpPr>
        <p:spPr bwMode="auto">
          <a:xfrm>
            <a:off x="6656677" y="2187716"/>
            <a:ext cx="21765" cy="3855166"/>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14" name="Straight Connector 13">
            <a:extLst>
              <a:ext uri="{FF2B5EF4-FFF2-40B4-BE49-F238E27FC236}">
                <a16:creationId xmlns:a16="http://schemas.microsoft.com/office/drawing/2014/main" id="{8FE7B979-3504-41EB-8539-D624D610B78B}"/>
              </a:ext>
            </a:extLst>
          </p:cNvPr>
          <p:cNvCxnSpPr>
            <a:cxnSpLocks/>
          </p:cNvCxnSpPr>
          <p:nvPr/>
        </p:nvCxnSpPr>
        <p:spPr bwMode="auto">
          <a:xfrm flipH="1">
            <a:off x="9749449" y="2168034"/>
            <a:ext cx="2307" cy="3689791"/>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15" name="Straight Connector 14">
            <a:extLst>
              <a:ext uri="{FF2B5EF4-FFF2-40B4-BE49-F238E27FC236}">
                <a16:creationId xmlns:a16="http://schemas.microsoft.com/office/drawing/2014/main" id="{76C7636F-5ADA-4B1D-ABEB-6BAB86DA823C}"/>
              </a:ext>
            </a:extLst>
          </p:cNvPr>
          <p:cNvCxnSpPr>
            <a:cxnSpLocks/>
          </p:cNvCxnSpPr>
          <p:nvPr/>
        </p:nvCxnSpPr>
        <p:spPr bwMode="auto">
          <a:xfrm flipH="1">
            <a:off x="10711199" y="2208346"/>
            <a:ext cx="1" cy="3747451"/>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16" name="Straight Connector 15">
            <a:extLst>
              <a:ext uri="{FF2B5EF4-FFF2-40B4-BE49-F238E27FC236}">
                <a16:creationId xmlns:a16="http://schemas.microsoft.com/office/drawing/2014/main" id="{DE1ADBE0-0945-4E2D-9B04-7E7B08011FBE}"/>
              </a:ext>
            </a:extLst>
          </p:cNvPr>
          <p:cNvCxnSpPr>
            <a:cxnSpLocks/>
          </p:cNvCxnSpPr>
          <p:nvPr/>
        </p:nvCxnSpPr>
        <p:spPr bwMode="auto">
          <a:xfrm>
            <a:off x="11741660" y="2382071"/>
            <a:ext cx="12766" cy="3475754"/>
          </a:xfrm>
          <a:prstGeom prst="line">
            <a:avLst/>
          </a:prstGeom>
          <a:solidFill>
            <a:srgbClr val="0082F0"/>
          </a:solidFill>
          <a:ln w="12700" cap="flat" cmpd="sng" algn="ctr">
            <a:solidFill>
              <a:srgbClr val="181818"/>
            </a:solidFill>
            <a:prstDash val="solid"/>
            <a:round/>
            <a:headEnd type="none" w="med" len="med"/>
            <a:tailEnd type="none"/>
          </a:ln>
          <a:effectLst/>
        </p:spPr>
      </p:cxnSp>
      <p:grpSp>
        <p:nvGrpSpPr>
          <p:cNvPr id="17" name="Group 16">
            <a:extLst>
              <a:ext uri="{FF2B5EF4-FFF2-40B4-BE49-F238E27FC236}">
                <a16:creationId xmlns:a16="http://schemas.microsoft.com/office/drawing/2014/main" id="{37A20FBD-4BAE-4514-99C8-D155FE1F3693}"/>
              </a:ext>
            </a:extLst>
          </p:cNvPr>
          <p:cNvGrpSpPr/>
          <p:nvPr/>
        </p:nvGrpSpPr>
        <p:grpSpPr>
          <a:xfrm>
            <a:off x="228027" y="3010205"/>
            <a:ext cx="4236619" cy="2251549"/>
            <a:chOff x="229304" y="2926283"/>
            <a:chExt cx="4236619" cy="2251549"/>
          </a:xfrm>
        </p:grpSpPr>
        <p:cxnSp>
          <p:nvCxnSpPr>
            <p:cNvPr id="18" name="Straight Arrow Connector 17">
              <a:extLst>
                <a:ext uri="{FF2B5EF4-FFF2-40B4-BE49-F238E27FC236}">
                  <a16:creationId xmlns:a16="http://schemas.microsoft.com/office/drawing/2014/main" id="{21543445-C7F8-4BB6-8FC1-9AA9DBEC2952}"/>
                </a:ext>
              </a:extLst>
            </p:cNvPr>
            <p:cNvCxnSpPr>
              <a:cxnSpLocks/>
            </p:cNvCxnSpPr>
            <p:nvPr/>
          </p:nvCxnSpPr>
          <p:spPr bwMode="auto">
            <a:xfrm flipV="1">
              <a:off x="961437" y="3955049"/>
              <a:ext cx="1251578" cy="8524"/>
            </a:xfrm>
            <a:prstGeom prst="straightConnector1">
              <a:avLst/>
            </a:prstGeom>
            <a:solidFill>
              <a:srgbClr val="0082F0"/>
            </a:solidFill>
            <a:ln w="28575" cap="flat" cmpd="sng" algn="ctr">
              <a:solidFill>
                <a:srgbClr val="FAD22D"/>
              </a:solidFill>
              <a:prstDash val="dash"/>
              <a:round/>
              <a:headEnd type="triangle" w="med" len="med"/>
              <a:tailEnd type="none" w="med" len="med"/>
            </a:ln>
            <a:effectLst/>
          </p:spPr>
        </p:cxnSp>
        <p:cxnSp>
          <p:nvCxnSpPr>
            <p:cNvPr id="19" name="Straight Connector 18">
              <a:extLst>
                <a:ext uri="{FF2B5EF4-FFF2-40B4-BE49-F238E27FC236}">
                  <a16:creationId xmlns:a16="http://schemas.microsoft.com/office/drawing/2014/main" id="{D0F54073-F31B-4173-9BAC-4EE72BC6953F}"/>
                </a:ext>
              </a:extLst>
            </p:cNvPr>
            <p:cNvCxnSpPr>
              <a:cxnSpLocks/>
              <a:endCxn id="39" idx="1"/>
            </p:cNvCxnSpPr>
            <p:nvPr/>
          </p:nvCxnSpPr>
          <p:spPr bwMode="auto">
            <a:xfrm>
              <a:off x="3401915" y="3144415"/>
              <a:ext cx="281846" cy="9032"/>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20" name="Rectangle: Rounded Corners 19">
              <a:extLst>
                <a:ext uri="{FF2B5EF4-FFF2-40B4-BE49-F238E27FC236}">
                  <a16:creationId xmlns:a16="http://schemas.microsoft.com/office/drawing/2014/main" id="{FF8EE4E1-7327-49E8-AC8A-C00582BC6D3E}"/>
                </a:ext>
              </a:extLst>
            </p:cNvPr>
            <p:cNvSpPr/>
            <p:nvPr/>
          </p:nvSpPr>
          <p:spPr bwMode="auto">
            <a:xfrm>
              <a:off x="450109" y="3518944"/>
              <a:ext cx="539967" cy="633528"/>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NG-RAN</a:t>
              </a:r>
            </a:p>
          </p:txBody>
        </p:sp>
        <p:sp>
          <p:nvSpPr>
            <p:cNvPr id="21" name="Rectangle: Rounded Corners 20">
              <a:extLst>
                <a:ext uri="{FF2B5EF4-FFF2-40B4-BE49-F238E27FC236}">
                  <a16:creationId xmlns:a16="http://schemas.microsoft.com/office/drawing/2014/main" id="{5BF1ABF4-6E98-49A8-B8F4-0CD35C7E6AC2}"/>
                </a:ext>
              </a:extLst>
            </p:cNvPr>
            <p:cNvSpPr/>
            <p:nvPr/>
          </p:nvSpPr>
          <p:spPr bwMode="auto">
            <a:xfrm>
              <a:off x="1810438" y="2998021"/>
              <a:ext cx="537881"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AMF</a:t>
              </a:r>
            </a:p>
          </p:txBody>
        </p:sp>
        <p:sp>
          <p:nvSpPr>
            <p:cNvPr id="22" name="TextBox 21">
              <a:extLst>
                <a:ext uri="{FF2B5EF4-FFF2-40B4-BE49-F238E27FC236}">
                  <a16:creationId xmlns:a16="http://schemas.microsoft.com/office/drawing/2014/main" id="{504D3574-9831-449E-9F51-C80268BA7C98}"/>
                </a:ext>
              </a:extLst>
            </p:cNvPr>
            <p:cNvSpPr txBox="1"/>
            <p:nvPr/>
          </p:nvSpPr>
          <p:spPr bwMode="auto">
            <a:xfrm>
              <a:off x="2365129" y="2948231"/>
              <a:ext cx="552611"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100" b="0" i="0" u="none" strike="noStrike" kern="1000" cap="none" spc="-30" normalizeH="0" baseline="0" noProof="0" dirty="0">
                  <a:ln>
                    <a:noFill/>
                  </a:ln>
                  <a:solidFill>
                    <a:srgbClr val="181818"/>
                  </a:solidFill>
                  <a:effectLst/>
                  <a:uLnTx/>
                  <a:uFillTx/>
                  <a:latin typeface="Ericsson Hilda"/>
                  <a:cs typeface="+mn-cs"/>
                </a:rPr>
                <a:t>N11’</a:t>
              </a:r>
            </a:p>
          </p:txBody>
        </p:sp>
        <p:cxnSp>
          <p:nvCxnSpPr>
            <p:cNvPr id="23" name="Straight Connector 22">
              <a:extLst>
                <a:ext uri="{FF2B5EF4-FFF2-40B4-BE49-F238E27FC236}">
                  <a16:creationId xmlns:a16="http://schemas.microsoft.com/office/drawing/2014/main" id="{603981F3-6B34-487A-AFC6-395D8611DF4B}"/>
                </a:ext>
              </a:extLst>
            </p:cNvPr>
            <p:cNvCxnSpPr>
              <a:cxnSpLocks/>
            </p:cNvCxnSpPr>
            <p:nvPr/>
          </p:nvCxnSpPr>
          <p:spPr bwMode="auto">
            <a:xfrm flipH="1">
              <a:off x="2415764" y="3131271"/>
              <a:ext cx="556366" cy="0"/>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24" name="TextBox 23">
              <a:extLst>
                <a:ext uri="{FF2B5EF4-FFF2-40B4-BE49-F238E27FC236}">
                  <a16:creationId xmlns:a16="http://schemas.microsoft.com/office/drawing/2014/main" id="{710BF208-5601-4773-A4BC-1ADFFF5CD407}"/>
                </a:ext>
              </a:extLst>
            </p:cNvPr>
            <p:cNvSpPr txBox="1"/>
            <p:nvPr/>
          </p:nvSpPr>
          <p:spPr bwMode="auto">
            <a:xfrm>
              <a:off x="790358" y="4779896"/>
              <a:ext cx="2459544" cy="241284"/>
            </a:xfrm>
            <a:prstGeom prst="rect">
              <a:avLst/>
            </a:prstGeom>
            <a:noFill/>
            <a:ln w="12700">
              <a:solidFill>
                <a:srgbClr val="181818"/>
              </a:solid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1" i="0" u="none" strike="noStrike" kern="1000" cap="none" spc="-30" normalizeH="0" baseline="0" noProof="0" dirty="0">
                  <a:ln>
                    <a:noFill/>
                  </a:ln>
                  <a:solidFill>
                    <a:srgbClr val="0082F0"/>
                  </a:solidFill>
                  <a:effectLst/>
                  <a:uLnTx/>
                  <a:uFillTx/>
                  <a:latin typeface="Ericsson Hilda"/>
                  <a:cs typeface="+mn-cs"/>
                </a:rPr>
                <a:t>MB-N3 (i.e. N3 Shared delivery)</a:t>
              </a:r>
            </a:p>
          </p:txBody>
        </p:sp>
        <p:cxnSp>
          <p:nvCxnSpPr>
            <p:cNvPr id="25" name="Straight Connector 24">
              <a:extLst>
                <a:ext uri="{FF2B5EF4-FFF2-40B4-BE49-F238E27FC236}">
                  <a16:creationId xmlns:a16="http://schemas.microsoft.com/office/drawing/2014/main" id="{AF1C3176-C52B-4312-AD0D-19F48926C04C}"/>
                </a:ext>
              </a:extLst>
            </p:cNvPr>
            <p:cNvCxnSpPr>
              <a:cxnSpLocks/>
            </p:cNvCxnSpPr>
            <p:nvPr/>
          </p:nvCxnSpPr>
          <p:spPr bwMode="auto">
            <a:xfrm flipV="1">
              <a:off x="1254383" y="4574770"/>
              <a:ext cx="348237" cy="201363"/>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26" name="Rectangle: Rounded Corners 25">
              <a:extLst>
                <a:ext uri="{FF2B5EF4-FFF2-40B4-BE49-F238E27FC236}">
                  <a16:creationId xmlns:a16="http://schemas.microsoft.com/office/drawing/2014/main" id="{A5E215F9-C007-40A6-8783-533C26B60839}"/>
                </a:ext>
              </a:extLst>
            </p:cNvPr>
            <p:cNvSpPr/>
            <p:nvPr/>
          </p:nvSpPr>
          <p:spPr bwMode="auto">
            <a:xfrm>
              <a:off x="229304" y="2926283"/>
              <a:ext cx="4236619" cy="2251549"/>
            </a:xfrm>
            <a:prstGeom prst="roundRect">
              <a:avLst/>
            </a:prstGeom>
            <a:noFill/>
            <a:ln w="12700" cap="flat" cmpd="sng" algn="ctr">
              <a:solidFill>
                <a:srgbClr val="181818"/>
              </a:solidFill>
              <a:prstDash val="dash"/>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81818"/>
                </a:solidFill>
                <a:effectLst/>
                <a:uLnTx/>
                <a:uFillTx/>
                <a:latin typeface="Ericsson Hilda"/>
                <a:cs typeface="+mn-cs"/>
              </a:endParaRPr>
            </a:p>
          </p:txBody>
        </p:sp>
        <p:sp>
          <p:nvSpPr>
            <p:cNvPr id="27" name="Rectangle: Rounded Corners 26">
              <a:extLst>
                <a:ext uri="{FF2B5EF4-FFF2-40B4-BE49-F238E27FC236}">
                  <a16:creationId xmlns:a16="http://schemas.microsoft.com/office/drawing/2014/main" id="{7F44EE4F-1C26-4B58-BA35-1D4FD9BAA590}"/>
                </a:ext>
              </a:extLst>
            </p:cNvPr>
            <p:cNvSpPr/>
            <p:nvPr/>
          </p:nvSpPr>
          <p:spPr bwMode="auto">
            <a:xfrm>
              <a:off x="2972130" y="3023941"/>
              <a:ext cx="584464" cy="260423"/>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MB-SMF</a:t>
              </a:r>
            </a:p>
          </p:txBody>
        </p:sp>
        <p:sp>
          <p:nvSpPr>
            <p:cNvPr id="28" name="Rectangle: Rounded Corners 27">
              <a:extLst>
                <a:ext uri="{FF2B5EF4-FFF2-40B4-BE49-F238E27FC236}">
                  <a16:creationId xmlns:a16="http://schemas.microsoft.com/office/drawing/2014/main" id="{FE23EDAA-C7DB-4449-AD0E-6B457B9B1B5D}"/>
                </a:ext>
              </a:extLst>
            </p:cNvPr>
            <p:cNvSpPr/>
            <p:nvPr/>
          </p:nvSpPr>
          <p:spPr bwMode="auto">
            <a:xfrm>
              <a:off x="2852738" y="3815558"/>
              <a:ext cx="647546" cy="296027"/>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MB-UPF</a:t>
              </a:r>
            </a:p>
          </p:txBody>
        </p:sp>
        <p:sp>
          <p:nvSpPr>
            <p:cNvPr id="29" name="Rectangle: Rounded Corners 28">
              <a:extLst>
                <a:ext uri="{FF2B5EF4-FFF2-40B4-BE49-F238E27FC236}">
                  <a16:creationId xmlns:a16="http://schemas.microsoft.com/office/drawing/2014/main" id="{47D4DAA5-8707-497B-A413-C3FFD611F327}"/>
                </a:ext>
              </a:extLst>
            </p:cNvPr>
            <p:cNvSpPr/>
            <p:nvPr/>
          </p:nvSpPr>
          <p:spPr bwMode="auto">
            <a:xfrm>
              <a:off x="3697328" y="3815558"/>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MBSU</a:t>
              </a:r>
            </a:p>
          </p:txBody>
        </p:sp>
        <p:cxnSp>
          <p:nvCxnSpPr>
            <p:cNvPr id="30" name="Straight Connector 29">
              <a:extLst>
                <a:ext uri="{FF2B5EF4-FFF2-40B4-BE49-F238E27FC236}">
                  <a16:creationId xmlns:a16="http://schemas.microsoft.com/office/drawing/2014/main" id="{EFB06DD2-D1D2-49E5-8442-2F8AC9475735}"/>
                </a:ext>
              </a:extLst>
            </p:cNvPr>
            <p:cNvCxnSpPr>
              <a:cxnSpLocks/>
              <a:stCxn id="28" idx="3"/>
              <a:endCxn id="29" idx="1"/>
            </p:cNvCxnSpPr>
            <p:nvPr/>
          </p:nvCxnSpPr>
          <p:spPr bwMode="auto">
            <a:xfrm>
              <a:off x="3500284" y="3963572"/>
              <a:ext cx="197044" cy="1881"/>
            </a:xfrm>
            <a:prstGeom prst="line">
              <a:avLst/>
            </a:prstGeom>
            <a:solidFill>
              <a:srgbClr val="0082F0"/>
            </a:solidFill>
            <a:ln w="28575" cap="flat" cmpd="sng" algn="ctr">
              <a:solidFill>
                <a:srgbClr val="002060"/>
              </a:solidFill>
              <a:prstDash val="solid"/>
              <a:round/>
              <a:headEnd type="none" w="med" len="med"/>
              <a:tailEnd type="none"/>
            </a:ln>
            <a:effectLst/>
          </p:spPr>
        </p:cxnSp>
        <p:cxnSp>
          <p:nvCxnSpPr>
            <p:cNvPr id="31" name="Straight Connector 30">
              <a:extLst>
                <a:ext uri="{FF2B5EF4-FFF2-40B4-BE49-F238E27FC236}">
                  <a16:creationId xmlns:a16="http://schemas.microsoft.com/office/drawing/2014/main" id="{23997A13-6ADC-4A42-80A6-6D09009DABB2}"/>
                </a:ext>
              </a:extLst>
            </p:cNvPr>
            <p:cNvCxnSpPr>
              <a:cxnSpLocks/>
              <a:stCxn id="21" idx="1"/>
            </p:cNvCxnSpPr>
            <p:nvPr/>
          </p:nvCxnSpPr>
          <p:spPr bwMode="auto">
            <a:xfrm flipH="1">
              <a:off x="965374" y="3147916"/>
              <a:ext cx="845064" cy="420823"/>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32" name="TextBox 31">
              <a:extLst>
                <a:ext uri="{FF2B5EF4-FFF2-40B4-BE49-F238E27FC236}">
                  <a16:creationId xmlns:a16="http://schemas.microsoft.com/office/drawing/2014/main" id="{7882B184-6609-4086-93FF-3ED17362ECC6}"/>
                </a:ext>
              </a:extLst>
            </p:cNvPr>
            <p:cNvSpPr txBox="1"/>
            <p:nvPr/>
          </p:nvSpPr>
          <p:spPr bwMode="auto">
            <a:xfrm>
              <a:off x="1080066" y="3176721"/>
              <a:ext cx="552611"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100" b="0" i="0" u="none" strike="noStrike" kern="1000" cap="none" spc="-30" normalizeH="0" baseline="0" noProof="0" dirty="0">
                  <a:ln>
                    <a:noFill/>
                  </a:ln>
                  <a:solidFill>
                    <a:srgbClr val="181818"/>
                  </a:solidFill>
                  <a:effectLst/>
                  <a:uLnTx/>
                  <a:uFillTx/>
                  <a:latin typeface="Ericsson Hilda"/>
                  <a:cs typeface="+mn-cs"/>
                </a:rPr>
                <a:t>N2</a:t>
              </a:r>
            </a:p>
          </p:txBody>
        </p:sp>
        <p:sp>
          <p:nvSpPr>
            <p:cNvPr id="33" name="Rectangle: Rounded Corners 32">
              <a:extLst>
                <a:ext uri="{FF2B5EF4-FFF2-40B4-BE49-F238E27FC236}">
                  <a16:creationId xmlns:a16="http://schemas.microsoft.com/office/drawing/2014/main" id="{E0CD8FD4-73AA-4910-BBB1-A5753B4D75E4}"/>
                </a:ext>
              </a:extLst>
            </p:cNvPr>
            <p:cNvSpPr/>
            <p:nvPr/>
          </p:nvSpPr>
          <p:spPr bwMode="auto">
            <a:xfrm>
              <a:off x="2070146" y="3451049"/>
              <a:ext cx="487417" cy="286363"/>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SMF</a:t>
              </a:r>
            </a:p>
          </p:txBody>
        </p:sp>
        <p:sp>
          <p:nvSpPr>
            <p:cNvPr id="34" name="Rectangle: Rounded Corners 33">
              <a:extLst>
                <a:ext uri="{FF2B5EF4-FFF2-40B4-BE49-F238E27FC236}">
                  <a16:creationId xmlns:a16="http://schemas.microsoft.com/office/drawing/2014/main" id="{0FA5A1FF-1729-4D19-87E5-E23A4E5EBCC1}"/>
                </a:ext>
              </a:extLst>
            </p:cNvPr>
            <p:cNvSpPr/>
            <p:nvPr/>
          </p:nvSpPr>
          <p:spPr bwMode="auto">
            <a:xfrm>
              <a:off x="2081585" y="3834544"/>
              <a:ext cx="464829" cy="286363"/>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UPF</a:t>
              </a:r>
            </a:p>
          </p:txBody>
        </p:sp>
        <p:sp>
          <p:nvSpPr>
            <p:cNvPr id="35" name="Freeform: Shape 34">
              <a:extLst>
                <a:ext uri="{FF2B5EF4-FFF2-40B4-BE49-F238E27FC236}">
                  <a16:creationId xmlns:a16="http://schemas.microsoft.com/office/drawing/2014/main" id="{29C1C701-1D3B-4F19-BF96-66DB4B4E4DAF}"/>
                </a:ext>
              </a:extLst>
            </p:cNvPr>
            <p:cNvSpPr/>
            <p:nvPr/>
          </p:nvSpPr>
          <p:spPr bwMode="auto">
            <a:xfrm>
              <a:off x="939088" y="4102847"/>
              <a:ext cx="2139351" cy="569393"/>
            </a:xfrm>
            <a:custGeom>
              <a:avLst/>
              <a:gdLst>
                <a:gd name="connsiteX0" fmla="*/ 2139351 w 2139351"/>
                <a:gd name="connsiteY0" fmla="*/ 25879 h 569393"/>
                <a:gd name="connsiteX1" fmla="*/ 1164566 w 2139351"/>
                <a:gd name="connsiteY1" fmla="*/ 569343 h 569393"/>
                <a:gd name="connsiteX2" fmla="*/ 0 w 2139351"/>
                <a:gd name="connsiteY2" fmla="*/ 0 h 569393"/>
              </a:gdLst>
              <a:ahLst/>
              <a:cxnLst>
                <a:cxn ang="0">
                  <a:pos x="connsiteX0" y="connsiteY0"/>
                </a:cxn>
                <a:cxn ang="0">
                  <a:pos x="connsiteX1" y="connsiteY1"/>
                </a:cxn>
                <a:cxn ang="0">
                  <a:pos x="connsiteX2" y="connsiteY2"/>
                </a:cxn>
              </a:cxnLst>
              <a:rect l="l" t="t" r="r" b="b"/>
              <a:pathLst>
                <a:path w="2139351" h="569393">
                  <a:moveTo>
                    <a:pt x="2139351" y="25879"/>
                  </a:moveTo>
                  <a:cubicBezTo>
                    <a:pt x="1830237" y="299767"/>
                    <a:pt x="1521124" y="573656"/>
                    <a:pt x="1164566" y="569343"/>
                  </a:cubicBezTo>
                  <a:cubicBezTo>
                    <a:pt x="808008" y="565030"/>
                    <a:pt x="404004" y="282515"/>
                    <a:pt x="0" y="0"/>
                  </a:cubicBezTo>
                </a:path>
              </a:pathLst>
            </a:custGeom>
            <a:noFill/>
            <a:ln w="28575" cap="flat" cmpd="sng" algn="ctr">
              <a:solidFill>
                <a:srgbClr val="0082F0"/>
              </a:solidFill>
              <a:prstDash val="solid"/>
              <a:round/>
              <a:headEnd type="none" w="med" len="med"/>
              <a:tailEnd type="triangl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000" marR="0" lvl="0" indent="-180000" algn="ctr" defTabSz="914400" eaLnBrk="1" fontAlgn="auto" latinLnBrk="0" hangingPunct="1">
                <a:lnSpc>
                  <a:spcPct val="100000"/>
                </a:lnSpc>
                <a:spcBef>
                  <a:spcPts val="300"/>
                </a:spcBef>
                <a:spcAft>
                  <a:spcPts val="0"/>
                </a:spcAft>
                <a:buClrTx/>
                <a:buSzTx/>
                <a:buFont typeface="Ericsson Hilda" panose="00000500000000000000" pitchFamily="2" charset="0"/>
                <a:buChar char="●"/>
                <a:tabLst/>
                <a:defRPr/>
              </a:pPr>
              <a:endParaRPr kumimoji="0" lang="en-US" sz="2000" b="0" i="0" u="none" strike="noStrike" kern="1000" cap="none" spc="-30" normalizeH="0" baseline="0" noProof="0" dirty="0">
                <a:ln>
                  <a:noFill/>
                </a:ln>
                <a:solidFill>
                  <a:srgbClr val="181818"/>
                </a:solidFill>
                <a:effectLst/>
                <a:uLnTx/>
                <a:uFillTx/>
                <a:latin typeface="Ericsson Hilda"/>
                <a:cs typeface="+mn-cs"/>
              </a:endParaRPr>
            </a:p>
          </p:txBody>
        </p:sp>
        <p:sp>
          <p:nvSpPr>
            <p:cNvPr id="36" name="Oval 35">
              <a:extLst>
                <a:ext uri="{FF2B5EF4-FFF2-40B4-BE49-F238E27FC236}">
                  <a16:creationId xmlns:a16="http://schemas.microsoft.com/office/drawing/2014/main" id="{A1938624-ADE9-40F1-91B5-99AB7B590269}"/>
                </a:ext>
              </a:extLst>
            </p:cNvPr>
            <p:cNvSpPr/>
            <p:nvPr/>
          </p:nvSpPr>
          <p:spPr bwMode="auto">
            <a:xfrm>
              <a:off x="1724233" y="3751896"/>
              <a:ext cx="295835" cy="188533"/>
            </a:xfrm>
            <a:prstGeom prst="ellipse">
              <a:avLst/>
            </a:prstGeom>
            <a:solidFill>
              <a:srgbClr val="FAD22D"/>
            </a:solidFill>
            <a:ln w="12700" cap="flat" cmpd="sng" algn="ctr">
              <a:noFill/>
              <a:prstDash val="solid"/>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300"/>
                </a:spcBef>
                <a:spcAft>
                  <a:spcPts val="0"/>
                </a:spcAft>
                <a:buClrTx/>
                <a:buSzTx/>
                <a:buFont typeface="Ericsson Hilda" panose="00000500000000000000" pitchFamily="2" charset="0"/>
                <a:buNone/>
                <a:tabLst/>
                <a:defRPr/>
              </a:pPr>
              <a:r>
                <a:rPr kumimoji="0" lang="en-US" sz="900" b="1" i="0" u="none" strike="noStrike" kern="1000" cap="none" spc="-30" normalizeH="0" baseline="0" noProof="0" dirty="0">
                  <a:ln>
                    <a:noFill/>
                  </a:ln>
                  <a:solidFill>
                    <a:srgbClr val="181818"/>
                  </a:solidFill>
                  <a:effectLst/>
                  <a:uLnTx/>
                  <a:uFillTx/>
                  <a:latin typeface="Ericsson Hilda"/>
                  <a:cs typeface="+mn-cs"/>
                </a:rPr>
                <a:t>I</a:t>
              </a:r>
            </a:p>
          </p:txBody>
        </p:sp>
        <p:cxnSp>
          <p:nvCxnSpPr>
            <p:cNvPr id="37" name="Straight Arrow Connector 36">
              <a:extLst>
                <a:ext uri="{FF2B5EF4-FFF2-40B4-BE49-F238E27FC236}">
                  <a16:creationId xmlns:a16="http://schemas.microsoft.com/office/drawing/2014/main" id="{6B809EB0-25C9-480B-A8AE-18E9162B8B91}"/>
                </a:ext>
              </a:extLst>
            </p:cNvPr>
            <p:cNvCxnSpPr>
              <a:cxnSpLocks/>
              <a:stCxn id="28" idx="1"/>
            </p:cNvCxnSpPr>
            <p:nvPr/>
          </p:nvCxnSpPr>
          <p:spPr bwMode="auto">
            <a:xfrm flipH="1">
              <a:off x="2608838" y="3963572"/>
              <a:ext cx="243900" cy="14154"/>
            </a:xfrm>
            <a:prstGeom prst="straightConnector1">
              <a:avLst/>
            </a:prstGeom>
            <a:solidFill>
              <a:srgbClr val="0082F0"/>
            </a:solidFill>
            <a:ln w="28575" cap="flat" cmpd="sng" algn="ctr">
              <a:solidFill>
                <a:srgbClr val="FF0000"/>
              </a:solidFill>
              <a:prstDash val="dash"/>
              <a:round/>
              <a:headEnd type="none" w="med" len="med"/>
              <a:tailEnd type="triangle" w="med" len="med"/>
            </a:ln>
            <a:effectLst/>
          </p:spPr>
        </p:cxnSp>
        <p:sp>
          <p:nvSpPr>
            <p:cNvPr id="38" name="Rectangle: Rounded Corners 37">
              <a:extLst>
                <a:ext uri="{FF2B5EF4-FFF2-40B4-BE49-F238E27FC236}">
                  <a16:creationId xmlns:a16="http://schemas.microsoft.com/office/drawing/2014/main" id="{3BB1D5CF-B7AE-4261-BF46-81F994D6AD24}"/>
                </a:ext>
              </a:extLst>
            </p:cNvPr>
            <p:cNvSpPr/>
            <p:nvPr/>
          </p:nvSpPr>
          <p:spPr bwMode="auto">
            <a:xfrm>
              <a:off x="2031200" y="3414641"/>
              <a:ext cx="577638" cy="822743"/>
            </a:xfrm>
            <a:prstGeom prst="roundRect">
              <a:avLst/>
            </a:prstGeom>
            <a:noFill/>
            <a:ln w="28575" cap="flat" cmpd="sng" algn="ctr">
              <a:solidFill>
                <a:srgbClr val="FF3232"/>
              </a:solidFill>
              <a:prstDash val="dash"/>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81818"/>
                </a:solidFill>
                <a:effectLst/>
                <a:uLnTx/>
                <a:uFillTx/>
                <a:latin typeface="Ericsson Hilda"/>
                <a:cs typeface="+mn-cs"/>
              </a:endParaRPr>
            </a:p>
          </p:txBody>
        </p:sp>
        <p:sp>
          <p:nvSpPr>
            <p:cNvPr id="39" name="Rectangle: Rounded Corners 38">
              <a:extLst>
                <a:ext uri="{FF2B5EF4-FFF2-40B4-BE49-F238E27FC236}">
                  <a16:creationId xmlns:a16="http://schemas.microsoft.com/office/drawing/2014/main" id="{4D0CDE64-D7C5-4C33-962C-8C958CA8B0B6}"/>
                </a:ext>
              </a:extLst>
            </p:cNvPr>
            <p:cNvSpPr/>
            <p:nvPr/>
          </p:nvSpPr>
          <p:spPr bwMode="auto">
            <a:xfrm>
              <a:off x="3683761" y="3003552"/>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MBSF</a:t>
              </a:r>
            </a:p>
          </p:txBody>
        </p:sp>
        <p:cxnSp>
          <p:nvCxnSpPr>
            <p:cNvPr id="40" name="Straight Connector 39">
              <a:extLst>
                <a:ext uri="{FF2B5EF4-FFF2-40B4-BE49-F238E27FC236}">
                  <a16:creationId xmlns:a16="http://schemas.microsoft.com/office/drawing/2014/main" id="{C1EF64E5-E51E-450D-AD44-DF75170CD6CC}"/>
                </a:ext>
              </a:extLst>
            </p:cNvPr>
            <p:cNvCxnSpPr>
              <a:cxnSpLocks/>
            </p:cNvCxnSpPr>
            <p:nvPr/>
          </p:nvCxnSpPr>
          <p:spPr bwMode="auto">
            <a:xfrm flipV="1">
              <a:off x="2541956" y="3284364"/>
              <a:ext cx="430174" cy="314493"/>
            </a:xfrm>
            <a:prstGeom prst="line">
              <a:avLst/>
            </a:prstGeom>
            <a:solidFill>
              <a:srgbClr val="0082F0"/>
            </a:solidFill>
            <a:ln w="12700" cap="flat" cmpd="sng" algn="ctr">
              <a:solidFill>
                <a:srgbClr val="181818"/>
              </a:solidFill>
              <a:prstDash val="solid"/>
              <a:round/>
              <a:headEnd type="none" w="med" len="med"/>
              <a:tailEnd type="none"/>
            </a:ln>
            <a:effectLst/>
          </p:spPr>
        </p:cxnSp>
        <p:sp>
          <p:nvSpPr>
            <p:cNvPr id="41" name="TextBox 40">
              <a:extLst>
                <a:ext uri="{FF2B5EF4-FFF2-40B4-BE49-F238E27FC236}">
                  <a16:creationId xmlns:a16="http://schemas.microsoft.com/office/drawing/2014/main" id="{D4752A9B-F891-4A3C-A1D6-300A6875ADAF}"/>
                </a:ext>
              </a:extLst>
            </p:cNvPr>
            <p:cNvSpPr txBox="1"/>
            <p:nvPr/>
          </p:nvSpPr>
          <p:spPr bwMode="auto">
            <a:xfrm rot="19386683">
              <a:off x="2676051" y="3425266"/>
              <a:ext cx="552611"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100" b="0" i="0" u="none" strike="noStrike" kern="1000" cap="none" spc="-30" normalizeH="0" baseline="0" noProof="0" dirty="0">
                  <a:ln>
                    <a:noFill/>
                  </a:ln>
                  <a:solidFill>
                    <a:srgbClr val="181818"/>
                  </a:solidFill>
                  <a:effectLst/>
                  <a:uLnTx/>
                  <a:uFillTx/>
                  <a:latin typeface="Ericsson Hilda"/>
                  <a:cs typeface="+mn-cs"/>
                </a:rPr>
                <a:t>N16a’</a:t>
              </a:r>
            </a:p>
          </p:txBody>
        </p:sp>
        <p:sp>
          <p:nvSpPr>
            <p:cNvPr id="42" name="TextBox 41">
              <a:extLst>
                <a:ext uri="{FF2B5EF4-FFF2-40B4-BE49-F238E27FC236}">
                  <a16:creationId xmlns:a16="http://schemas.microsoft.com/office/drawing/2014/main" id="{324CD3B1-F261-4334-8F6F-E872FF7618A7}"/>
                </a:ext>
              </a:extLst>
            </p:cNvPr>
            <p:cNvSpPr txBox="1"/>
            <p:nvPr/>
          </p:nvSpPr>
          <p:spPr bwMode="auto">
            <a:xfrm>
              <a:off x="942200" y="3986073"/>
              <a:ext cx="1153536" cy="25507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Individual delivery</a:t>
              </a:r>
            </a:p>
          </p:txBody>
        </p:sp>
      </p:grpSp>
      <p:sp>
        <p:nvSpPr>
          <p:cNvPr id="43" name="Content Placeholder 2">
            <a:extLst>
              <a:ext uri="{FF2B5EF4-FFF2-40B4-BE49-F238E27FC236}">
                <a16:creationId xmlns:a16="http://schemas.microsoft.com/office/drawing/2014/main" id="{46B3EF42-0F5B-4C29-8141-56C9D376ED82}"/>
              </a:ext>
            </a:extLst>
          </p:cNvPr>
          <p:cNvSpPr txBox="1">
            <a:spLocks/>
          </p:cNvSpPr>
          <p:nvPr/>
        </p:nvSpPr>
        <p:spPr>
          <a:xfrm>
            <a:off x="347688" y="785127"/>
            <a:ext cx="4396561" cy="1538857"/>
          </a:xfrm>
          <a:prstGeom prst="rect">
            <a:avLst/>
          </a:prstGeom>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a:buClr>
                <a:srgbClr val="181818"/>
              </a:buClr>
              <a:defRPr/>
            </a:pPr>
            <a:r>
              <a:rPr lang="en-US" sz="1800" dirty="0">
                <a:solidFill>
                  <a:srgbClr val="0082F0"/>
                </a:solidFill>
                <a:latin typeface="Ericsson Hilda"/>
              </a:rPr>
              <a:t>For Multicast solution, in case there is no homogeneous support </a:t>
            </a:r>
            <a:r>
              <a:rPr lang="en-US" sz="1800" dirty="0">
                <a:solidFill>
                  <a:srgbClr val="181818"/>
                </a:solidFill>
                <a:latin typeface="Ericsson Hilda"/>
              </a:rPr>
              <a:t>and </a:t>
            </a:r>
          </a:p>
          <a:p>
            <a:pPr lvl="1">
              <a:buClr>
                <a:srgbClr val="181818"/>
              </a:buClr>
              <a:defRPr/>
            </a:pPr>
            <a:r>
              <a:rPr lang="en-US" sz="1600" dirty="0">
                <a:solidFill>
                  <a:srgbClr val="181818"/>
                </a:solidFill>
                <a:latin typeface="Ericsson Hilda"/>
              </a:rPr>
              <a:t>Individual delivery is to be applied when UE moves from NG-RAN supporting 5MBS to NG-RAN not supporting 5MBS</a:t>
            </a:r>
            <a:endParaRPr lang="en-US" sz="1600" dirty="0">
              <a:solidFill>
                <a:srgbClr val="0082F0"/>
              </a:solidFill>
              <a:latin typeface="Ericsson Hilda"/>
              <a:cs typeface="+mn-cs"/>
            </a:endParaRPr>
          </a:p>
          <a:p>
            <a:pPr>
              <a:buClr>
                <a:srgbClr val="181818"/>
              </a:buClr>
              <a:defRPr/>
            </a:pPr>
            <a:endParaRPr lang="en-US" sz="1600" u="sng" dirty="0">
              <a:solidFill>
                <a:srgbClr val="0082F0"/>
              </a:solidFill>
              <a:latin typeface="Ericsson Hilda"/>
            </a:endParaRPr>
          </a:p>
          <a:p>
            <a:pPr>
              <a:buClr>
                <a:srgbClr val="181818"/>
              </a:buClr>
              <a:defRPr/>
            </a:pPr>
            <a:endParaRPr lang="en-US" sz="1800" u="sng" dirty="0">
              <a:solidFill>
                <a:srgbClr val="0082F0"/>
              </a:solidFill>
              <a:latin typeface="Ericsson Hilda"/>
            </a:endParaRPr>
          </a:p>
        </p:txBody>
      </p:sp>
      <p:sp>
        <p:nvSpPr>
          <p:cNvPr id="44" name="Rectangle: Rounded Corners 43">
            <a:extLst>
              <a:ext uri="{FF2B5EF4-FFF2-40B4-BE49-F238E27FC236}">
                <a16:creationId xmlns:a16="http://schemas.microsoft.com/office/drawing/2014/main" id="{9B572F19-CE95-49F0-8DAF-EB181F36E22D}"/>
              </a:ext>
            </a:extLst>
          </p:cNvPr>
          <p:cNvSpPr/>
          <p:nvPr/>
        </p:nvSpPr>
        <p:spPr bwMode="auto">
          <a:xfrm>
            <a:off x="7815128" y="1865072"/>
            <a:ext cx="537881"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SMF</a:t>
            </a:r>
          </a:p>
        </p:txBody>
      </p:sp>
      <p:cxnSp>
        <p:nvCxnSpPr>
          <p:cNvPr id="45" name="Straight Connector 44">
            <a:extLst>
              <a:ext uri="{FF2B5EF4-FFF2-40B4-BE49-F238E27FC236}">
                <a16:creationId xmlns:a16="http://schemas.microsoft.com/office/drawing/2014/main" id="{43FC2109-5655-4308-BDE2-86E1E8C9E512}"/>
              </a:ext>
            </a:extLst>
          </p:cNvPr>
          <p:cNvCxnSpPr>
            <a:cxnSpLocks/>
          </p:cNvCxnSpPr>
          <p:nvPr/>
        </p:nvCxnSpPr>
        <p:spPr bwMode="auto">
          <a:xfrm>
            <a:off x="8096379" y="2164861"/>
            <a:ext cx="10421" cy="3790936"/>
          </a:xfrm>
          <a:prstGeom prst="line">
            <a:avLst/>
          </a:prstGeom>
          <a:solidFill>
            <a:srgbClr val="0082F0"/>
          </a:solidFill>
          <a:ln w="12700" cap="flat" cmpd="sng" algn="ctr">
            <a:solidFill>
              <a:srgbClr val="181818"/>
            </a:solidFill>
            <a:prstDash val="solid"/>
            <a:round/>
            <a:headEnd type="none" w="med" len="med"/>
            <a:tailEnd type="none"/>
          </a:ln>
          <a:effectLst/>
        </p:spPr>
      </p:cxnSp>
      <p:sp>
        <p:nvSpPr>
          <p:cNvPr id="46" name="Rectangle 45">
            <a:extLst>
              <a:ext uri="{FF2B5EF4-FFF2-40B4-BE49-F238E27FC236}">
                <a16:creationId xmlns:a16="http://schemas.microsoft.com/office/drawing/2014/main" id="{16906887-0290-49A1-935A-AB03C6AE026F}"/>
              </a:ext>
            </a:extLst>
          </p:cNvPr>
          <p:cNvSpPr/>
          <p:nvPr/>
        </p:nvSpPr>
        <p:spPr bwMode="auto">
          <a:xfrm>
            <a:off x="5066070" y="2720167"/>
            <a:ext cx="6754451" cy="283028"/>
          </a:xfrm>
          <a:prstGeom prst="rect">
            <a:avLst/>
          </a:prstGeom>
          <a:solidFill>
            <a:srgbClr val="FFFFFF"/>
          </a:solidFill>
          <a:ln w="12700" cap="flat" cmpd="sng" algn="ctr">
            <a:solidFill>
              <a:srgbClr val="181818"/>
            </a:solidFill>
            <a:prstDash val="solid"/>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 typeface="Ericsson Hilda" panose="00000500000000000000" pitchFamily="2" charset="0"/>
              <a:buNone/>
              <a:tabLst/>
              <a:defRPr/>
            </a:pPr>
            <a:r>
              <a:rPr kumimoji="0" lang="en-US" sz="1400" b="0" i="0" u="none" strike="noStrike" kern="0" cap="none" spc="0" normalizeH="0" baseline="0" noProof="0" dirty="0">
                <a:ln>
                  <a:noFill/>
                </a:ln>
                <a:solidFill>
                  <a:srgbClr val="181818"/>
                </a:solidFill>
                <a:effectLst/>
                <a:uLnTx/>
                <a:uFillTx/>
                <a:latin typeface="Ericsson Hilda"/>
                <a:cs typeface="+mn-cs"/>
              </a:rPr>
              <a:t>Multicast with Shared delivery is established</a:t>
            </a:r>
          </a:p>
        </p:txBody>
      </p:sp>
      <p:sp>
        <p:nvSpPr>
          <p:cNvPr id="47" name="Rectangle 46">
            <a:extLst>
              <a:ext uri="{FF2B5EF4-FFF2-40B4-BE49-F238E27FC236}">
                <a16:creationId xmlns:a16="http://schemas.microsoft.com/office/drawing/2014/main" id="{5A9D57EC-2884-490B-9432-A7FCE074009C}"/>
              </a:ext>
            </a:extLst>
          </p:cNvPr>
          <p:cNvSpPr/>
          <p:nvPr/>
        </p:nvSpPr>
        <p:spPr bwMode="auto">
          <a:xfrm>
            <a:off x="6170597" y="3239205"/>
            <a:ext cx="1813709" cy="535203"/>
          </a:xfrm>
          <a:prstGeom prst="rect">
            <a:avLst/>
          </a:prstGeom>
          <a:solidFill>
            <a:srgbClr val="FFFFFF"/>
          </a:solidFill>
          <a:ln w="12700" cap="flat" cmpd="sng" algn="ctr">
            <a:solidFill>
              <a:srgbClr val="181818"/>
            </a:solidFill>
            <a:prstDash val="dash"/>
            <a:round/>
            <a:headEnd type="none" w="med" len="med"/>
            <a:tailEnd type="none" w="med" len="med"/>
          </a:ln>
          <a:effectLst/>
        </p:spPr>
        <p:txBody>
          <a:bodyPr rtlCol="0" anchor="ctr"/>
          <a:lstStyle/>
          <a:p>
            <a:pPr marL="0" marR="0" lvl="0" indent="0" defTabSz="914400" eaLnBrk="1" fontAlgn="auto" latinLnBrk="0" hangingPunct="1">
              <a:lnSpc>
                <a:spcPct val="90000"/>
              </a:lnSpc>
              <a:spcBef>
                <a:spcPts val="0"/>
              </a:spcBef>
              <a:spcAft>
                <a:spcPts val="0"/>
              </a:spcAft>
              <a:buClrTx/>
              <a:buSzTx/>
              <a:buFont typeface="Ericsson Hilda" panose="00000500000000000000" pitchFamily="2" charset="0"/>
              <a:buNone/>
              <a:tabLst/>
              <a:defRPr/>
            </a:pPr>
            <a:r>
              <a:rPr kumimoji="0" lang="en-US" sz="1100" b="0" i="0" u="none" strike="noStrike" kern="0" cap="none" spc="0" normalizeH="0" baseline="0" noProof="0" dirty="0">
                <a:ln>
                  <a:noFill/>
                </a:ln>
                <a:solidFill>
                  <a:srgbClr val="181818"/>
                </a:solidFill>
                <a:effectLst/>
                <a:uLnTx/>
                <a:uFillTx/>
                <a:latin typeface="Ericsson Hilda"/>
                <a:cs typeface="+mn-cs"/>
              </a:rPr>
              <a:t>AMF determines to prepare for 5GC Individual delivery</a:t>
            </a:r>
          </a:p>
        </p:txBody>
      </p:sp>
      <p:sp>
        <p:nvSpPr>
          <p:cNvPr id="48" name="TextBox 47">
            <a:extLst>
              <a:ext uri="{FF2B5EF4-FFF2-40B4-BE49-F238E27FC236}">
                <a16:creationId xmlns:a16="http://schemas.microsoft.com/office/drawing/2014/main" id="{4E4FC78B-D740-4700-BA72-9C656B6FCE37}"/>
              </a:ext>
            </a:extLst>
          </p:cNvPr>
          <p:cNvSpPr txBox="1"/>
          <p:nvPr/>
        </p:nvSpPr>
        <p:spPr bwMode="auto">
          <a:xfrm>
            <a:off x="6226737" y="3868379"/>
            <a:ext cx="2148092" cy="53520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Prepare for Individual Delivery (MBS QF info, MB-SMF info)</a:t>
            </a:r>
          </a:p>
        </p:txBody>
      </p:sp>
      <p:cxnSp>
        <p:nvCxnSpPr>
          <p:cNvPr id="49" name="Straight Arrow Connector 48">
            <a:extLst>
              <a:ext uri="{FF2B5EF4-FFF2-40B4-BE49-F238E27FC236}">
                <a16:creationId xmlns:a16="http://schemas.microsoft.com/office/drawing/2014/main" id="{3153A2B1-ABA4-4DAA-A5F2-E3DE561F24CA}"/>
              </a:ext>
            </a:extLst>
          </p:cNvPr>
          <p:cNvCxnSpPr>
            <a:cxnSpLocks/>
          </p:cNvCxnSpPr>
          <p:nvPr/>
        </p:nvCxnSpPr>
        <p:spPr bwMode="auto">
          <a:xfrm flipH="1">
            <a:off x="6656674" y="4263771"/>
            <a:ext cx="1427395" cy="0"/>
          </a:xfrm>
          <a:prstGeom prst="straightConnector1">
            <a:avLst/>
          </a:prstGeom>
          <a:solidFill>
            <a:srgbClr val="0082F0"/>
          </a:solidFill>
          <a:ln w="12700" cap="flat" cmpd="sng" algn="ctr">
            <a:solidFill>
              <a:srgbClr val="181818"/>
            </a:solidFill>
            <a:prstDash val="dash"/>
            <a:round/>
            <a:headEnd type="triangle" w="med" len="med"/>
            <a:tailEnd type="none" w="med" len="med"/>
          </a:ln>
          <a:effectLst/>
        </p:spPr>
      </p:cxnSp>
      <p:cxnSp>
        <p:nvCxnSpPr>
          <p:cNvPr id="50" name="Straight Arrow Connector 49">
            <a:extLst>
              <a:ext uri="{FF2B5EF4-FFF2-40B4-BE49-F238E27FC236}">
                <a16:creationId xmlns:a16="http://schemas.microsoft.com/office/drawing/2014/main" id="{D1114F98-8E85-481D-9674-3597899E15B4}"/>
              </a:ext>
            </a:extLst>
          </p:cNvPr>
          <p:cNvCxnSpPr>
            <a:cxnSpLocks/>
          </p:cNvCxnSpPr>
          <p:nvPr/>
        </p:nvCxnSpPr>
        <p:spPr bwMode="auto">
          <a:xfrm flipH="1">
            <a:off x="8084070" y="4373901"/>
            <a:ext cx="1665379" cy="0"/>
          </a:xfrm>
          <a:prstGeom prst="straightConnector1">
            <a:avLst/>
          </a:prstGeom>
          <a:solidFill>
            <a:srgbClr val="0082F0"/>
          </a:solidFill>
          <a:ln w="12700" cap="flat" cmpd="sng" algn="ctr">
            <a:solidFill>
              <a:srgbClr val="181818"/>
            </a:solidFill>
            <a:prstDash val="dash"/>
            <a:round/>
            <a:headEnd type="triangle" w="med" len="med"/>
            <a:tailEnd type="none" w="med" len="med"/>
          </a:ln>
          <a:effectLst/>
        </p:spPr>
      </p:cxnSp>
      <p:sp>
        <p:nvSpPr>
          <p:cNvPr id="51" name="TextBox 50">
            <a:extLst>
              <a:ext uri="{FF2B5EF4-FFF2-40B4-BE49-F238E27FC236}">
                <a16:creationId xmlns:a16="http://schemas.microsoft.com/office/drawing/2014/main" id="{4473D9C5-3459-49BC-A6F0-8EA42236CBD7}"/>
              </a:ext>
            </a:extLst>
          </p:cNvPr>
          <p:cNvSpPr txBox="1"/>
          <p:nvPr/>
        </p:nvSpPr>
        <p:spPr bwMode="auto">
          <a:xfrm>
            <a:off x="8171069" y="3780659"/>
            <a:ext cx="2148092" cy="54842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Set up MB-N9 tunnel or instruct PSA UPF to join multicast address of MB-UPF</a:t>
            </a:r>
          </a:p>
        </p:txBody>
      </p:sp>
      <p:cxnSp>
        <p:nvCxnSpPr>
          <p:cNvPr id="52" name="Straight Arrow Connector 51">
            <a:extLst>
              <a:ext uri="{FF2B5EF4-FFF2-40B4-BE49-F238E27FC236}">
                <a16:creationId xmlns:a16="http://schemas.microsoft.com/office/drawing/2014/main" id="{AABD270F-335C-4335-9EC6-7816C3BDECB1}"/>
              </a:ext>
            </a:extLst>
          </p:cNvPr>
          <p:cNvCxnSpPr>
            <a:cxnSpLocks/>
          </p:cNvCxnSpPr>
          <p:nvPr/>
        </p:nvCxnSpPr>
        <p:spPr bwMode="auto">
          <a:xfrm flipH="1">
            <a:off x="8084070" y="4474731"/>
            <a:ext cx="1665379" cy="0"/>
          </a:xfrm>
          <a:prstGeom prst="straightConnector1">
            <a:avLst/>
          </a:prstGeom>
          <a:solidFill>
            <a:srgbClr val="0082F0"/>
          </a:solidFill>
          <a:ln w="12700" cap="flat" cmpd="sng" algn="ctr">
            <a:solidFill>
              <a:srgbClr val="181818"/>
            </a:solidFill>
            <a:prstDash val="dash"/>
            <a:round/>
            <a:headEnd type="none" w="med" len="med"/>
            <a:tailEnd type="triangle" w="med" len="med"/>
          </a:ln>
          <a:effectLst/>
        </p:spPr>
      </p:cxnSp>
      <p:cxnSp>
        <p:nvCxnSpPr>
          <p:cNvPr id="53" name="Straight Arrow Connector 52">
            <a:extLst>
              <a:ext uri="{FF2B5EF4-FFF2-40B4-BE49-F238E27FC236}">
                <a16:creationId xmlns:a16="http://schemas.microsoft.com/office/drawing/2014/main" id="{4A7F22B8-58D5-431E-94A2-FC669217295F}"/>
              </a:ext>
            </a:extLst>
          </p:cNvPr>
          <p:cNvCxnSpPr>
            <a:cxnSpLocks/>
          </p:cNvCxnSpPr>
          <p:nvPr/>
        </p:nvCxnSpPr>
        <p:spPr bwMode="auto">
          <a:xfrm flipH="1">
            <a:off x="6656675" y="4527999"/>
            <a:ext cx="1439703" cy="0"/>
          </a:xfrm>
          <a:prstGeom prst="straightConnector1">
            <a:avLst/>
          </a:prstGeom>
          <a:solidFill>
            <a:srgbClr val="0082F0"/>
          </a:solidFill>
          <a:ln w="12700" cap="flat" cmpd="sng" algn="ctr">
            <a:solidFill>
              <a:srgbClr val="181818"/>
            </a:solidFill>
            <a:prstDash val="dash"/>
            <a:round/>
            <a:headEnd type="none" w="med" len="med"/>
            <a:tailEnd type="triangle" w="med" len="med"/>
          </a:ln>
          <a:effectLst/>
        </p:spPr>
      </p:cxnSp>
      <p:cxnSp>
        <p:nvCxnSpPr>
          <p:cNvPr id="54" name="Straight Arrow Connector 53">
            <a:extLst>
              <a:ext uri="{FF2B5EF4-FFF2-40B4-BE49-F238E27FC236}">
                <a16:creationId xmlns:a16="http://schemas.microsoft.com/office/drawing/2014/main" id="{19D26A08-2179-41FB-ACCA-8762A1185D07}"/>
              </a:ext>
            </a:extLst>
          </p:cNvPr>
          <p:cNvCxnSpPr>
            <a:cxnSpLocks/>
          </p:cNvCxnSpPr>
          <p:nvPr/>
        </p:nvCxnSpPr>
        <p:spPr bwMode="auto">
          <a:xfrm flipH="1">
            <a:off x="5766059" y="5033688"/>
            <a:ext cx="2285167" cy="12661"/>
          </a:xfrm>
          <a:prstGeom prst="straightConnector1">
            <a:avLst/>
          </a:prstGeom>
          <a:solidFill>
            <a:srgbClr val="0082F0"/>
          </a:solidFill>
          <a:ln w="12700" cap="flat" cmpd="sng" algn="ctr">
            <a:solidFill>
              <a:srgbClr val="181818"/>
            </a:solidFill>
            <a:prstDash val="dash"/>
            <a:round/>
            <a:headEnd type="none" w="med" len="med"/>
            <a:tailEnd type="triangle" w="med" len="med"/>
          </a:ln>
          <a:effectLst/>
        </p:spPr>
      </p:cxnSp>
      <p:cxnSp>
        <p:nvCxnSpPr>
          <p:cNvPr id="55" name="Straight Arrow Connector 54">
            <a:extLst>
              <a:ext uri="{FF2B5EF4-FFF2-40B4-BE49-F238E27FC236}">
                <a16:creationId xmlns:a16="http://schemas.microsoft.com/office/drawing/2014/main" id="{10901D43-C250-46C6-A881-F4F94661B7A5}"/>
              </a:ext>
            </a:extLst>
          </p:cNvPr>
          <p:cNvCxnSpPr>
            <a:cxnSpLocks/>
          </p:cNvCxnSpPr>
          <p:nvPr/>
        </p:nvCxnSpPr>
        <p:spPr bwMode="auto">
          <a:xfrm flipH="1">
            <a:off x="5130650" y="5062107"/>
            <a:ext cx="682186" cy="0"/>
          </a:xfrm>
          <a:prstGeom prst="straightConnector1">
            <a:avLst/>
          </a:prstGeom>
          <a:solidFill>
            <a:srgbClr val="0082F0"/>
          </a:solidFill>
          <a:ln w="12700" cap="flat" cmpd="sng" algn="ctr">
            <a:solidFill>
              <a:srgbClr val="181818"/>
            </a:solidFill>
            <a:prstDash val="dash"/>
            <a:round/>
            <a:headEnd type="none" w="med" len="med"/>
            <a:tailEnd type="triangle" w="med" len="med"/>
          </a:ln>
          <a:effectLst/>
        </p:spPr>
      </p:cxnSp>
      <p:sp>
        <p:nvSpPr>
          <p:cNvPr id="56" name="TextBox 55">
            <a:extLst>
              <a:ext uri="{FF2B5EF4-FFF2-40B4-BE49-F238E27FC236}">
                <a16:creationId xmlns:a16="http://schemas.microsoft.com/office/drawing/2014/main" id="{D4CD9AD4-5ADD-4305-AEAE-4539837BCD36}"/>
              </a:ext>
            </a:extLst>
          </p:cNvPr>
          <p:cNvSpPr txBox="1"/>
          <p:nvPr/>
        </p:nvSpPr>
        <p:spPr bwMode="auto">
          <a:xfrm>
            <a:off x="5202487" y="4636205"/>
            <a:ext cx="2826904" cy="54842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QF Setup preparing for MBS data transfer when moving to NG-RAN not supporting 5MBS</a:t>
            </a:r>
          </a:p>
        </p:txBody>
      </p:sp>
      <p:cxnSp>
        <p:nvCxnSpPr>
          <p:cNvPr id="57" name="Straight Arrow Connector 56">
            <a:extLst>
              <a:ext uri="{FF2B5EF4-FFF2-40B4-BE49-F238E27FC236}">
                <a16:creationId xmlns:a16="http://schemas.microsoft.com/office/drawing/2014/main" id="{42BB223D-4C7E-4388-9D40-3C71DCCB2366}"/>
              </a:ext>
            </a:extLst>
          </p:cNvPr>
          <p:cNvCxnSpPr>
            <a:cxnSpLocks/>
          </p:cNvCxnSpPr>
          <p:nvPr/>
        </p:nvCxnSpPr>
        <p:spPr bwMode="auto">
          <a:xfrm flipH="1">
            <a:off x="5781708" y="5209008"/>
            <a:ext cx="2285167" cy="12661"/>
          </a:xfrm>
          <a:prstGeom prst="straightConnector1">
            <a:avLst/>
          </a:prstGeom>
          <a:solidFill>
            <a:srgbClr val="0082F0"/>
          </a:solidFill>
          <a:ln w="12700" cap="flat" cmpd="sng" algn="ctr">
            <a:solidFill>
              <a:srgbClr val="181818"/>
            </a:solidFill>
            <a:prstDash val="dash"/>
            <a:round/>
            <a:headEnd type="triangle" w="med" len="med"/>
            <a:tailEnd type="none" w="med" len="med"/>
          </a:ln>
          <a:effectLst/>
        </p:spPr>
      </p:cxnSp>
      <p:cxnSp>
        <p:nvCxnSpPr>
          <p:cNvPr id="58" name="Straight Arrow Connector 57">
            <a:extLst>
              <a:ext uri="{FF2B5EF4-FFF2-40B4-BE49-F238E27FC236}">
                <a16:creationId xmlns:a16="http://schemas.microsoft.com/office/drawing/2014/main" id="{491F2EB8-B02A-4D75-AC4A-8022701E0E3E}"/>
              </a:ext>
            </a:extLst>
          </p:cNvPr>
          <p:cNvCxnSpPr>
            <a:cxnSpLocks/>
          </p:cNvCxnSpPr>
          <p:nvPr/>
        </p:nvCxnSpPr>
        <p:spPr bwMode="auto">
          <a:xfrm flipH="1">
            <a:off x="5146299" y="5182997"/>
            <a:ext cx="682186" cy="0"/>
          </a:xfrm>
          <a:prstGeom prst="straightConnector1">
            <a:avLst/>
          </a:prstGeom>
          <a:solidFill>
            <a:srgbClr val="0082F0"/>
          </a:solidFill>
          <a:ln w="12700" cap="flat" cmpd="sng" algn="ctr">
            <a:solidFill>
              <a:srgbClr val="181818"/>
            </a:solidFill>
            <a:prstDash val="dash"/>
            <a:round/>
            <a:headEnd type="triangle" w="med" len="med"/>
            <a:tailEnd type="none" w="med" len="med"/>
          </a:ln>
          <a:effectLst/>
        </p:spPr>
      </p:cxnSp>
      <p:sp>
        <p:nvSpPr>
          <p:cNvPr id="59" name="Rectangle: Rounded Corners 58">
            <a:extLst>
              <a:ext uri="{FF2B5EF4-FFF2-40B4-BE49-F238E27FC236}">
                <a16:creationId xmlns:a16="http://schemas.microsoft.com/office/drawing/2014/main" id="{F0C799AB-BBB2-48F7-9EBA-D1E8ACA85647}"/>
              </a:ext>
            </a:extLst>
          </p:cNvPr>
          <p:cNvSpPr/>
          <p:nvPr/>
        </p:nvSpPr>
        <p:spPr bwMode="auto">
          <a:xfrm>
            <a:off x="4930983" y="3134109"/>
            <a:ext cx="5473933" cy="2303036"/>
          </a:xfrm>
          <a:prstGeom prst="roundRect">
            <a:avLst/>
          </a:prstGeom>
          <a:noFill/>
          <a:ln w="12700" cap="flat" cmpd="sng" algn="ctr">
            <a:solidFill>
              <a:srgbClr val="181818"/>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Tx/>
              <a:buSzTx/>
              <a:buFont typeface="Ericsson Hilda" panose="00000500000000000000" pitchFamily="2" charset="0"/>
              <a:buNone/>
              <a:tabLst/>
              <a:defRPr/>
            </a:pPr>
            <a:endParaRPr kumimoji="0" lang="en-US" sz="2000" b="0" i="0" u="none" strike="noStrike" kern="1000" cap="none" spc="-30" normalizeH="0" baseline="0" noProof="0" dirty="0">
              <a:ln>
                <a:noFill/>
              </a:ln>
              <a:solidFill>
                <a:srgbClr val="FFFFFF"/>
              </a:solidFill>
              <a:effectLst/>
              <a:uLnTx/>
              <a:uFillTx/>
              <a:latin typeface="Ericsson Hilda"/>
              <a:cs typeface="+mn-cs"/>
            </a:endParaRPr>
          </a:p>
        </p:txBody>
      </p:sp>
      <p:cxnSp>
        <p:nvCxnSpPr>
          <p:cNvPr id="60" name="Straight Arrow Connector 59">
            <a:extLst>
              <a:ext uri="{FF2B5EF4-FFF2-40B4-BE49-F238E27FC236}">
                <a16:creationId xmlns:a16="http://schemas.microsoft.com/office/drawing/2014/main" id="{D3E791C4-171D-47C7-B945-4A009CF6782E}"/>
              </a:ext>
            </a:extLst>
          </p:cNvPr>
          <p:cNvCxnSpPr>
            <a:cxnSpLocks/>
            <a:stCxn id="59" idx="1"/>
            <a:endCxn id="26" idx="3"/>
          </p:cNvCxnSpPr>
          <p:nvPr/>
        </p:nvCxnSpPr>
        <p:spPr bwMode="auto">
          <a:xfrm flipH="1" flipV="1">
            <a:off x="4464646" y="4135980"/>
            <a:ext cx="466337" cy="149647"/>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spTree>
    <p:extLst>
      <p:ext uri="{BB962C8B-B14F-4D97-AF65-F5344CB8AC3E}">
        <p14:creationId xmlns:p14="http://schemas.microsoft.com/office/powerpoint/2010/main" val="401477534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3F3FA0-6E87-4603-BB8C-1856B25007DC}"/>
              </a:ext>
            </a:extLst>
          </p:cNvPr>
          <p:cNvSpPr>
            <a:spLocks noGrp="1"/>
          </p:cNvSpPr>
          <p:nvPr>
            <p:ph idx="1"/>
          </p:nvPr>
        </p:nvSpPr>
        <p:spPr>
          <a:xfrm>
            <a:off x="91301" y="36642"/>
            <a:ext cx="10534574" cy="586315"/>
          </a:xfrm>
        </p:spPr>
        <p:txBody>
          <a:bodyPr/>
          <a:lstStyle/>
          <a:p>
            <a:pPr lvl="0"/>
            <a:r>
              <a:rPr lang="en-US" kern="1400" spc="-160" dirty="0">
                <a:solidFill>
                  <a:srgbClr val="0082F0"/>
                </a:solidFill>
                <a:latin typeface="Ericsson Hilda Light"/>
                <a:ea typeface="+mj-ea"/>
                <a:cs typeface="+mj-cs"/>
              </a:rPr>
              <a:t>Broadcast </a:t>
            </a:r>
            <a:r>
              <a:rPr lang="en-US" kern="1400" spc="-160" dirty="0">
                <a:solidFill>
                  <a:srgbClr val="181818"/>
                </a:solidFill>
                <a:latin typeface="Ericsson Hilda Light"/>
                <a:ea typeface="+mj-ea"/>
                <a:cs typeface="+mj-cs"/>
              </a:rPr>
              <a:t>solution and </a:t>
            </a:r>
            <a:r>
              <a:rPr lang="en-US" kern="1400" spc="-160" dirty="0">
                <a:solidFill>
                  <a:srgbClr val="0082F0"/>
                </a:solidFill>
                <a:latin typeface="Ericsson Hilda Light"/>
                <a:ea typeface="+mj-ea"/>
                <a:cs typeface="+mj-cs"/>
              </a:rPr>
              <a:t>Multicast</a:t>
            </a:r>
            <a:r>
              <a:rPr lang="en-US" kern="1400" spc="-160" dirty="0">
                <a:solidFill>
                  <a:srgbClr val="181818"/>
                </a:solidFill>
                <a:latin typeface="Ericsson Hilda Light"/>
                <a:ea typeface="+mj-ea"/>
                <a:cs typeface="+mj-cs"/>
              </a:rPr>
              <a:t> Solution</a:t>
            </a:r>
            <a:r>
              <a:rPr lang="en-US" kern="1400" spc="-160" dirty="0">
                <a:solidFill>
                  <a:srgbClr val="0082F0"/>
                </a:solidFill>
                <a:latin typeface="Ericsson Hilda Light"/>
                <a:ea typeface="+mj-ea"/>
                <a:cs typeface="+mj-cs"/>
              </a:rPr>
              <a:t>#3 </a:t>
            </a:r>
            <a:r>
              <a:rPr lang="en-US" sz="1400" kern="1400" spc="-160" dirty="0">
                <a:latin typeface="Ericsson Hilda Light"/>
                <a:ea typeface="+mj-ea"/>
                <a:cs typeface="+mj-cs"/>
              </a:rPr>
              <a:t>(our understanding, simplified flow,  msg names may be different ) </a:t>
            </a:r>
            <a:endParaRPr lang="en-US" sz="1800" dirty="0"/>
          </a:p>
        </p:txBody>
      </p:sp>
      <p:cxnSp>
        <p:nvCxnSpPr>
          <p:cNvPr id="5" name="Straight Arrow Connector 4">
            <a:extLst>
              <a:ext uri="{FF2B5EF4-FFF2-40B4-BE49-F238E27FC236}">
                <a16:creationId xmlns:a16="http://schemas.microsoft.com/office/drawing/2014/main" id="{551482B7-8252-4B44-957A-7413033EB8F5}"/>
              </a:ext>
            </a:extLst>
          </p:cNvPr>
          <p:cNvCxnSpPr>
            <a:cxnSpLocks/>
          </p:cNvCxnSpPr>
          <p:nvPr/>
        </p:nvCxnSpPr>
        <p:spPr bwMode="auto">
          <a:xfrm flipH="1" flipV="1">
            <a:off x="4346262" y="4929326"/>
            <a:ext cx="466337" cy="149647"/>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cxnSp>
        <p:nvCxnSpPr>
          <p:cNvPr id="6" name="Straight Connector 5">
            <a:extLst>
              <a:ext uri="{FF2B5EF4-FFF2-40B4-BE49-F238E27FC236}">
                <a16:creationId xmlns:a16="http://schemas.microsoft.com/office/drawing/2014/main" id="{C2711A68-F3CB-40F6-8304-3CD3D13BC5B7}"/>
              </a:ext>
            </a:extLst>
          </p:cNvPr>
          <p:cNvCxnSpPr>
            <a:cxnSpLocks/>
            <a:endCxn id="20" idx="1"/>
          </p:cNvCxnSpPr>
          <p:nvPr/>
        </p:nvCxnSpPr>
        <p:spPr bwMode="auto">
          <a:xfrm>
            <a:off x="2504872" y="4443839"/>
            <a:ext cx="351396" cy="1"/>
          </a:xfrm>
          <a:prstGeom prst="line">
            <a:avLst/>
          </a:prstGeom>
          <a:solidFill>
            <a:srgbClr val="0082F0"/>
          </a:solidFill>
          <a:ln w="12700" cap="flat" cmpd="sng" algn="ctr">
            <a:solidFill>
              <a:srgbClr val="181818"/>
            </a:solidFill>
            <a:prstDash val="solid"/>
            <a:round/>
            <a:headEnd type="none" w="med" len="med"/>
            <a:tailEnd type="none" w="med" len="med"/>
          </a:ln>
          <a:effectLst/>
        </p:spPr>
      </p:cxnSp>
      <p:sp>
        <p:nvSpPr>
          <p:cNvPr id="7" name="Rectangle: Rounded Corners 6">
            <a:extLst>
              <a:ext uri="{FF2B5EF4-FFF2-40B4-BE49-F238E27FC236}">
                <a16:creationId xmlns:a16="http://schemas.microsoft.com/office/drawing/2014/main" id="{64B7D6EE-EDAF-44DA-B0A4-07C45BE04FCF}"/>
              </a:ext>
            </a:extLst>
          </p:cNvPr>
          <p:cNvSpPr/>
          <p:nvPr/>
        </p:nvSpPr>
        <p:spPr bwMode="auto">
          <a:xfrm>
            <a:off x="1899756" y="4302928"/>
            <a:ext cx="596689" cy="250177"/>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SMF</a:t>
            </a:r>
          </a:p>
        </p:txBody>
      </p:sp>
      <p:sp>
        <p:nvSpPr>
          <p:cNvPr id="9" name="Rectangle: Rounded Corners 8">
            <a:extLst>
              <a:ext uri="{FF2B5EF4-FFF2-40B4-BE49-F238E27FC236}">
                <a16:creationId xmlns:a16="http://schemas.microsoft.com/office/drawing/2014/main" id="{DB7ABC3B-FB30-457B-B7E3-A3AFB0D8AF3C}"/>
              </a:ext>
            </a:extLst>
          </p:cNvPr>
          <p:cNvSpPr/>
          <p:nvPr/>
        </p:nvSpPr>
        <p:spPr bwMode="auto">
          <a:xfrm>
            <a:off x="1919429" y="5018143"/>
            <a:ext cx="649405" cy="383130"/>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UPF</a:t>
            </a:r>
          </a:p>
        </p:txBody>
      </p:sp>
      <p:sp>
        <p:nvSpPr>
          <p:cNvPr id="10" name="TextBox 9">
            <a:extLst>
              <a:ext uri="{FF2B5EF4-FFF2-40B4-BE49-F238E27FC236}">
                <a16:creationId xmlns:a16="http://schemas.microsoft.com/office/drawing/2014/main" id="{71648EB0-3918-4354-9607-B10797ECC92D}"/>
              </a:ext>
            </a:extLst>
          </p:cNvPr>
          <p:cNvSpPr txBox="1"/>
          <p:nvPr/>
        </p:nvSpPr>
        <p:spPr bwMode="auto">
          <a:xfrm>
            <a:off x="2222105" y="4667502"/>
            <a:ext cx="423301" cy="26699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N4</a:t>
            </a:r>
          </a:p>
        </p:txBody>
      </p:sp>
      <p:cxnSp>
        <p:nvCxnSpPr>
          <p:cNvPr id="11" name="Straight Connector 10">
            <a:extLst>
              <a:ext uri="{FF2B5EF4-FFF2-40B4-BE49-F238E27FC236}">
                <a16:creationId xmlns:a16="http://schemas.microsoft.com/office/drawing/2014/main" id="{45522D39-49AA-4B88-9BB0-EEDBCE367B1A}"/>
              </a:ext>
            </a:extLst>
          </p:cNvPr>
          <p:cNvCxnSpPr>
            <a:cxnSpLocks/>
          </p:cNvCxnSpPr>
          <p:nvPr/>
        </p:nvCxnSpPr>
        <p:spPr bwMode="auto">
          <a:xfrm flipH="1" flipV="1">
            <a:off x="2272609" y="4580769"/>
            <a:ext cx="1" cy="398239"/>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12" name="Rectangle: Rounded Corners 11">
            <a:extLst>
              <a:ext uri="{FF2B5EF4-FFF2-40B4-BE49-F238E27FC236}">
                <a16:creationId xmlns:a16="http://schemas.microsoft.com/office/drawing/2014/main" id="{4242F27A-FF82-415B-B432-E1922A79DB1C}"/>
              </a:ext>
            </a:extLst>
          </p:cNvPr>
          <p:cNvSpPr/>
          <p:nvPr/>
        </p:nvSpPr>
        <p:spPr bwMode="auto">
          <a:xfrm>
            <a:off x="334247" y="4808631"/>
            <a:ext cx="539967" cy="633528"/>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NG-RAN</a:t>
            </a:r>
          </a:p>
        </p:txBody>
      </p:sp>
      <p:sp>
        <p:nvSpPr>
          <p:cNvPr id="13" name="Rectangle: Rounded Corners 12">
            <a:extLst>
              <a:ext uri="{FF2B5EF4-FFF2-40B4-BE49-F238E27FC236}">
                <a16:creationId xmlns:a16="http://schemas.microsoft.com/office/drawing/2014/main" id="{6C00F232-BA36-4B8C-83A3-1B7E731CD969}"/>
              </a:ext>
            </a:extLst>
          </p:cNvPr>
          <p:cNvSpPr/>
          <p:nvPr/>
        </p:nvSpPr>
        <p:spPr bwMode="auto">
          <a:xfrm>
            <a:off x="772088" y="4365264"/>
            <a:ext cx="537881"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AMF</a:t>
            </a:r>
          </a:p>
        </p:txBody>
      </p:sp>
      <p:sp>
        <p:nvSpPr>
          <p:cNvPr id="14" name="TextBox 13">
            <a:extLst>
              <a:ext uri="{FF2B5EF4-FFF2-40B4-BE49-F238E27FC236}">
                <a16:creationId xmlns:a16="http://schemas.microsoft.com/office/drawing/2014/main" id="{FC13461C-0800-4866-AAB7-89153D09741D}"/>
              </a:ext>
            </a:extLst>
          </p:cNvPr>
          <p:cNvSpPr txBox="1"/>
          <p:nvPr/>
        </p:nvSpPr>
        <p:spPr bwMode="auto">
          <a:xfrm>
            <a:off x="1356044" y="4263411"/>
            <a:ext cx="552611"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N11</a:t>
            </a:r>
          </a:p>
        </p:txBody>
      </p:sp>
      <p:cxnSp>
        <p:nvCxnSpPr>
          <p:cNvPr id="15" name="Straight Connector 14">
            <a:extLst>
              <a:ext uri="{FF2B5EF4-FFF2-40B4-BE49-F238E27FC236}">
                <a16:creationId xmlns:a16="http://schemas.microsoft.com/office/drawing/2014/main" id="{5CDBFF73-BA6E-4FA7-A1D4-D083C9D5C70E}"/>
              </a:ext>
            </a:extLst>
          </p:cNvPr>
          <p:cNvCxnSpPr>
            <a:cxnSpLocks/>
          </p:cNvCxnSpPr>
          <p:nvPr/>
        </p:nvCxnSpPr>
        <p:spPr bwMode="auto">
          <a:xfrm flipH="1">
            <a:off x="1308408" y="4475630"/>
            <a:ext cx="556366" cy="0"/>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16" name="TextBox 15">
            <a:extLst>
              <a:ext uri="{FF2B5EF4-FFF2-40B4-BE49-F238E27FC236}">
                <a16:creationId xmlns:a16="http://schemas.microsoft.com/office/drawing/2014/main" id="{26263A64-C824-41FD-A919-C4E88CA51AA3}"/>
              </a:ext>
            </a:extLst>
          </p:cNvPr>
          <p:cNvSpPr txBox="1"/>
          <p:nvPr/>
        </p:nvSpPr>
        <p:spPr bwMode="auto">
          <a:xfrm>
            <a:off x="3270883" y="5565709"/>
            <a:ext cx="1178850" cy="21174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200" b="1" kern="1000" spc="-30" dirty="0">
                <a:solidFill>
                  <a:srgbClr val="0070C0"/>
                </a:solidFill>
                <a:latin typeface="Ericsson Hilda"/>
                <a:cs typeface="+mn-cs"/>
              </a:rPr>
              <a:t>MBS data </a:t>
            </a:r>
          </a:p>
        </p:txBody>
      </p:sp>
      <p:cxnSp>
        <p:nvCxnSpPr>
          <p:cNvPr id="17" name="Straight Connector 16">
            <a:extLst>
              <a:ext uri="{FF2B5EF4-FFF2-40B4-BE49-F238E27FC236}">
                <a16:creationId xmlns:a16="http://schemas.microsoft.com/office/drawing/2014/main" id="{378ABA40-27EA-4B4A-947C-0578406FF9CC}"/>
              </a:ext>
            </a:extLst>
          </p:cNvPr>
          <p:cNvCxnSpPr>
            <a:cxnSpLocks/>
          </p:cNvCxnSpPr>
          <p:nvPr/>
        </p:nvCxnSpPr>
        <p:spPr bwMode="auto">
          <a:xfrm flipV="1">
            <a:off x="1405878" y="5565709"/>
            <a:ext cx="209582" cy="111743"/>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18" name="TextBox 17">
            <a:extLst>
              <a:ext uri="{FF2B5EF4-FFF2-40B4-BE49-F238E27FC236}">
                <a16:creationId xmlns:a16="http://schemas.microsoft.com/office/drawing/2014/main" id="{DC528C49-6483-4507-8E50-416FE53B1350}"/>
              </a:ext>
            </a:extLst>
          </p:cNvPr>
          <p:cNvSpPr txBox="1"/>
          <p:nvPr/>
        </p:nvSpPr>
        <p:spPr bwMode="auto">
          <a:xfrm>
            <a:off x="815896" y="4872341"/>
            <a:ext cx="1309131" cy="39791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endParaRPr lang="en-US" sz="1050" kern="1000" spc="-30" dirty="0">
              <a:solidFill>
                <a:srgbClr val="181818"/>
              </a:solidFill>
              <a:latin typeface="Ericsson Hilda"/>
              <a:cs typeface="+mn-cs"/>
            </a:endParaRPr>
          </a:p>
        </p:txBody>
      </p:sp>
      <p:sp>
        <p:nvSpPr>
          <p:cNvPr id="19" name="Rectangle: Rounded Corners 18">
            <a:extLst>
              <a:ext uri="{FF2B5EF4-FFF2-40B4-BE49-F238E27FC236}">
                <a16:creationId xmlns:a16="http://schemas.microsoft.com/office/drawing/2014/main" id="{EA84340F-E090-4067-AB0E-1D4EA86C101C}"/>
              </a:ext>
            </a:extLst>
          </p:cNvPr>
          <p:cNvSpPr/>
          <p:nvPr/>
        </p:nvSpPr>
        <p:spPr bwMode="auto">
          <a:xfrm>
            <a:off x="113443" y="3678995"/>
            <a:ext cx="4153107" cy="2346525"/>
          </a:xfrm>
          <a:prstGeom prst="roundRect">
            <a:avLst/>
          </a:prstGeom>
          <a:noFill/>
          <a:ln w="12700" cap="flat" cmpd="sng" algn="ctr">
            <a:solidFill>
              <a:srgbClr val="181818"/>
            </a:solidFill>
            <a:prstDash val="dash"/>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81818"/>
              </a:solidFill>
              <a:effectLst/>
              <a:uLnTx/>
              <a:uFillTx/>
              <a:latin typeface="Ericsson Hilda"/>
              <a:cs typeface="+mn-cs"/>
            </a:endParaRPr>
          </a:p>
        </p:txBody>
      </p:sp>
      <p:sp>
        <p:nvSpPr>
          <p:cNvPr id="20" name="Rectangle: Rounded Corners 19">
            <a:extLst>
              <a:ext uri="{FF2B5EF4-FFF2-40B4-BE49-F238E27FC236}">
                <a16:creationId xmlns:a16="http://schemas.microsoft.com/office/drawing/2014/main" id="{FD693484-B2F4-4360-BD71-0E55E352C0EE}"/>
              </a:ext>
            </a:extLst>
          </p:cNvPr>
          <p:cNvSpPr/>
          <p:nvPr/>
        </p:nvSpPr>
        <p:spPr bwMode="auto">
          <a:xfrm>
            <a:off x="2856268" y="4313628"/>
            <a:ext cx="584464" cy="260423"/>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MB-SMF</a:t>
            </a:r>
          </a:p>
        </p:txBody>
      </p:sp>
      <p:sp>
        <p:nvSpPr>
          <p:cNvPr id="21" name="Freeform: Shape 20">
            <a:extLst>
              <a:ext uri="{FF2B5EF4-FFF2-40B4-BE49-F238E27FC236}">
                <a16:creationId xmlns:a16="http://schemas.microsoft.com/office/drawing/2014/main" id="{3EA79A97-FE5B-4A54-BCC0-FC621CAAD66F}"/>
              </a:ext>
            </a:extLst>
          </p:cNvPr>
          <p:cNvSpPr/>
          <p:nvPr/>
        </p:nvSpPr>
        <p:spPr bwMode="auto">
          <a:xfrm>
            <a:off x="877467" y="5294839"/>
            <a:ext cx="2106578" cy="270870"/>
          </a:xfrm>
          <a:custGeom>
            <a:avLst/>
            <a:gdLst>
              <a:gd name="connsiteX0" fmla="*/ 2113472 w 2113472"/>
              <a:gd name="connsiteY0" fmla="*/ 146649 h 272407"/>
              <a:gd name="connsiteX1" fmla="*/ 1362974 w 2113472"/>
              <a:gd name="connsiteY1" fmla="*/ 267419 h 272407"/>
              <a:gd name="connsiteX2" fmla="*/ 543464 w 2113472"/>
              <a:gd name="connsiteY2" fmla="*/ 224287 h 272407"/>
              <a:gd name="connsiteX3" fmla="*/ 0 w 2113472"/>
              <a:gd name="connsiteY3" fmla="*/ 0 h 272407"/>
            </a:gdLst>
            <a:ahLst/>
            <a:cxnLst>
              <a:cxn ang="0">
                <a:pos x="connsiteX0" y="connsiteY0"/>
              </a:cxn>
              <a:cxn ang="0">
                <a:pos x="connsiteX1" y="connsiteY1"/>
              </a:cxn>
              <a:cxn ang="0">
                <a:pos x="connsiteX2" y="connsiteY2"/>
              </a:cxn>
              <a:cxn ang="0">
                <a:pos x="connsiteX3" y="connsiteY3"/>
              </a:cxn>
            </a:cxnLst>
            <a:rect l="l" t="t" r="r" b="b"/>
            <a:pathLst>
              <a:path w="2113472" h="272407">
                <a:moveTo>
                  <a:pt x="2113472" y="146649"/>
                </a:moveTo>
                <a:cubicBezTo>
                  <a:pt x="1869057" y="200564"/>
                  <a:pt x="1624642" y="254479"/>
                  <a:pt x="1362974" y="267419"/>
                </a:cubicBezTo>
                <a:cubicBezTo>
                  <a:pt x="1101306" y="280359"/>
                  <a:pt x="770626" y="268857"/>
                  <a:pt x="543464" y="224287"/>
                </a:cubicBezTo>
                <a:cubicBezTo>
                  <a:pt x="316302" y="179717"/>
                  <a:pt x="158151" y="89858"/>
                  <a:pt x="0" y="0"/>
                </a:cubicBezTo>
              </a:path>
            </a:pathLst>
          </a:custGeom>
          <a:noFill/>
          <a:ln w="28575" cap="flat" cmpd="sng" algn="ctr">
            <a:solidFill>
              <a:srgbClr val="0082F0"/>
            </a:solidFill>
            <a:prstDash val="solid"/>
            <a:round/>
            <a:headEnd type="none" w="med" len="med"/>
            <a:tailEnd type="triangl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000" marR="0" lvl="0" indent="-180000" algn="ctr" defTabSz="914400" eaLnBrk="1" fontAlgn="auto" latinLnBrk="0" hangingPunct="1">
              <a:lnSpc>
                <a:spcPct val="100000"/>
              </a:lnSpc>
              <a:spcBef>
                <a:spcPts val="300"/>
              </a:spcBef>
              <a:spcAft>
                <a:spcPts val="0"/>
              </a:spcAft>
              <a:buClrTx/>
              <a:buSzTx/>
              <a:buFont typeface="Ericsson Hilda" panose="00000500000000000000" pitchFamily="2" charset="0"/>
              <a:buChar char="●"/>
              <a:tabLst/>
              <a:defRPr/>
            </a:pPr>
            <a:endParaRPr kumimoji="0" lang="en-US" sz="2000" b="0" i="0" u="none" strike="noStrike" kern="1000" cap="none" spc="-30" normalizeH="0" baseline="0" noProof="0" dirty="0">
              <a:ln>
                <a:noFill/>
              </a:ln>
              <a:solidFill>
                <a:srgbClr val="181818"/>
              </a:solidFill>
              <a:effectLst/>
              <a:uLnTx/>
              <a:uFillTx/>
              <a:latin typeface="Ericsson Hilda"/>
              <a:cs typeface="+mn-cs"/>
            </a:endParaRPr>
          </a:p>
        </p:txBody>
      </p:sp>
      <p:sp>
        <p:nvSpPr>
          <p:cNvPr id="23" name="Rectangle: Rounded Corners 22">
            <a:extLst>
              <a:ext uri="{FF2B5EF4-FFF2-40B4-BE49-F238E27FC236}">
                <a16:creationId xmlns:a16="http://schemas.microsoft.com/office/drawing/2014/main" id="{8FE315C8-FDB4-433E-9814-0664DCF6EE76}"/>
              </a:ext>
            </a:extLst>
          </p:cNvPr>
          <p:cNvSpPr/>
          <p:nvPr/>
        </p:nvSpPr>
        <p:spPr bwMode="auto">
          <a:xfrm>
            <a:off x="3670536" y="4306071"/>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MBSF</a:t>
            </a:r>
          </a:p>
        </p:txBody>
      </p:sp>
      <p:cxnSp>
        <p:nvCxnSpPr>
          <p:cNvPr id="24" name="Straight Connector 23">
            <a:extLst>
              <a:ext uri="{FF2B5EF4-FFF2-40B4-BE49-F238E27FC236}">
                <a16:creationId xmlns:a16="http://schemas.microsoft.com/office/drawing/2014/main" id="{B36705CB-00AC-43E0-8CE0-F1FB6282AFEF}"/>
              </a:ext>
            </a:extLst>
          </p:cNvPr>
          <p:cNvCxnSpPr>
            <a:cxnSpLocks/>
          </p:cNvCxnSpPr>
          <p:nvPr/>
        </p:nvCxnSpPr>
        <p:spPr bwMode="auto">
          <a:xfrm>
            <a:off x="3368639" y="5277017"/>
            <a:ext cx="402536" cy="1823"/>
          </a:xfrm>
          <a:prstGeom prst="line">
            <a:avLst/>
          </a:prstGeom>
          <a:solidFill>
            <a:srgbClr val="0082F0"/>
          </a:solidFill>
          <a:ln w="28575" cap="flat" cmpd="sng" algn="ctr">
            <a:solidFill>
              <a:srgbClr val="002060"/>
            </a:solidFill>
            <a:prstDash val="solid"/>
            <a:round/>
            <a:headEnd type="triangle" w="med" len="med"/>
            <a:tailEnd type="none" w="med" len="med"/>
          </a:ln>
          <a:effectLst/>
        </p:spPr>
      </p:cxnSp>
      <p:sp>
        <p:nvSpPr>
          <p:cNvPr id="25" name="Rectangle: Rounded Corners 24">
            <a:extLst>
              <a:ext uri="{FF2B5EF4-FFF2-40B4-BE49-F238E27FC236}">
                <a16:creationId xmlns:a16="http://schemas.microsoft.com/office/drawing/2014/main" id="{B4890FDB-1013-4E80-98C2-B2369D1475B5}"/>
              </a:ext>
            </a:extLst>
          </p:cNvPr>
          <p:cNvSpPr/>
          <p:nvPr/>
        </p:nvSpPr>
        <p:spPr bwMode="auto">
          <a:xfrm>
            <a:off x="3684103" y="5118077"/>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MBSU</a:t>
            </a:r>
          </a:p>
        </p:txBody>
      </p:sp>
      <p:cxnSp>
        <p:nvCxnSpPr>
          <p:cNvPr id="26" name="Straight Connector 25">
            <a:extLst>
              <a:ext uri="{FF2B5EF4-FFF2-40B4-BE49-F238E27FC236}">
                <a16:creationId xmlns:a16="http://schemas.microsoft.com/office/drawing/2014/main" id="{7E04E061-036D-4F07-AE35-3421F0086E74}"/>
              </a:ext>
            </a:extLst>
          </p:cNvPr>
          <p:cNvCxnSpPr>
            <a:cxnSpLocks/>
            <a:endCxn id="23" idx="1"/>
          </p:cNvCxnSpPr>
          <p:nvPr/>
        </p:nvCxnSpPr>
        <p:spPr bwMode="auto">
          <a:xfrm>
            <a:off x="3402257" y="4446934"/>
            <a:ext cx="268279" cy="9032"/>
          </a:xfrm>
          <a:prstGeom prst="line">
            <a:avLst/>
          </a:prstGeom>
          <a:solidFill>
            <a:srgbClr val="0082F0"/>
          </a:solidFill>
          <a:ln w="12700" cap="flat" cmpd="sng" algn="ctr">
            <a:solidFill>
              <a:srgbClr val="181818"/>
            </a:solidFill>
            <a:prstDash val="solid"/>
            <a:round/>
            <a:headEnd type="none" w="med" len="med"/>
            <a:tailEnd type="none" w="med" len="med"/>
          </a:ln>
          <a:effectLst/>
        </p:spPr>
      </p:cxnSp>
      <p:cxnSp>
        <p:nvCxnSpPr>
          <p:cNvPr id="27" name="Straight Connector 26">
            <a:extLst>
              <a:ext uri="{FF2B5EF4-FFF2-40B4-BE49-F238E27FC236}">
                <a16:creationId xmlns:a16="http://schemas.microsoft.com/office/drawing/2014/main" id="{08054F75-7BA8-4CA8-AF8E-F2D7B29F3E62}"/>
              </a:ext>
            </a:extLst>
          </p:cNvPr>
          <p:cNvCxnSpPr>
            <a:cxnSpLocks/>
          </p:cNvCxnSpPr>
          <p:nvPr/>
        </p:nvCxnSpPr>
        <p:spPr bwMode="auto">
          <a:xfrm flipV="1">
            <a:off x="3531442" y="5364758"/>
            <a:ext cx="48913" cy="224573"/>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28" name="TextBox 27">
            <a:extLst>
              <a:ext uri="{FF2B5EF4-FFF2-40B4-BE49-F238E27FC236}">
                <a16:creationId xmlns:a16="http://schemas.microsoft.com/office/drawing/2014/main" id="{DFE2DA0A-593B-4444-8C9B-9AAF88B8819F}"/>
              </a:ext>
            </a:extLst>
          </p:cNvPr>
          <p:cNvSpPr txBox="1"/>
          <p:nvPr/>
        </p:nvSpPr>
        <p:spPr bwMode="auto">
          <a:xfrm>
            <a:off x="290488" y="5685924"/>
            <a:ext cx="2252623" cy="246338"/>
          </a:xfrm>
          <a:prstGeom prst="rect">
            <a:avLst/>
          </a:prstGeom>
          <a:noFill/>
          <a:ln w="12700">
            <a:solidFill>
              <a:srgbClr val="181818"/>
            </a:solid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1" i="0" u="none" strike="noStrike" kern="1000" cap="none" spc="-30" normalizeH="0" baseline="0" noProof="0" dirty="0">
                <a:ln>
                  <a:noFill/>
                </a:ln>
                <a:solidFill>
                  <a:srgbClr val="0082F0"/>
                </a:solidFill>
                <a:effectLst/>
                <a:uLnTx/>
                <a:uFillTx/>
                <a:latin typeface="Ericsson Hilda"/>
                <a:cs typeface="+mn-cs"/>
              </a:rPr>
              <a:t>MB-N3 (i.e. N3 Shared delivery)</a:t>
            </a:r>
          </a:p>
        </p:txBody>
      </p:sp>
      <p:cxnSp>
        <p:nvCxnSpPr>
          <p:cNvPr id="29" name="Straight Connector 28">
            <a:extLst>
              <a:ext uri="{FF2B5EF4-FFF2-40B4-BE49-F238E27FC236}">
                <a16:creationId xmlns:a16="http://schemas.microsoft.com/office/drawing/2014/main" id="{1B45A4DC-5D87-4E95-A7CB-39DDED3DB6C7}"/>
              </a:ext>
            </a:extLst>
          </p:cNvPr>
          <p:cNvCxnSpPr>
            <a:cxnSpLocks/>
            <a:endCxn id="43" idx="1"/>
          </p:cNvCxnSpPr>
          <p:nvPr/>
        </p:nvCxnSpPr>
        <p:spPr bwMode="auto">
          <a:xfrm>
            <a:off x="3228751" y="1335127"/>
            <a:ext cx="281846" cy="9032"/>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30" name="Rectangle: Rounded Corners 29">
            <a:extLst>
              <a:ext uri="{FF2B5EF4-FFF2-40B4-BE49-F238E27FC236}">
                <a16:creationId xmlns:a16="http://schemas.microsoft.com/office/drawing/2014/main" id="{9A0B764A-B131-407D-9121-7AA806B0EE83}"/>
              </a:ext>
            </a:extLst>
          </p:cNvPr>
          <p:cNvSpPr/>
          <p:nvPr/>
        </p:nvSpPr>
        <p:spPr bwMode="auto">
          <a:xfrm>
            <a:off x="276945" y="1829978"/>
            <a:ext cx="539967" cy="513206"/>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NG-RAN</a:t>
            </a:r>
          </a:p>
        </p:txBody>
      </p:sp>
      <p:sp>
        <p:nvSpPr>
          <p:cNvPr id="31" name="Rectangle: Rounded Corners 30">
            <a:extLst>
              <a:ext uri="{FF2B5EF4-FFF2-40B4-BE49-F238E27FC236}">
                <a16:creationId xmlns:a16="http://schemas.microsoft.com/office/drawing/2014/main" id="{4D98737B-AEED-4D98-82A2-DB01DBAB2486}"/>
              </a:ext>
            </a:extLst>
          </p:cNvPr>
          <p:cNvSpPr/>
          <p:nvPr/>
        </p:nvSpPr>
        <p:spPr bwMode="auto">
          <a:xfrm>
            <a:off x="1637274" y="1188733"/>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AMF</a:t>
            </a:r>
          </a:p>
        </p:txBody>
      </p:sp>
      <p:sp>
        <p:nvSpPr>
          <p:cNvPr id="32" name="TextBox 31">
            <a:extLst>
              <a:ext uri="{FF2B5EF4-FFF2-40B4-BE49-F238E27FC236}">
                <a16:creationId xmlns:a16="http://schemas.microsoft.com/office/drawing/2014/main" id="{D3ED0C79-154F-413F-ACAC-9030CAC0C604}"/>
              </a:ext>
            </a:extLst>
          </p:cNvPr>
          <p:cNvSpPr txBox="1"/>
          <p:nvPr/>
        </p:nvSpPr>
        <p:spPr bwMode="auto">
          <a:xfrm>
            <a:off x="2191965" y="1138943"/>
            <a:ext cx="552611"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N11’</a:t>
            </a:r>
          </a:p>
        </p:txBody>
      </p:sp>
      <p:cxnSp>
        <p:nvCxnSpPr>
          <p:cNvPr id="33" name="Straight Connector 32">
            <a:extLst>
              <a:ext uri="{FF2B5EF4-FFF2-40B4-BE49-F238E27FC236}">
                <a16:creationId xmlns:a16="http://schemas.microsoft.com/office/drawing/2014/main" id="{515E5150-8453-4EB1-8D74-420786A82D96}"/>
              </a:ext>
            </a:extLst>
          </p:cNvPr>
          <p:cNvCxnSpPr>
            <a:cxnSpLocks/>
          </p:cNvCxnSpPr>
          <p:nvPr/>
        </p:nvCxnSpPr>
        <p:spPr bwMode="auto">
          <a:xfrm flipH="1">
            <a:off x="2242600" y="1321983"/>
            <a:ext cx="556366" cy="0"/>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34" name="TextBox 33">
            <a:extLst>
              <a:ext uri="{FF2B5EF4-FFF2-40B4-BE49-F238E27FC236}">
                <a16:creationId xmlns:a16="http://schemas.microsoft.com/office/drawing/2014/main" id="{33FD9F1A-DC88-451E-B6A9-28B09D158DD2}"/>
              </a:ext>
            </a:extLst>
          </p:cNvPr>
          <p:cNvSpPr txBox="1"/>
          <p:nvPr/>
        </p:nvSpPr>
        <p:spPr bwMode="auto">
          <a:xfrm>
            <a:off x="3268588" y="2362435"/>
            <a:ext cx="864219" cy="19420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900" b="1" kern="1000" spc="-30" dirty="0">
                <a:solidFill>
                  <a:srgbClr val="0070C0"/>
                </a:solidFill>
                <a:latin typeface="Ericsson Hilda"/>
                <a:cs typeface="+mn-cs"/>
              </a:rPr>
              <a:t>MBS data </a:t>
            </a:r>
          </a:p>
        </p:txBody>
      </p:sp>
      <p:sp>
        <p:nvSpPr>
          <p:cNvPr id="35" name="TextBox 34">
            <a:extLst>
              <a:ext uri="{FF2B5EF4-FFF2-40B4-BE49-F238E27FC236}">
                <a16:creationId xmlns:a16="http://schemas.microsoft.com/office/drawing/2014/main" id="{9C13958C-3217-4780-AA2E-1104AC30CAB9}"/>
              </a:ext>
            </a:extLst>
          </p:cNvPr>
          <p:cNvSpPr txBox="1"/>
          <p:nvPr/>
        </p:nvSpPr>
        <p:spPr bwMode="auto">
          <a:xfrm>
            <a:off x="647825" y="2564571"/>
            <a:ext cx="1808086" cy="206548"/>
          </a:xfrm>
          <a:prstGeom prst="rect">
            <a:avLst/>
          </a:prstGeom>
          <a:noFill/>
          <a:ln w="12700">
            <a:solidFill>
              <a:srgbClr val="181818"/>
            </a:solid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1" i="0" u="none" strike="noStrike" kern="1000" cap="none" spc="-30" normalizeH="0" baseline="0" noProof="0" dirty="0">
                <a:ln>
                  <a:noFill/>
                </a:ln>
                <a:solidFill>
                  <a:srgbClr val="0082F0"/>
                </a:solidFill>
                <a:effectLst/>
                <a:uLnTx/>
                <a:uFillTx/>
                <a:latin typeface="Ericsson Hilda"/>
                <a:cs typeface="+mn-cs"/>
              </a:rPr>
              <a:t>Shared delivery</a:t>
            </a:r>
          </a:p>
        </p:txBody>
      </p:sp>
      <p:cxnSp>
        <p:nvCxnSpPr>
          <p:cNvPr id="36" name="Straight Connector 35">
            <a:extLst>
              <a:ext uri="{FF2B5EF4-FFF2-40B4-BE49-F238E27FC236}">
                <a16:creationId xmlns:a16="http://schemas.microsoft.com/office/drawing/2014/main" id="{E15B3495-1C38-4675-A4BE-60561B15ECE8}"/>
              </a:ext>
            </a:extLst>
          </p:cNvPr>
          <p:cNvCxnSpPr>
            <a:cxnSpLocks/>
          </p:cNvCxnSpPr>
          <p:nvPr/>
        </p:nvCxnSpPr>
        <p:spPr bwMode="auto">
          <a:xfrm flipV="1">
            <a:off x="1348576" y="2377113"/>
            <a:ext cx="348237" cy="201363"/>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37" name="TextBox 36">
            <a:extLst>
              <a:ext uri="{FF2B5EF4-FFF2-40B4-BE49-F238E27FC236}">
                <a16:creationId xmlns:a16="http://schemas.microsoft.com/office/drawing/2014/main" id="{9B527118-170F-44F6-9A2F-96C1B5E69705}"/>
              </a:ext>
            </a:extLst>
          </p:cNvPr>
          <p:cNvSpPr txBox="1"/>
          <p:nvPr/>
        </p:nvSpPr>
        <p:spPr bwMode="auto">
          <a:xfrm>
            <a:off x="1086957" y="1979955"/>
            <a:ext cx="1309131" cy="39791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050" kern="1000" spc="-30" dirty="0">
                <a:solidFill>
                  <a:srgbClr val="181818"/>
                </a:solidFill>
                <a:latin typeface="Ericsson Hilda"/>
                <a:cs typeface="+mn-cs"/>
              </a:rPr>
              <a:t>N3 – Shared delivery for MBS session</a:t>
            </a:r>
          </a:p>
        </p:txBody>
      </p:sp>
      <p:sp>
        <p:nvSpPr>
          <p:cNvPr id="38" name="Rectangle: Rounded Corners 37">
            <a:extLst>
              <a:ext uri="{FF2B5EF4-FFF2-40B4-BE49-F238E27FC236}">
                <a16:creationId xmlns:a16="http://schemas.microsoft.com/office/drawing/2014/main" id="{D891A315-55EE-4BE4-AF78-5192EC9478F0}"/>
              </a:ext>
            </a:extLst>
          </p:cNvPr>
          <p:cNvSpPr/>
          <p:nvPr/>
        </p:nvSpPr>
        <p:spPr bwMode="auto">
          <a:xfrm>
            <a:off x="144801" y="832476"/>
            <a:ext cx="4015411" cy="2047694"/>
          </a:xfrm>
          <a:prstGeom prst="roundRect">
            <a:avLst/>
          </a:prstGeom>
          <a:noFill/>
          <a:ln w="12700" cap="flat" cmpd="sng" algn="ctr">
            <a:solidFill>
              <a:srgbClr val="181818"/>
            </a:solidFill>
            <a:prstDash val="dash"/>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81818"/>
              </a:solidFill>
              <a:effectLst/>
              <a:uLnTx/>
              <a:uFillTx/>
              <a:latin typeface="Ericsson Hilda"/>
              <a:cs typeface="+mn-cs"/>
            </a:endParaRPr>
          </a:p>
        </p:txBody>
      </p:sp>
      <p:sp>
        <p:nvSpPr>
          <p:cNvPr id="39" name="Rectangle: Rounded Corners 38">
            <a:extLst>
              <a:ext uri="{FF2B5EF4-FFF2-40B4-BE49-F238E27FC236}">
                <a16:creationId xmlns:a16="http://schemas.microsoft.com/office/drawing/2014/main" id="{93069678-CEF0-4801-BD04-450318B882E4}"/>
              </a:ext>
            </a:extLst>
          </p:cNvPr>
          <p:cNvSpPr/>
          <p:nvPr/>
        </p:nvSpPr>
        <p:spPr bwMode="auto">
          <a:xfrm>
            <a:off x="2798966" y="1214653"/>
            <a:ext cx="584464" cy="260423"/>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MB-SMF</a:t>
            </a:r>
          </a:p>
        </p:txBody>
      </p:sp>
      <p:sp>
        <p:nvSpPr>
          <p:cNvPr id="40" name="Rectangle: Rounded Corners 39">
            <a:extLst>
              <a:ext uri="{FF2B5EF4-FFF2-40B4-BE49-F238E27FC236}">
                <a16:creationId xmlns:a16="http://schemas.microsoft.com/office/drawing/2014/main" id="{EDF6B31A-C888-49F3-AA54-72A9A6A6E3E0}"/>
              </a:ext>
            </a:extLst>
          </p:cNvPr>
          <p:cNvSpPr/>
          <p:nvPr/>
        </p:nvSpPr>
        <p:spPr bwMode="auto">
          <a:xfrm>
            <a:off x="2679574" y="2006270"/>
            <a:ext cx="647546" cy="296027"/>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MB-UPF</a:t>
            </a:r>
          </a:p>
        </p:txBody>
      </p:sp>
      <p:sp>
        <p:nvSpPr>
          <p:cNvPr id="41" name="Freeform: Shape 40">
            <a:extLst>
              <a:ext uri="{FF2B5EF4-FFF2-40B4-BE49-F238E27FC236}">
                <a16:creationId xmlns:a16="http://schemas.microsoft.com/office/drawing/2014/main" id="{61A035F4-0C2D-47B7-9E06-1216D7C3407A}"/>
              </a:ext>
            </a:extLst>
          </p:cNvPr>
          <p:cNvSpPr/>
          <p:nvPr/>
        </p:nvSpPr>
        <p:spPr bwMode="auto">
          <a:xfrm>
            <a:off x="820165" y="2195864"/>
            <a:ext cx="2106578" cy="194205"/>
          </a:xfrm>
          <a:custGeom>
            <a:avLst/>
            <a:gdLst>
              <a:gd name="connsiteX0" fmla="*/ 2113472 w 2113472"/>
              <a:gd name="connsiteY0" fmla="*/ 146649 h 272407"/>
              <a:gd name="connsiteX1" fmla="*/ 1362974 w 2113472"/>
              <a:gd name="connsiteY1" fmla="*/ 267419 h 272407"/>
              <a:gd name="connsiteX2" fmla="*/ 543464 w 2113472"/>
              <a:gd name="connsiteY2" fmla="*/ 224287 h 272407"/>
              <a:gd name="connsiteX3" fmla="*/ 0 w 2113472"/>
              <a:gd name="connsiteY3" fmla="*/ 0 h 272407"/>
            </a:gdLst>
            <a:ahLst/>
            <a:cxnLst>
              <a:cxn ang="0">
                <a:pos x="connsiteX0" y="connsiteY0"/>
              </a:cxn>
              <a:cxn ang="0">
                <a:pos x="connsiteX1" y="connsiteY1"/>
              </a:cxn>
              <a:cxn ang="0">
                <a:pos x="connsiteX2" y="connsiteY2"/>
              </a:cxn>
              <a:cxn ang="0">
                <a:pos x="connsiteX3" y="connsiteY3"/>
              </a:cxn>
            </a:cxnLst>
            <a:rect l="l" t="t" r="r" b="b"/>
            <a:pathLst>
              <a:path w="2113472" h="272407">
                <a:moveTo>
                  <a:pt x="2113472" y="146649"/>
                </a:moveTo>
                <a:cubicBezTo>
                  <a:pt x="1869057" y="200564"/>
                  <a:pt x="1624642" y="254479"/>
                  <a:pt x="1362974" y="267419"/>
                </a:cubicBezTo>
                <a:cubicBezTo>
                  <a:pt x="1101306" y="280359"/>
                  <a:pt x="770626" y="268857"/>
                  <a:pt x="543464" y="224287"/>
                </a:cubicBezTo>
                <a:cubicBezTo>
                  <a:pt x="316302" y="179717"/>
                  <a:pt x="158151" y="89858"/>
                  <a:pt x="0" y="0"/>
                </a:cubicBezTo>
              </a:path>
            </a:pathLst>
          </a:custGeom>
          <a:noFill/>
          <a:ln w="28575" cap="flat" cmpd="sng" algn="ctr">
            <a:solidFill>
              <a:srgbClr val="0082F0"/>
            </a:solidFill>
            <a:prstDash val="solid"/>
            <a:round/>
            <a:headEnd type="none" w="med" len="med"/>
            <a:tailEnd type="triangl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000" marR="0" lvl="0" indent="-180000" algn="ctr" defTabSz="914400" eaLnBrk="1" fontAlgn="auto" latinLnBrk="0" hangingPunct="1">
              <a:lnSpc>
                <a:spcPct val="100000"/>
              </a:lnSpc>
              <a:spcBef>
                <a:spcPts val="300"/>
              </a:spcBef>
              <a:spcAft>
                <a:spcPts val="0"/>
              </a:spcAft>
              <a:buClrTx/>
              <a:buSzTx/>
              <a:buFont typeface="Ericsson Hilda" panose="00000500000000000000" pitchFamily="2" charset="0"/>
              <a:buChar char="●"/>
              <a:tabLst/>
              <a:defRPr/>
            </a:pPr>
            <a:endParaRPr kumimoji="0" lang="en-US" sz="2000" b="0" i="0" u="none" strike="noStrike" kern="1000" cap="none" spc="-30" normalizeH="0" baseline="0" noProof="0" dirty="0">
              <a:ln>
                <a:noFill/>
              </a:ln>
              <a:solidFill>
                <a:srgbClr val="181818"/>
              </a:solidFill>
              <a:effectLst/>
              <a:uLnTx/>
              <a:uFillTx/>
              <a:latin typeface="Ericsson Hilda"/>
              <a:cs typeface="+mn-cs"/>
            </a:endParaRPr>
          </a:p>
        </p:txBody>
      </p:sp>
      <p:sp>
        <p:nvSpPr>
          <p:cNvPr id="42" name="Rectangle: Rounded Corners 41">
            <a:extLst>
              <a:ext uri="{FF2B5EF4-FFF2-40B4-BE49-F238E27FC236}">
                <a16:creationId xmlns:a16="http://schemas.microsoft.com/office/drawing/2014/main" id="{8A3F4125-7CDE-4468-820A-76FCEE380DBD}"/>
              </a:ext>
            </a:extLst>
          </p:cNvPr>
          <p:cNvSpPr/>
          <p:nvPr/>
        </p:nvSpPr>
        <p:spPr bwMode="auto">
          <a:xfrm>
            <a:off x="3524164" y="2006270"/>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MBSU</a:t>
            </a:r>
          </a:p>
        </p:txBody>
      </p:sp>
      <p:sp>
        <p:nvSpPr>
          <p:cNvPr id="43" name="Rectangle: Rounded Corners 42">
            <a:extLst>
              <a:ext uri="{FF2B5EF4-FFF2-40B4-BE49-F238E27FC236}">
                <a16:creationId xmlns:a16="http://schemas.microsoft.com/office/drawing/2014/main" id="{1ED94A1E-EDE2-49F4-A2D6-88B099B3D3CC}"/>
              </a:ext>
            </a:extLst>
          </p:cNvPr>
          <p:cNvSpPr/>
          <p:nvPr/>
        </p:nvSpPr>
        <p:spPr bwMode="auto">
          <a:xfrm>
            <a:off x="3510597" y="1194264"/>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MBSF</a:t>
            </a:r>
          </a:p>
        </p:txBody>
      </p:sp>
      <p:cxnSp>
        <p:nvCxnSpPr>
          <p:cNvPr id="44" name="Straight Connector 43">
            <a:extLst>
              <a:ext uri="{FF2B5EF4-FFF2-40B4-BE49-F238E27FC236}">
                <a16:creationId xmlns:a16="http://schemas.microsoft.com/office/drawing/2014/main" id="{EF8FA2F2-E6A5-468B-A109-931F80CCA75F}"/>
              </a:ext>
            </a:extLst>
          </p:cNvPr>
          <p:cNvCxnSpPr>
            <a:cxnSpLocks/>
            <a:stCxn id="40" idx="3"/>
            <a:endCxn id="42" idx="1"/>
          </p:cNvCxnSpPr>
          <p:nvPr/>
        </p:nvCxnSpPr>
        <p:spPr bwMode="auto">
          <a:xfrm>
            <a:off x="3327120" y="2154284"/>
            <a:ext cx="197044" cy="1881"/>
          </a:xfrm>
          <a:prstGeom prst="line">
            <a:avLst/>
          </a:prstGeom>
          <a:solidFill>
            <a:srgbClr val="0082F0"/>
          </a:solidFill>
          <a:ln w="28575" cap="flat" cmpd="sng" algn="ctr">
            <a:solidFill>
              <a:srgbClr val="002060"/>
            </a:solidFill>
            <a:prstDash val="solid"/>
            <a:round/>
            <a:headEnd type="none" w="med" len="med"/>
            <a:tailEnd type="none"/>
          </a:ln>
          <a:effectLst/>
        </p:spPr>
      </p:cxnSp>
      <p:cxnSp>
        <p:nvCxnSpPr>
          <p:cNvPr id="45" name="Straight Connector 44">
            <a:extLst>
              <a:ext uri="{FF2B5EF4-FFF2-40B4-BE49-F238E27FC236}">
                <a16:creationId xmlns:a16="http://schemas.microsoft.com/office/drawing/2014/main" id="{2B278D97-B567-4AE2-B271-E3777B3D68DF}"/>
              </a:ext>
            </a:extLst>
          </p:cNvPr>
          <p:cNvCxnSpPr>
            <a:cxnSpLocks/>
          </p:cNvCxnSpPr>
          <p:nvPr/>
        </p:nvCxnSpPr>
        <p:spPr bwMode="auto">
          <a:xfrm flipH="1" flipV="1">
            <a:off x="3413140" y="2278444"/>
            <a:ext cx="163612" cy="111625"/>
          </a:xfrm>
          <a:prstGeom prst="line">
            <a:avLst/>
          </a:prstGeom>
          <a:solidFill>
            <a:srgbClr val="0082F0"/>
          </a:solidFill>
          <a:ln w="12700" cap="flat" cmpd="sng" algn="ctr">
            <a:solidFill>
              <a:srgbClr val="181818"/>
            </a:solidFill>
            <a:prstDash val="solid"/>
            <a:round/>
            <a:headEnd type="triangle" w="med" len="med"/>
            <a:tailEnd type="none" w="med" len="med"/>
          </a:ln>
          <a:effectLst/>
        </p:spPr>
      </p:cxnSp>
      <p:cxnSp>
        <p:nvCxnSpPr>
          <p:cNvPr id="46" name="Straight Connector 45">
            <a:extLst>
              <a:ext uri="{FF2B5EF4-FFF2-40B4-BE49-F238E27FC236}">
                <a16:creationId xmlns:a16="http://schemas.microsoft.com/office/drawing/2014/main" id="{BCF77DC6-3450-463E-A189-A68FBF22970C}"/>
              </a:ext>
            </a:extLst>
          </p:cNvPr>
          <p:cNvCxnSpPr>
            <a:cxnSpLocks/>
            <a:stCxn id="31" idx="1"/>
          </p:cNvCxnSpPr>
          <p:nvPr/>
        </p:nvCxnSpPr>
        <p:spPr bwMode="auto">
          <a:xfrm flipH="1">
            <a:off x="792210" y="1338628"/>
            <a:ext cx="845064" cy="420823"/>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47" name="TextBox 46">
            <a:extLst>
              <a:ext uri="{FF2B5EF4-FFF2-40B4-BE49-F238E27FC236}">
                <a16:creationId xmlns:a16="http://schemas.microsoft.com/office/drawing/2014/main" id="{73825E73-8144-4413-8EA5-6AE11C4815B7}"/>
              </a:ext>
            </a:extLst>
          </p:cNvPr>
          <p:cNvSpPr txBox="1"/>
          <p:nvPr/>
        </p:nvSpPr>
        <p:spPr>
          <a:xfrm>
            <a:off x="286625" y="888428"/>
            <a:ext cx="3063390" cy="437567"/>
          </a:xfrm>
          <a:prstGeom prst="rect">
            <a:avLst/>
          </a:prstGeom>
        </p:spPr>
        <p:txBody>
          <a:bodyPr vert="horz" wrap="square" lIns="72000" tIns="36000" rIns="72000" bIns="36000" rtlCol="0" anchor="t">
            <a:noAutofit/>
          </a:bodyPr>
          <a:lstStyle/>
          <a:p>
            <a:pPr eaLnBrk="1" hangingPunct="1">
              <a:spcBef>
                <a:spcPts val="300"/>
              </a:spcBef>
              <a:buFont typeface="Ericsson Hilda" panose="00000500000000000000" pitchFamily="2" charset="0"/>
              <a:buNone/>
            </a:pPr>
            <a:r>
              <a:rPr lang="en-US" sz="1400" b="1" kern="1000" spc="-30" dirty="0">
                <a:solidFill>
                  <a:srgbClr val="181818"/>
                </a:solidFill>
                <a:latin typeface="Ericsson Hilda"/>
                <a:cs typeface="+mn-cs"/>
              </a:rPr>
              <a:t>Architecture for </a:t>
            </a:r>
            <a:r>
              <a:rPr lang="en-US" sz="1400" b="1" kern="1000" spc="-30" dirty="0">
                <a:solidFill>
                  <a:srgbClr val="0082F0"/>
                </a:solidFill>
                <a:latin typeface="Ericsson Hilda"/>
                <a:cs typeface="+mn-cs"/>
              </a:rPr>
              <a:t>broadcast</a:t>
            </a:r>
          </a:p>
        </p:txBody>
      </p:sp>
      <p:sp>
        <p:nvSpPr>
          <p:cNvPr id="48" name="TextBox 47">
            <a:extLst>
              <a:ext uri="{FF2B5EF4-FFF2-40B4-BE49-F238E27FC236}">
                <a16:creationId xmlns:a16="http://schemas.microsoft.com/office/drawing/2014/main" id="{F58E9F66-D39B-4734-8B62-4467D28F720C}"/>
              </a:ext>
            </a:extLst>
          </p:cNvPr>
          <p:cNvSpPr txBox="1"/>
          <p:nvPr/>
        </p:nvSpPr>
        <p:spPr>
          <a:xfrm>
            <a:off x="242186" y="3719620"/>
            <a:ext cx="3063390" cy="437567"/>
          </a:xfrm>
          <a:prstGeom prst="rect">
            <a:avLst/>
          </a:prstGeom>
        </p:spPr>
        <p:txBody>
          <a:bodyPr vert="horz" wrap="square" lIns="72000" tIns="36000" rIns="72000" bIns="36000" rtlCol="0" anchor="t">
            <a:noAutofit/>
          </a:bodyPr>
          <a:lstStyle/>
          <a:p>
            <a:pPr eaLnBrk="1" hangingPunct="1">
              <a:spcBef>
                <a:spcPts val="300"/>
              </a:spcBef>
              <a:buFont typeface="Ericsson Hilda" panose="00000500000000000000" pitchFamily="2" charset="0"/>
              <a:buNone/>
            </a:pPr>
            <a:r>
              <a:rPr lang="en-US" sz="1400" b="1" kern="1000" spc="-30" dirty="0">
                <a:solidFill>
                  <a:srgbClr val="181818"/>
                </a:solidFill>
                <a:latin typeface="Ericsson Hilda"/>
                <a:cs typeface="+mn-cs"/>
              </a:rPr>
              <a:t>Architecture for </a:t>
            </a:r>
            <a:r>
              <a:rPr lang="en-US" sz="1400" b="1" kern="1000" spc="-30" dirty="0">
                <a:solidFill>
                  <a:srgbClr val="0082F0"/>
                </a:solidFill>
                <a:latin typeface="Ericsson Hilda"/>
                <a:cs typeface="+mn-cs"/>
              </a:rPr>
              <a:t>Multicast</a:t>
            </a:r>
          </a:p>
        </p:txBody>
      </p:sp>
      <p:sp>
        <p:nvSpPr>
          <p:cNvPr id="49" name="Rectangle: Rounded Corners 48">
            <a:extLst>
              <a:ext uri="{FF2B5EF4-FFF2-40B4-BE49-F238E27FC236}">
                <a16:creationId xmlns:a16="http://schemas.microsoft.com/office/drawing/2014/main" id="{66243409-B9A1-4D34-A817-5AB09F031D63}"/>
              </a:ext>
            </a:extLst>
          </p:cNvPr>
          <p:cNvSpPr/>
          <p:nvPr/>
        </p:nvSpPr>
        <p:spPr bwMode="auto">
          <a:xfrm>
            <a:off x="4881554" y="3553483"/>
            <a:ext cx="412398" cy="294675"/>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UE1</a:t>
            </a:r>
          </a:p>
        </p:txBody>
      </p:sp>
      <p:sp>
        <p:nvSpPr>
          <p:cNvPr id="50" name="Rectangle: Rounded Corners 49">
            <a:extLst>
              <a:ext uri="{FF2B5EF4-FFF2-40B4-BE49-F238E27FC236}">
                <a16:creationId xmlns:a16="http://schemas.microsoft.com/office/drawing/2014/main" id="{D3EFE6B2-3C3D-4674-B0EB-794EA7D59C81}"/>
              </a:ext>
            </a:extLst>
          </p:cNvPr>
          <p:cNvSpPr/>
          <p:nvPr/>
        </p:nvSpPr>
        <p:spPr bwMode="auto">
          <a:xfrm>
            <a:off x="6328386" y="3517258"/>
            <a:ext cx="537881"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AMF</a:t>
            </a:r>
          </a:p>
        </p:txBody>
      </p:sp>
      <p:sp>
        <p:nvSpPr>
          <p:cNvPr id="51" name="Rectangle: Rounded Corners 50">
            <a:extLst>
              <a:ext uri="{FF2B5EF4-FFF2-40B4-BE49-F238E27FC236}">
                <a16:creationId xmlns:a16="http://schemas.microsoft.com/office/drawing/2014/main" id="{1AD67974-DBF1-4CBE-B191-D575109CCDC1}"/>
              </a:ext>
            </a:extLst>
          </p:cNvPr>
          <p:cNvSpPr/>
          <p:nvPr/>
        </p:nvSpPr>
        <p:spPr bwMode="auto">
          <a:xfrm>
            <a:off x="9375844" y="3516312"/>
            <a:ext cx="584464" cy="260423"/>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MB-SMF</a:t>
            </a:r>
          </a:p>
        </p:txBody>
      </p:sp>
      <p:sp>
        <p:nvSpPr>
          <p:cNvPr id="52" name="Rectangle: Rounded Corners 51">
            <a:extLst>
              <a:ext uri="{FF2B5EF4-FFF2-40B4-BE49-F238E27FC236}">
                <a16:creationId xmlns:a16="http://schemas.microsoft.com/office/drawing/2014/main" id="{578AD550-A571-4CC1-AEC6-7F8A00E757D1}"/>
              </a:ext>
            </a:extLst>
          </p:cNvPr>
          <p:cNvSpPr/>
          <p:nvPr/>
        </p:nvSpPr>
        <p:spPr bwMode="auto">
          <a:xfrm>
            <a:off x="10363736" y="3461536"/>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MBSF</a:t>
            </a:r>
          </a:p>
        </p:txBody>
      </p:sp>
      <p:sp>
        <p:nvSpPr>
          <p:cNvPr id="53" name="Cloud 52">
            <a:extLst>
              <a:ext uri="{FF2B5EF4-FFF2-40B4-BE49-F238E27FC236}">
                <a16:creationId xmlns:a16="http://schemas.microsoft.com/office/drawing/2014/main" id="{EE88CD3C-EC8F-4772-B887-5B4DBFC56CA5}"/>
              </a:ext>
            </a:extLst>
          </p:cNvPr>
          <p:cNvSpPr/>
          <p:nvPr/>
        </p:nvSpPr>
        <p:spPr bwMode="auto">
          <a:xfrm>
            <a:off x="11082891" y="3402842"/>
            <a:ext cx="1027736" cy="587930"/>
          </a:xfrm>
          <a:prstGeom prst="cloud">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APP Server</a:t>
            </a:r>
          </a:p>
        </p:txBody>
      </p:sp>
      <p:cxnSp>
        <p:nvCxnSpPr>
          <p:cNvPr id="54" name="Straight Connector 53">
            <a:extLst>
              <a:ext uri="{FF2B5EF4-FFF2-40B4-BE49-F238E27FC236}">
                <a16:creationId xmlns:a16="http://schemas.microsoft.com/office/drawing/2014/main" id="{F000E63F-A0AF-4A78-B20D-E0B53FF3FCF8}"/>
              </a:ext>
            </a:extLst>
          </p:cNvPr>
          <p:cNvCxnSpPr>
            <a:cxnSpLocks/>
          </p:cNvCxnSpPr>
          <p:nvPr/>
        </p:nvCxnSpPr>
        <p:spPr bwMode="auto">
          <a:xfrm>
            <a:off x="5104569" y="3852337"/>
            <a:ext cx="0" cy="2637910"/>
          </a:xfrm>
          <a:prstGeom prst="line">
            <a:avLst/>
          </a:prstGeom>
          <a:solidFill>
            <a:srgbClr val="0082F0"/>
          </a:solidFill>
          <a:ln w="12700" cap="flat" cmpd="sng" algn="ctr">
            <a:solidFill>
              <a:srgbClr val="181818"/>
            </a:solidFill>
            <a:prstDash val="solid"/>
            <a:round/>
            <a:headEnd type="none" w="med" len="med"/>
            <a:tailEnd type="none"/>
          </a:ln>
          <a:effectLst/>
        </p:spPr>
      </p:cxnSp>
      <p:sp>
        <p:nvSpPr>
          <p:cNvPr id="55" name="Rectangle: Rounded Corners 54">
            <a:extLst>
              <a:ext uri="{FF2B5EF4-FFF2-40B4-BE49-F238E27FC236}">
                <a16:creationId xmlns:a16="http://schemas.microsoft.com/office/drawing/2014/main" id="{E5B003A2-CB2F-4D47-B908-D6A752D38DD2}"/>
              </a:ext>
            </a:extLst>
          </p:cNvPr>
          <p:cNvSpPr/>
          <p:nvPr/>
        </p:nvSpPr>
        <p:spPr bwMode="auto">
          <a:xfrm>
            <a:off x="7228997" y="3485162"/>
            <a:ext cx="537881"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SMF</a:t>
            </a:r>
          </a:p>
        </p:txBody>
      </p:sp>
      <p:sp>
        <p:nvSpPr>
          <p:cNvPr id="56" name="Rectangle: Rounded Corners 55">
            <a:extLst>
              <a:ext uri="{FF2B5EF4-FFF2-40B4-BE49-F238E27FC236}">
                <a16:creationId xmlns:a16="http://schemas.microsoft.com/office/drawing/2014/main" id="{DA1388A9-A349-4952-882C-13CEA3C71FE9}"/>
              </a:ext>
            </a:extLst>
          </p:cNvPr>
          <p:cNvSpPr/>
          <p:nvPr/>
        </p:nvSpPr>
        <p:spPr bwMode="auto">
          <a:xfrm>
            <a:off x="8664807" y="3496628"/>
            <a:ext cx="537881"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PSA UPF</a:t>
            </a:r>
          </a:p>
        </p:txBody>
      </p:sp>
      <p:sp>
        <p:nvSpPr>
          <p:cNvPr id="57" name="Rectangle: Rounded Corners 56">
            <a:extLst>
              <a:ext uri="{FF2B5EF4-FFF2-40B4-BE49-F238E27FC236}">
                <a16:creationId xmlns:a16="http://schemas.microsoft.com/office/drawing/2014/main" id="{7739BDD0-4064-447A-AB14-6BA26A7FB2DE}"/>
              </a:ext>
            </a:extLst>
          </p:cNvPr>
          <p:cNvSpPr/>
          <p:nvPr/>
        </p:nvSpPr>
        <p:spPr bwMode="auto">
          <a:xfrm>
            <a:off x="4849610" y="4131500"/>
            <a:ext cx="7134903" cy="2324249"/>
          </a:xfrm>
          <a:prstGeom prst="roundRect">
            <a:avLst/>
          </a:prstGeom>
          <a:noFill/>
          <a:ln w="12700" cap="flat" cmpd="sng" algn="ctr">
            <a:solidFill>
              <a:srgbClr val="181818"/>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Tx/>
              <a:buSzTx/>
              <a:buFont typeface="Ericsson Hilda" panose="00000500000000000000" pitchFamily="2" charset="0"/>
              <a:buNone/>
              <a:tabLst/>
              <a:defRPr/>
            </a:pPr>
            <a:endParaRPr kumimoji="0" lang="en-US" sz="2000" b="0" i="0" u="none" strike="noStrike" kern="1000" cap="none" spc="-30" normalizeH="0" baseline="0" noProof="0" dirty="0">
              <a:ln>
                <a:noFill/>
              </a:ln>
              <a:solidFill>
                <a:srgbClr val="FFFFFF"/>
              </a:solidFill>
              <a:effectLst/>
              <a:uLnTx/>
              <a:uFillTx/>
              <a:latin typeface="Ericsson Hilda"/>
              <a:cs typeface="+mn-cs"/>
            </a:endParaRPr>
          </a:p>
        </p:txBody>
      </p:sp>
      <p:sp>
        <p:nvSpPr>
          <p:cNvPr id="58" name="Rectangle: Rounded Corners 57">
            <a:extLst>
              <a:ext uri="{FF2B5EF4-FFF2-40B4-BE49-F238E27FC236}">
                <a16:creationId xmlns:a16="http://schemas.microsoft.com/office/drawing/2014/main" id="{155575A8-2720-4AB8-87D9-31FECFE1974F}"/>
              </a:ext>
            </a:extLst>
          </p:cNvPr>
          <p:cNvSpPr/>
          <p:nvPr/>
        </p:nvSpPr>
        <p:spPr bwMode="auto">
          <a:xfrm>
            <a:off x="6012743" y="676491"/>
            <a:ext cx="539967" cy="513206"/>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NG-RAN</a:t>
            </a:r>
          </a:p>
        </p:txBody>
      </p:sp>
      <p:sp>
        <p:nvSpPr>
          <p:cNvPr id="59" name="Rectangle: Rounded Corners 58">
            <a:extLst>
              <a:ext uri="{FF2B5EF4-FFF2-40B4-BE49-F238E27FC236}">
                <a16:creationId xmlns:a16="http://schemas.microsoft.com/office/drawing/2014/main" id="{E3F770AC-1B00-47B3-A4D9-23CBA0A7F2B1}"/>
              </a:ext>
            </a:extLst>
          </p:cNvPr>
          <p:cNvSpPr/>
          <p:nvPr/>
        </p:nvSpPr>
        <p:spPr bwMode="auto">
          <a:xfrm>
            <a:off x="5311557" y="820136"/>
            <a:ext cx="412398" cy="294675"/>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UE1</a:t>
            </a:r>
          </a:p>
        </p:txBody>
      </p:sp>
      <p:sp>
        <p:nvSpPr>
          <p:cNvPr id="60" name="Rectangle: Rounded Corners 59">
            <a:extLst>
              <a:ext uri="{FF2B5EF4-FFF2-40B4-BE49-F238E27FC236}">
                <a16:creationId xmlns:a16="http://schemas.microsoft.com/office/drawing/2014/main" id="{2568B195-21EB-42C2-8470-F80B8DC1BE5E}"/>
              </a:ext>
            </a:extLst>
          </p:cNvPr>
          <p:cNvSpPr/>
          <p:nvPr/>
        </p:nvSpPr>
        <p:spPr bwMode="auto">
          <a:xfrm>
            <a:off x="7053089" y="740426"/>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AMF</a:t>
            </a:r>
          </a:p>
        </p:txBody>
      </p:sp>
      <p:sp>
        <p:nvSpPr>
          <p:cNvPr id="61" name="Rectangle: Rounded Corners 60">
            <a:extLst>
              <a:ext uri="{FF2B5EF4-FFF2-40B4-BE49-F238E27FC236}">
                <a16:creationId xmlns:a16="http://schemas.microsoft.com/office/drawing/2014/main" id="{5D2BD6D2-A139-4C91-B415-8798D5674CDE}"/>
              </a:ext>
            </a:extLst>
          </p:cNvPr>
          <p:cNvSpPr/>
          <p:nvPr/>
        </p:nvSpPr>
        <p:spPr bwMode="auto">
          <a:xfrm>
            <a:off x="8130664" y="744016"/>
            <a:ext cx="584464" cy="260423"/>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MB-SMF</a:t>
            </a:r>
          </a:p>
        </p:txBody>
      </p:sp>
      <p:sp>
        <p:nvSpPr>
          <p:cNvPr id="63" name="Rectangle: Rounded Corners 62">
            <a:extLst>
              <a:ext uri="{FF2B5EF4-FFF2-40B4-BE49-F238E27FC236}">
                <a16:creationId xmlns:a16="http://schemas.microsoft.com/office/drawing/2014/main" id="{4A257705-A553-4E11-8463-52630FE2AC09}"/>
              </a:ext>
            </a:extLst>
          </p:cNvPr>
          <p:cNvSpPr/>
          <p:nvPr/>
        </p:nvSpPr>
        <p:spPr bwMode="auto">
          <a:xfrm>
            <a:off x="9682391" y="745415"/>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MBSF</a:t>
            </a:r>
          </a:p>
        </p:txBody>
      </p:sp>
      <p:sp>
        <p:nvSpPr>
          <p:cNvPr id="64" name="Cloud 63">
            <a:extLst>
              <a:ext uri="{FF2B5EF4-FFF2-40B4-BE49-F238E27FC236}">
                <a16:creationId xmlns:a16="http://schemas.microsoft.com/office/drawing/2014/main" id="{C972DA63-ECD7-4BE7-8138-F2F768F209DB}"/>
              </a:ext>
            </a:extLst>
          </p:cNvPr>
          <p:cNvSpPr/>
          <p:nvPr/>
        </p:nvSpPr>
        <p:spPr bwMode="auto">
          <a:xfrm>
            <a:off x="10194793" y="608347"/>
            <a:ext cx="1027736" cy="587930"/>
          </a:xfrm>
          <a:prstGeom prst="cloud">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APP Server</a:t>
            </a:r>
          </a:p>
        </p:txBody>
      </p:sp>
      <p:cxnSp>
        <p:nvCxnSpPr>
          <p:cNvPr id="65" name="Straight Connector 64">
            <a:extLst>
              <a:ext uri="{FF2B5EF4-FFF2-40B4-BE49-F238E27FC236}">
                <a16:creationId xmlns:a16="http://schemas.microsoft.com/office/drawing/2014/main" id="{7FB32088-740B-4C53-B99B-EA1A7D061555}"/>
              </a:ext>
            </a:extLst>
          </p:cNvPr>
          <p:cNvCxnSpPr>
            <a:cxnSpLocks/>
          </p:cNvCxnSpPr>
          <p:nvPr/>
        </p:nvCxnSpPr>
        <p:spPr bwMode="auto">
          <a:xfrm>
            <a:off x="5512126" y="1153935"/>
            <a:ext cx="0" cy="1845213"/>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66" name="Straight Arrow Connector 65">
            <a:extLst>
              <a:ext uri="{FF2B5EF4-FFF2-40B4-BE49-F238E27FC236}">
                <a16:creationId xmlns:a16="http://schemas.microsoft.com/office/drawing/2014/main" id="{1593A5B8-B102-4A44-B8E6-B2D3991BD829}"/>
              </a:ext>
            </a:extLst>
          </p:cNvPr>
          <p:cNvCxnSpPr>
            <a:cxnSpLocks/>
          </p:cNvCxnSpPr>
          <p:nvPr/>
        </p:nvCxnSpPr>
        <p:spPr bwMode="auto">
          <a:xfrm flipH="1">
            <a:off x="5512126" y="1438465"/>
            <a:ext cx="5189643" cy="10464"/>
          </a:xfrm>
          <a:prstGeom prst="straightConnector1">
            <a:avLst/>
          </a:prstGeom>
          <a:solidFill>
            <a:srgbClr val="0082F0"/>
          </a:solidFill>
          <a:ln w="12700" cap="flat" cmpd="sng" algn="ctr">
            <a:solidFill>
              <a:srgbClr val="181818"/>
            </a:solidFill>
            <a:prstDash val="sysDash"/>
            <a:round/>
            <a:headEnd type="triangle" w="med" len="med"/>
            <a:tailEnd type="triangle" w="med" len="med"/>
          </a:ln>
          <a:effectLst/>
        </p:spPr>
      </p:cxnSp>
      <p:sp>
        <p:nvSpPr>
          <p:cNvPr id="67" name="TextBox 66">
            <a:extLst>
              <a:ext uri="{FF2B5EF4-FFF2-40B4-BE49-F238E27FC236}">
                <a16:creationId xmlns:a16="http://schemas.microsoft.com/office/drawing/2014/main" id="{FD82B047-DA1E-4738-AFE2-FBFDA29E164C}"/>
              </a:ext>
            </a:extLst>
          </p:cNvPr>
          <p:cNvSpPr txBox="1"/>
          <p:nvPr/>
        </p:nvSpPr>
        <p:spPr bwMode="auto">
          <a:xfrm>
            <a:off x="6851887" y="1235980"/>
            <a:ext cx="1897289" cy="23231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Service announcement</a:t>
            </a:r>
          </a:p>
        </p:txBody>
      </p:sp>
      <p:cxnSp>
        <p:nvCxnSpPr>
          <p:cNvPr id="68" name="Straight Arrow Connector 67">
            <a:extLst>
              <a:ext uri="{FF2B5EF4-FFF2-40B4-BE49-F238E27FC236}">
                <a16:creationId xmlns:a16="http://schemas.microsoft.com/office/drawing/2014/main" id="{B66FF39C-03C2-4F55-B90F-0C20AE648217}"/>
              </a:ext>
            </a:extLst>
          </p:cNvPr>
          <p:cNvCxnSpPr>
            <a:cxnSpLocks/>
          </p:cNvCxnSpPr>
          <p:nvPr/>
        </p:nvCxnSpPr>
        <p:spPr bwMode="auto">
          <a:xfrm flipH="1">
            <a:off x="9898544" y="1621419"/>
            <a:ext cx="886932" cy="0"/>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sp>
        <p:nvSpPr>
          <p:cNvPr id="69" name="TextBox 68">
            <a:extLst>
              <a:ext uri="{FF2B5EF4-FFF2-40B4-BE49-F238E27FC236}">
                <a16:creationId xmlns:a16="http://schemas.microsoft.com/office/drawing/2014/main" id="{192E502E-2EEE-48EE-BC5A-CB7CCA3012D7}"/>
              </a:ext>
            </a:extLst>
          </p:cNvPr>
          <p:cNvSpPr txBox="1"/>
          <p:nvPr/>
        </p:nvSpPr>
        <p:spPr bwMode="auto">
          <a:xfrm>
            <a:off x="8818496" y="1430125"/>
            <a:ext cx="1966980" cy="283057"/>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MBS Session configuration</a:t>
            </a:r>
          </a:p>
        </p:txBody>
      </p:sp>
      <p:cxnSp>
        <p:nvCxnSpPr>
          <p:cNvPr id="70" name="Straight Arrow Connector 69">
            <a:extLst>
              <a:ext uri="{FF2B5EF4-FFF2-40B4-BE49-F238E27FC236}">
                <a16:creationId xmlns:a16="http://schemas.microsoft.com/office/drawing/2014/main" id="{797DA053-DB33-4DBF-8D4D-741344939794}"/>
              </a:ext>
            </a:extLst>
          </p:cNvPr>
          <p:cNvCxnSpPr>
            <a:cxnSpLocks/>
          </p:cNvCxnSpPr>
          <p:nvPr/>
        </p:nvCxnSpPr>
        <p:spPr bwMode="auto">
          <a:xfrm flipH="1">
            <a:off x="8455936" y="1759451"/>
            <a:ext cx="1442608" cy="0"/>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cxnSp>
        <p:nvCxnSpPr>
          <p:cNvPr id="71" name="Straight Arrow Connector 70">
            <a:extLst>
              <a:ext uri="{FF2B5EF4-FFF2-40B4-BE49-F238E27FC236}">
                <a16:creationId xmlns:a16="http://schemas.microsoft.com/office/drawing/2014/main" id="{ED395518-A996-4B2D-9EA6-FAFC154E9A13}"/>
              </a:ext>
            </a:extLst>
          </p:cNvPr>
          <p:cNvCxnSpPr>
            <a:cxnSpLocks/>
          </p:cNvCxnSpPr>
          <p:nvPr/>
        </p:nvCxnSpPr>
        <p:spPr bwMode="auto">
          <a:xfrm flipH="1">
            <a:off x="7368760" y="2371521"/>
            <a:ext cx="1075616" cy="0"/>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sp>
        <p:nvSpPr>
          <p:cNvPr id="72" name="TextBox 71">
            <a:extLst>
              <a:ext uri="{FF2B5EF4-FFF2-40B4-BE49-F238E27FC236}">
                <a16:creationId xmlns:a16="http://schemas.microsoft.com/office/drawing/2014/main" id="{A82E162E-99EA-4663-8E4C-A08BEF4794B1}"/>
              </a:ext>
            </a:extLst>
          </p:cNvPr>
          <p:cNvSpPr txBox="1"/>
          <p:nvPr/>
        </p:nvSpPr>
        <p:spPr bwMode="auto">
          <a:xfrm>
            <a:off x="7437379" y="2197044"/>
            <a:ext cx="1285063"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MBS Session Start</a:t>
            </a:r>
          </a:p>
        </p:txBody>
      </p:sp>
      <p:cxnSp>
        <p:nvCxnSpPr>
          <p:cNvPr id="73" name="Straight Arrow Connector 72">
            <a:extLst>
              <a:ext uri="{FF2B5EF4-FFF2-40B4-BE49-F238E27FC236}">
                <a16:creationId xmlns:a16="http://schemas.microsoft.com/office/drawing/2014/main" id="{BC2978C3-31BE-4045-98DD-ABE1D47047EF}"/>
              </a:ext>
            </a:extLst>
          </p:cNvPr>
          <p:cNvCxnSpPr>
            <a:cxnSpLocks/>
          </p:cNvCxnSpPr>
          <p:nvPr/>
        </p:nvCxnSpPr>
        <p:spPr bwMode="auto">
          <a:xfrm flipH="1">
            <a:off x="6246987" y="2483690"/>
            <a:ext cx="1095861" cy="1"/>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sp>
        <p:nvSpPr>
          <p:cNvPr id="74" name="TextBox 73">
            <a:extLst>
              <a:ext uri="{FF2B5EF4-FFF2-40B4-BE49-F238E27FC236}">
                <a16:creationId xmlns:a16="http://schemas.microsoft.com/office/drawing/2014/main" id="{BD9F02F1-48F6-4BE5-ADAF-C7D2DE5D644A}"/>
              </a:ext>
            </a:extLst>
          </p:cNvPr>
          <p:cNvSpPr txBox="1"/>
          <p:nvPr/>
        </p:nvSpPr>
        <p:spPr bwMode="auto">
          <a:xfrm>
            <a:off x="6246546" y="2245696"/>
            <a:ext cx="1285063"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MBS Session Start</a:t>
            </a:r>
          </a:p>
        </p:txBody>
      </p:sp>
      <p:sp>
        <p:nvSpPr>
          <p:cNvPr id="75" name="TextBox 74">
            <a:extLst>
              <a:ext uri="{FF2B5EF4-FFF2-40B4-BE49-F238E27FC236}">
                <a16:creationId xmlns:a16="http://schemas.microsoft.com/office/drawing/2014/main" id="{2DBC3A99-B519-40B2-BB25-8DE493D96165}"/>
              </a:ext>
            </a:extLst>
          </p:cNvPr>
          <p:cNvSpPr txBox="1"/>
          <p:nvPr/>
        </p:nvSpPr>
        <p:spPr bwMode="auto">
          <a:xfrm>
            <a:off x="7522860" y="1827913"/>
            <a:ext cx="1587493" cy="313054"/>
          </a:xfrm>
          <a:prstGeom prst="rect">
            <a:avLst/>
          </a:prstGeom>
          <a:solidFill>
            <a:srgbClr val="FFFFFF"/>
          </a:solidFill>
          <a:ln w="12700">
            <a:solidFill>
              <a:srgbClr val="181818"/>
            </a:solid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0"/>
              </a:spcAft>
              <a:buClr>
                <a:srgbClr val="181818"/>
              </a:buClr>
              <a:buSzTx/>
              <a:buFont typeface="Ericsson Hilda" panose="00000500000000000000" pitchFamily="2" charset="0"/>
              <a:buNone/>
              <a:tabLst/>
              <a:defRPr/>
            </a:pPr>
            <a:r>
              <a:rPr kumimoji="0" lang="en-US" sz="1100" b="0" i="0" u="none" strike="noStrike" kern="1000" cap="none" spc="-30" normalizeH="0" baseline="0" noProof="0" dirty="0">
                <a:ln>
                  <a:noFill/>
                </a:ln>
                <a:solidFill>
                  <a:srgbClr val="181818"/>
                </a:solidFill>
                <a:effectLst/>
                <a:uLnTx/>
                <a:uFillTx/>
                <a:latin typeface="Ericsson Hilda"/>
                <a:cs typeface="+mn-cs"/>
              </a:rPr>
              <a:t>MB-SMF discovers/selects AMF(s)</a:t>
            </a:r>
          </a:p>
        </p:txBody>
      </p:sp>
      <p:cxnSp>
        <p:nvCxnSpPr>
          <p:cNvPr id="76" name="Straight Connector 75">
            <a:extLst>
              <a:ext uri="{FF2B5EF4-FFF2-40B4-BE49-F238E27FC236}">
                <a16:creationId xmlns:a16="http://schemas.microsoft.com/office/drawing/2014/main" id="{ADF55E44-92E9-448A-A548-838C5651B2EB}"/>
              </a:ext>
            </a:extLst>
          </p:cNvPr>
          <p:cNvCxnSpPr>
            <a:cxnSpLocks/>
          </p:cNvCxnSpPr>
          <p:nvPr/>
        </p:nvCxnSpPr>
        <p:spPr bwMode="auto">
          <a:xfrm>
            <a:off x="6262966" y="1187770"/>
            <a:ext cx="0" cy="1845213"/>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77" name="Straight Connector 76">
            <a:extLst>
              <a:ext uri="{FF2B5EF4-FFF2-40B4-BE49-F238E27FC236}">
                <a16:creationId xmlns:a16="http://schemas.microsoft.com/office/drawing/2014/main" id="{BF78AD85-0EC5-4814-BFE4-74993D104F40}"/>
              </a:ext>
            </a:extLst>
          </p:cNvPr>
          <p:cNvCxnSpPr>
            <a:cxnSpLocks/>
          </p:cNvCxnSpPr>
          <p:nvPr/>
        </p:nvCxnSpPr>
        <p:spPr bwMode="auto">
          <a:xfrm>
            <a:off x="7353671" y="1045204"/>
            <a:ext cx="0" cy="1845213"/>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78" name="Straight Connector 77">
            <a:extLst>
              <a:ext uri="{FF2B5EF4-FFF2-40B4-BE49-F238E27FC236}">
                <a16:creationId xmlns:a16="http://schemas.microsoft.com/office/drawing/2014/main" id="{57E818C6-5D11-478E-BC7E-13847CA4A84E}"/>
              </a:ext>
            </a:extLst>
          </p:cNvPr>
          <p:cNvCxnSpPr>
            <a:cxnSpLocks/>
          </p:cNvCxnSpPr>
          <p:nvPr/>
        </p:nvCxnSpPr>
        <p:spPr bwMode="auto">
          <a:xfrm>
            <a:off x="8432890" y="1025784"/>
            <a:ext cx="0" cy="1845213"/>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79" name="Straight Connector 78">
            <a:extLst>
              <a:ext uri="{FF2B5EF4-FFF2-40B4-BE49-F238E27FC236}">
                <a16:creationId xmlns:a16="http://schemas.microsoft.com/office/drawing/2014/main" id="{4AD6B6F4-D550-4521-BB66-EF3EF8854413}"/>
              </a:ext>
            </a:extLst>
          </p:cNvPr>
          <p:cNvCxnSpPr>
            <a:cxnSpLocks/>
          </p:cNvCxnSpPr>
          <p:nvPr/>
        </p:nvCxnSpPr>
        <p:spPr bwMode="auto">
          <a:xfrm>
            <a:off x="9939270" y="1045203"/>
            <a:ext cx="0" cy="1845213"/>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80" name="Straight Connector 79">
            <a:extLst>
              <a:ext uri="{FF2B5EF4-FFF2-40B4-BE49-F238E27FC236}">
                <a16:creationId xmlns:a16="http://schemas.microsoft.com/office/drawing/2014/main" id="{E4D7AF6F-04F8-487B-8207-8AB61C4A97C7}"/>
              </a:ext>
            </a:extLst>
          </p:cNvPr>
          <p:cNvCxnSpPr>
            <a:cxnSpLocks/>
          </p:cNvCxnSpPr>
          <p:nvPr/>
        </p:nvCxnSpPr>
        <p:spPr bwMode="auto">
          <a:xfrm>
            <a:off x="10785476" y="1214653"/>
            <a:ext cx="0" cy="1845213"/>
          </a:xfrm>
          <a:prstGeom prst="line">
            <a:avLst/>
          </a:prstGeom>
          <a:solidFill>
            <a:srgbClr val="0082F0"/>
          </a:solidFill>
          <a:ln w="12700" cap="flat" cmpd="sng" algn="ctr">
            <a:solidFill>
              <a:srgbClr val="181818"/>
            </a:solidFill>
            <a:prstDash val="solid"/>
            <a:round/>
            <a:headEnd type="none" w="med" len="med"/>
            <a:tailEnd type="none"/>
          </a:ln>
          <a:effectLst/>
        </p:spPr>
      </p:cxnSp>
      <p:sp>
        <p:nvSpPr>
          <p:cNvPr id="81" name="TextBox 80">
            <a:extLst>
              <a:ext uri="{FF2B5EF4-FFF2-40B4-BE49-F238E27FC236}">
                <a16:creationId xmlns:a16="http://schemas.microsoft.com/office/drawing/2014/main" id="{E1B369F8-5727-4981-8CC8-9B2B2E918CBD}"/>
              </a:ext>
            </a:extLst>
          </p:cNvPr>
          <p:cNvSpPr txBox="1"/>
          <p:nvPr/>
        </p:nvSpPr>
        <p:spPr bwMode="auto">
          <a:xfrm>
            <a:off x="5692111" y="2529566"/>
            <a:ext cx="1329134" cy="468195"/>
          </a:xfrm>
          <a:prstGeom prst="rect">
            <a:avLst/>
          </a:prstGeom>
          <a:solidFill>
            <a:srgbClr val="FFFFFF"/>
          </a:solidFill>
          <a:ln w="12700">
            <a:solidFill>
              <a:srgbClr val="181818"/>
            </a:solid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90000"/>
              </a:lnSpc>
              <a:spcBef>
                <a:spcPts val="0"/>
              </a:spcBef>
              <a:spcAft>
                <a:spcPts val="0"/>
              </a:spcAft>
              <a:buClr>
                <a:srgbClr val="181818"/>
              </a:buClr>
              <a:buSzTx/>
              <a:buFont typeface="Ericsson Hilda" panose="00000500000000000000" pitchFamily="2" charset="0"/>
              <a:buNone/>
              <a:tabLst/>
              <a:defRPr/>
            </a:pPr>
            <a:r>
              <a:rPr kumimoji="0" lang="en-US" sz="1100" b="0" i="0" u="none" strike="noStrike" kern="1000" cap="none" spc="-30" normalizeH="0" baseline="0" noProof="0" dirty="0">
                <a:ln>
                  <a:noFill/>
                </a:ln>
                <a:solidFill>
                  <a:srgbClr val="181818"/>
                </a:solidFill>
                <a:effectLst/>
                <a:uLnTx/>
                <a:uFillTx/>
                <a:latin typeface="Ericsson Hilda"/>
                <a:cs typeface="+mn-cs"/>
              </a:rPr>
              <a:t>What ID that NG-RAN  advertise MBS Session is FFS</a:t>
            </a:r>
          </a:p>
        </p:txBody>
      </p:sp>
      <p:sp>
        <p:nvSpPr>
          <p:cNvPr id="82" name="Rectangle: Rounded Corners 81">
            <a:extLst>
              <a:ext uri="{FF2B5EF4-FFF2-40B4-BE49-F238E27FC236}">
                <a16:creationId xmlns:a16="http://schemas.microsoft.com/office/drawing/2014/main" id="{61C3FB1D-20A8-436A-8413-4B0F000A3D6A}"/>
              </a:ext>
            </a:extLst>
          </p:cNvPr>
          <p:cNvSpPr/>
          <p:nvPr/>
        </p:nvSpPr>
        <p:spPr bwMode="auto">
          <a:xfrm>
            <a:off x="5223338" y="1202874"/>
            <a:ext cx="6011005" cy="1884016"/>
          </a:xfrm>
          <a:prstGeom prst="roundRect">
            <a:avLst/>
          </a:prstGeom>
          <a:noFill/>
          <a:ln w="12700" cap="flat" cmpd="sng" algn="ctr">
            <a:solidFill>
              <a:srgbClr val="181818"/>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Tx/>
              <a:buSzTx/>
              <a:buFont typeface="Ericsson Hilda" panose="00000500000000000000" pitchFamily="2" charset="0"/>
              <a:buNone/>
              <a:tabLst/>
              <a:defRPr/>
            </a:pPr>
            <a:endParaRPr kumimoji="0" lang="en-US" sz="2000" b="0" i="0" u="none" strike="noStrike" kern="1000" cap="none" spc="-30" normalizeH="0" baseline="0" noProof="0" dirty="0">
              <a:ln>
                <a:noFill/>
              </a:ln>
              <a:solidFill>
                <a:srgbClr val="FFFFFF"/>
              </a:solidFill>
              <a:effectLst/>
              <a:uLnTx/>
              <a:uFillTx/>
              <a:latin typeface="Ericsson Hilda"/>
              <a:cs typeface="+mn-cs"/>
            </a:endParaRPr>
          </a:p>
        </p:txBody>
      </p:sp>
      <p:cxnSp>
        <p:nvCxnSpPr>
          <p:cNvPr id="83" name="Straight Arrow Connector 82">
            <a:extLst>
              <a:ext uri="{FF2B5EF4-FFF2-40B4-BE49-F238E27FC236}">
                <a16:creationId xmlns:a16="http://schemas.microsoft.com/office/drawing/2014/main" id="{3B8C9466-E118-4ECA-9025-757028944F6D}"/>
              </a:ext>
            </a:extLst>
          </p:cNvPr>
          <p:cNvCxnSpPr>
            <a:cxnSpLocks/>
            <a:endCxn id="38" idx="3"/>
          </p:cNvCxnSpPr>
          <p:nvPr/>
        </p:nvCxnSpPr>
        <p:spPr bwMode="auto">
          <a:xfrm flipH="1">
            <a:off x="4160212" y="1856323"/>
            <a:ext cx="1026013" cy="0"/>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cxnSp>
        <p:nvCxnSpPr>
          <p:cNvPr id="84" name="Straight Arrow Connector 83">
            <a:extLst>
              <a:ext uri="{FF2B5EF4-FFF2-40B4-BE49-F238E27FC236}">
                <a16:creationId xmlns:a16="http://schemas.microsoft.com/office/drawing/2014/main" id="{0F43F613-90F9-47C3-9438-85506A40CD58}"/>
              </a:ext>
            </a:extLst>
          </p:cNvPr>
          <p:cNvCxnSpPr>
            <a:cxnSpLocks/>
          </p:cNvCxnSpPr>
          <p:nvPr/>
        </p:nvCxnSpPr>
        <p:spPr bwMode="auto">
          <a:xfrm flipH="1">
            <a:off x="5099768" y="4350048"/>
            <a:ext cx="6523508" cy="25215"/>
          </a:xfrm>
          <a:prstGeom prst="straightConnector1">
            <a:avLst/>
          </a:prstGeom>
          <a:solidFill>
            <a:srgbClr val="0082F0"/>
          </a:solidFill>
          <a:ln w="12700" cap="flat" cmpd="sng" algn="ctr">
            <a:solidFill>
              <a:srgbClr val="181818"/>
            </a:solidFill>
            <a:prstDash val="sysDash"/>
            <a:round/>
            <a:headEnd type="triangle" w="med" len="med"/>
            <a:tailEnd type="triangle" w="med" len="med"/>
          </a:ln>
          <a:effectLst/>
        </p:spPr>
      </p:cxnSp>
      <p:sp>
        <p:nvSpPr>
          <p:cNvPr id="85" name="TextBox 84">
            <a:extLst>
              <a:ext uri="{FF2B5EF4-FFF2-40B4-BE49-F238E27FC236}">
                <a16:creationId xmlns:a16="http://schemas.microsoft.com/office/drawing/2014/main" id="{415B20BB-AB59-468F-9BA2-A2D32335AC33}"/>
              </a:ext>
            </a:extLst>
          </p:cNvPr>
          <p:cNvSpPr txBox="1"/>
          <p:nvPr/>
        </p:nvSpPr>
        <p:spPr bwMode="auto">
          <a:xfrm>
            <a:off x="6535601" y="4170407"/>
            <a:ext cx="1897289" cy="23231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Service announcement</a:t>
            </a:r>
          </a:p>
        </p:txBody>
      </p:sp>
      <p:sp>
        <p:nvSpPr>
          <p:cNvPr id="86" name="Rectangle: Rounded Corners 85">
            <a:extLst>
              <a:ext uri="{FF2B5EF4-FFF2-40B4-BE49-F238E27FC236}">
                <a16:creationId xmlns:a16="http://schemas.microsoft.com/office/drawing/2014/main" id="{EC568952-6FC6-4C13-8D54-155D5C5C8029}"/>
              </a:ext>
            </a:extLst>
          </p:cNvPr>
          <p:cNvSpPr/>
          <p:nvPr/>
        </p:nvSpPr>
        <p:spPr bwMode="auto">
          <a:xfrm>
            <a:off x="8963476" y="731529"/>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UDR</a:t>
            </a:r>
          </a:p>
        </p:txBody>
      </p:sp>
      <p:cxnSp>
        <p:nvCxnSpPr>
          <p:cNvPr id="87" name="Straight Connector 86">
            <a:extLst>
              <a:ext uri="{FF2B5EF4-FFF2-40B4-BE49-F238E27FC236}">
                <a16:creationId xmlns:a16="http://schemas.microsoft.com/office/drawing/2014/main" id="{DBC27B4E-33D8-42DE-AB13-181AD2636912}"/>
              </a:ext>
            </a:extLst>
          </p:cNvPr>
          <p:cNvCxnSpPr>
            <a:cxnSpLocks/>
          </p:cNvCxnSpPr>
          <p:nvPr/>
        </p:nvCxnSpPr>
        <p:spPr bwMode="auto">
          <a:xfrm>
            <a:off x="9187094" y="1034957"/>
            <a:ext cx="0" cy="1845213"/>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88" name="Straight Arrow Connector 87">
            <a:extLst>
              <a:ext uri="{FF2B5EF4-FFF2-40B4-BE49-F238E27FC236}">
                <a16:creationId xmlns:a16="http://schemas.microsoft.com/office/drawing/2014/main" id="{B0B92C2B-218F-477D-9781-C58FAAA97E85}"/>
              </a:ext>
            </a:extLst>
          </p:cNvPr>
          <p:cNvCxnSpPr>
            <a:cxnSpLocks/>
          </p:cNvCxnSpPr>
          <p:nvPr/>
        </p:nvCxnSpPr>
        <p:spPr bwMode="auto">
          <a:xfrm flipH="1">
            <a:off x="9158106" y="1636373"/>
            <a:ext cx="704920" cy="4086"/>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cxnSp>
        <p:nvCxnSpPr>
          <p:cNvPr id="89" name="Straight Arrow Connector 88">
            <a:extLst>
              <a:ext uri="{FF2B5EF4-FFF2-40B4-BE49-F238E27FC236}">
                <a16:creationId xmlns:a16="http://schemas.microsoft.com/office/drawing/2014/main" id="{7AD47907-E023-4F64-98D2-7E523FF448A2}"/>
              </a:ext>
            </a:extLst>
          </p:cNvPr>
          <p:cNvCxnSpPr>
            <a:cxnSpLocks/>
          </p:cNvCxnSpPr>
          <p:nvPr/>
        </p:nvCxnSpPr>
        <p:spPr bwMode="auto">
          <a:xfrm flipH="1" flipV="1">
            <a:off x="9168992" y="1684033"/>
            <a:ext cx="802202" cy="916"/>
          </a:xfrm>
          <a:prstGeom prst="straightConnector1">
            <a:avLst/>
          </a:prstGeom>
          <a:solidFill>
            <a:srgbClr val="0082F0"/>
          </a:solidFill>
          <a:ln w="12700" cap="flat" cmpd="sng" algn="ctr">
            <a:solidFill>
              <a:srgbClr val="181818"/>
            </a:solidFill>
            <a:prstDash val="solid"/>
            <a:round/>
            <a:headEnd type="triangle" w="med" len="med"/>
            <a:tailEnd type="none" w="med" len="med"/>
          </a:ln>
          <a:effectLst/>
        </p:spPr>
      </p:cxnSp>
      <p:sp>
        <p:nvSpPr>
          <p:cNvPr id="90" name="Rectangle: Rounded Corners 89">
            <a:extLst>
              <a:ext uri="{FF2B5EF4-FFF2-40B4-BE49-F238E27FC236}">
                <a16:creationId xmlns:a16="http://schemas.microsoft.com/office/drawing/2014/main" id="{801B8FF0-B48F-48C4-B88F-FD43D83A4551}"/>
              </a:ext>
            </a:extLst>
          </p:cNvPr>
          <p:cNvSpPr/>
          <p:nvPr/>
        </p:nvSpPr>
        <p:spPr bwMode="auto">
          <a:xfrm>
            <a:off x="7930455" y="3496627"/>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UDR</a:t>
            </a:r>
          </a:p>
        </p:txBody>
      </p:sp>
      <p:sp>
        <p:nvSpPr>
          <p:cNvPr id="91" name="Rectangle: Rounded Corners 90">
            <a:extLst>
              <a:ext uri="{FF2B5EF4-FFF2-40B4-BE49-F238E27FC236}">
                <a16:creationId xmlns:a16="http://schemas.microsoft.com/office/drawing/2014/main" id="{CE1D8C89-5FF1-4554-9B94-16820A733D22}"/>
              </a:ext>
            </a:extLst>
          </p:cNvPr>
          <p:cNvSpPr/>
          <p:nvPr/>
        </p:nvSpPr>
        <p:spPr bwMode="auto">
          <a:xfrm>
            <a:off x="1863109" y="4157187"/>
            <a:ext cx="697166" cy="1295721"/>
          </a:xfrm>
          <a:prstGeom prst="roundRect">
            <a:avLst/>
          </a:prstGeom>
          <a:noFill/>
          <a:ln w="28575" cap="flat" cmpd="sng" algn="ctr">
            <a:solidFill>
              <a:srgbClr val="0082F0"/>
            </a:solidFill>
            <a:prstDash val="solid"/>
            <a:round/>
            <a:headEnd type="none" w="med" len="med"/>
            <a:tailEnd type="triangl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000" indent="-180000" algn="ctr" eaLnBrk="1" fontAlgn="auto" hangingPunct="1">
              <a:spcBef>
                <a:spcPts val="300"/>
              </a:spcBef>
              <a:spcAft>
                <a:spcPts val="0"/>
              </a:spcAft>
              <a:buFont typeface="Ericsson Hilda" panose="00000500000000000000" pitchFamily="2" charset="0"/>
              <a:buChar char="●"/>
            </a:pPr>
            <a:endParaRPr lang="en-US" sz="2000" kern="1000" spc="-30" dirty="0">
              <a:solidFill>
                <a:srgbClr val="181818"/>
              </a:solidFill>
              <a:latin typeface="Ericsson Hilda"/>
              <a:cs typeface="+mn-cs"/>
            </a:endParaRPr>
          </a:p>
        </p:txBody>
      </p:sp>
      <p:sp>
        <p:nvSpPr>
          <p:cNvPr id="92" name="Rectangle: Rounded Corners 91">
            <a:extLst>
              <a:ext uri="{FF2B5EF4-FFF2-40B4-BE49-F238E27FC236}">
                <a16:creationId xmlns:a16="http://schemas.microsoft.com/office/drawing/2014/main" id="{D82AB274-52CA-4329-B798-EE381AFD3AC2}"/>
              </a:ext>
            </a:extLst>
          </p:cNvPr>
          <p:cNvSpPr/>
          <p:nvPr/>
        </p:nvSpPr>
        <p:spPr bwMode="auto">
          <a:xfrm>
            <a:off x="2736876" y="5105245"/>
            <a:ext cx="647546" cy="296027"/>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MB-UPF</a:t>
            </a:r>
          </a:p>
        </p:txBody>
      </p:sp>
      <p:cxnSp>
        <p:nvCxnSpPr>
          <p:cNvPr id="93" name="Straight Arrow Connector 92">
            <a:extLst>
              <a:ext uri="{FF2B5EF4-FFF2-40B4-BE49-F238E27FC236}">
                <a16:creationId xmlns:a16="http://schemas.microsoft.com/office/drawing/2014/main" id="{332E789B-0495-476F-9994-D96EC34EBEAF}"/>
              </a:ext>
            </a:extLst>
          </p:cNvPr>
          <p:cNvCxnSpPr>
            <a:cxnSpLocks/>
          </p:cNvCxnSpPr>
          <p:nvPr/>
        </p:nvCxnSpPr>
        <p:spPr bwMode="auto">
          <a:xfrm flipH="1">
            <a:off x="10639766" y="4612663"/>
            <a:ext cx="1026861" cy="0"/>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sp>
        <p:nvSpPr>
          <p:cNvPr id="94" name="TextBox 93">
            <a:extLst>
              <a:ext uri="{FF2B5EF4-FFF2-40B4-BE49-F238E27FC236}">
                <a16:creationId xmlns:a16="http://schemas.microsoft.com/office/drawing/2014/main" id="{C18F8D8B-2A5F-43C4-9489-9F33F66EE548}"/>
              </a:ext>
            </a:extLst>
          </p:cNvPr>
          <p:cNvSpPr txBox="1"/>
          <p:nvPr/>
        </p:nvSpPr>
        <p:spPr bwMode="auto">
          <a:xfrm>
            <a:off x="9424318" y="4409884"/>
            <a:ext cx="1966980" cy="283057"/>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MBS Session configuration</a:t>
            </a:r>
          </a:p>
        </p:txBody>
      </p:sp>
      <p:cxnSp>
        <p:nvCxnSpPr>
          <p:cNvPr id="95" name="Straight Arrow Connector 94">
            <a:extLst>
              <a:ext uri="{FF2B5EF4-FFF2-40B4-BE49-F238E27FC236}">
                <a16:creationId xmlns:a16="http://schemas.microsoft.com/office/drawing/2014/main" id="{B1E7A82F-0B0C-4381-81D2-64C318EF0BCE}"/>
              </a:ext>
            </a:extLst>
          </p:cNvPr>
          <p:cNvCxnSpPr>
            <a:cxnSpLocks/>
          </p:cNvCxnSpPr>
          <p:nvPr/>
        </p:nvCxnSpPr>
        <p:spPr bwMode="auto">
          <a:xfrm flipH="1">
            <a:off x="9723700" y="4820246"/>
            <a:ext cx="902174" cy="0"/>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cxnSp>
        <p:nvCxnSpPr>
          <p:cNvPr id="96" name="Straight Arrow Connector 95">
            <a:extLst>
              <a:ext uri="{FF2B5EF4-FFF2-40B4-BE49-F238E27FC236}">
                <a16:creationId xmlns:a16="http://schemas.microsoft.com/office/drawing/2014/main" id="{5A3DA34C-923A-44BC-A11C-4DE094B632B1}"/>
              </a:ext>
            </a:extLst>
          </p:cNvPr>
          <p:cNvCxnSpPr>
            <a:cxnSpLocks/>
          </p:cNvCxnSpPr>
          <p:nvPr/>
        </p:nvCxnSpPr>
        <p:spPr bwMode="auto">
          <a:xfrm flipH="1">
            <a:off x="8243341" y="4627617"/>
            <a:ext cx="2323524" cy="0"/>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cxnSp>
        <p:nvCxnSpPr>
          <p:cNvPr id="97" name="Straight Arrow Connector 96">
            <a:extLst>
              <a:ext uri="{FF2B5EF4-FFF2-40B4-BE49-F238E27FC236}">
                <a16:creationId xmlns:a16="http://schemas.microsoft.com/office/drawing/2014/main" id="{5BF9B2F1-6EF4-420C-8816-8D6FD21AB9AE}"/>
              </a:ext>
            </a:extLst>
          </p:cNvPr>
          <p:cNvCxnSpPr>
            <a:cxnSpLocks/>
          </p:cNvCxnSpPr>
          <p:nvPr/>
        </p:nvCxnSpPr>
        <p:spPr bwMode="auto">
          <a:xfrm flipH="1">
            <a:off x="8243341" y="4699358"/>
            <a:ext cx="2323524" cy="0"/>
          </a:xfrm>
          <a:prstGeom prst="straightConnector1">
            <a:avLst/>
          </a:prstGeom>
          <a:solidFill>
            <a:srgbClr val="0082F0"/>
          </a:solidFill>
          <a:ln w="12700" cap="flat" cmpd="sng" algn="ctr">
            <a:solidFill>
              <a:srgbClr val="181818"/>
            </a:solidFill>
            <a:prstDash val="solid"/>
            <a:round/>
            <a:headEnd type="triangle" w="med" len="med"/>
            <a:tailEnd type="none" w="med" len="med"/>
          </a:ln>
          <a:effectLst/>
        </p:spPr>
      </p:cxnSp>
      <p:cxnSp>
        <p:nvCxnSpPr>
          <p:cNvPr id="98" name="Straight Arrow Connector 97">
            <a:extLst>
              <a:ext uri="{FF2B5EF4-FFF2-40B4-BE49-F238E27FC236}">
                <a16:creationId xmlns:a16="http://schemas.microsoft.com/office/drawing/2014/main" id="{258ED9B6-AF84-4433-B985-B0D5DB9A9F58}"/>
              </a:ext>
            </a:extLst>
          </p:cNvPr>
          <p:cNvCxnSpPr>
            <a:cxnSpLocks/>
          </p:cNvCxnSpPr>
          <p:nvPr/>
        </p:nvCxnSpPr>
        <p:spPr bwMode="auto">
          <a:xfrm flipH="1">
            <a:off x="5174413" y="4974856"/>
            <a:ext cx="2322693" cy="0"/>
          </a:xfrm>
          <a:prstGeom prst="straightConnector1">
            <a:avLst/>
          </a:prstGeom>
          <a:solidFill>
            <a:srgbClr val="0082F0"/>
          </a:solidFill>
          <a:ln w="12700" cap="flat" cmpd="sng" algn="ctr">
            <a:solidFill>
              <a:srgbClr val="181818"/>
            </a:solidFill>
            <a:prstDash val="solid"/>
            <a:round/>
            <a:headEnd type="triangle" w="med" len="med"/>
            <a:tailEnd type="none" w="med" len="med"/>
          </a:ln>
          <a:effectLst/>
        </p:spPr>
      </p:cxnSp>
      <p:sp>
        <p:nvSpPr>
          <p:cNvPr id="99" name="TextBox 98">
            <a:extLst>
              <a:ext uri="{FF2B5EF4-FFF2-40B4-BE49-F238E27FC236}">
                <a16:creationId xmlns:a16="http://schemas.microsoft.com/office/drawing/2014/main" id="{75C71988-64E5-438E-94B4-F8B171596829}"/>
              </a:ext>
            </a:extLst>
          </p:cNvPr>
          <p:cNvSpPr txBox="1"/>
          <p:nvPr/>
        </p:nvSpPr>
        <p:spPr bwMode="auto">
          <a:xfrm>
            <a:off x="5307428" y="4736989"/>
            <a:ext cx="1897289" cy="23231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UE join in PDU Session Mod</a:t>
            </a:r>
          </a:p>
        </p:txBody>
      </p:sp>
      <p:cxnSp>
        <p:nvCxnSpPr>
          <p:cNvPr id="101" name="Straight Arrow Connector 100">
            <a:extLst>
              <a:ext uri="{FF2B5EF4-FFF2-40B4-BE49-F238E27FC236}">
                <a16:creationId xmlns:a16="http://schemas.microsoft.com/office/drawing/2014/main" id="{677E9DC2-221B-4A4A-A359-8864B83326C7}"/>
              </a:ext>
            </a:extLst>
          </p:cNvPr>
          <p:cNvCxnSpPr>
            <a:cxnSpLocks/>
          </p:cNvCxnSpPr>
          <p:nvPr/>
        </p:nvCxnSpPr>
        <p:spPr bwMode="auto">
          <a:xfrm flipH="1">
            <a:off x="7522860" y="5066487"/>
            <a:ext cx="720481" cy="0"/>
          </a:xfrm>
          <a:prstGeom prst="straightConnector1">
            <a:avLst/>
          </a:prstGeom>
          <a:solidFill>
            <a:srgbClr val="0082F0"/>
          </a:solidFill>
          <a:ln w="12700" cap="flat" cmpd="sng" algn="ctr">
            <a:solidFill>
              <a:srgbClr val="181818"/>
            </a:solidFill>
            <a:prstDash val="solid"/>
            <a:round/>
            <a:headEnd type="triangle" w="med" len="med"/>
            <a:tailEnd type="triangle" w="med" len="med"/>
          </a:ln>
          <a:effectLst/>
        </p:spPr>
      </p:cxnSp>
      <p:sp>
        <p:nvSpPr>
          <p:cNvPr id="102" name="TextBox 101">
            <a:extLst>
              <a:ext uri="{FF2B5EF4-FFF2-40B4-BE49-F238E27FC236}">
                <a16:creationId xmlns:a16="http://schemas.microsoft.com/office/drawing/2014/main" id="{44A6938F-3C02-4D7D-AB47-6255E3683885}"/>
              </a:ext>
            </a:extLst>
          </p:cNvPr>
          <p:cNvSpPr txBox="1"/>
          <p:nvPr/>
        </p:nvSpPr>
        <p:spPr bwMode="auto">
          <a:xfrm>
            <a:off x="7540117" y="4813230"/>
            <a:ext cx="1897289" cy="23231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SMF retrieves MB-SMF id </a:t>
            </a:r>
          </a:p>
        </p:txBody>
      </p:sp>
      <p:cxnSp>
        <p:nvCxnSpPr>
          <p:cNvPr id="103" name="Straight Arrow Connector 102">
            <a:extLst>
              <a:ext uri="{FF2B5EF4-FFF2-40B4-BE49-F238E27FC236}">
                <a16:creationId xmlns:a16="http://schemas.microsoft.com/office/drawing/2014/main" id="{85578907-0597-4DF4-9FF4-534568D6ACA6}"/>
              </a:ext>
            </a:extLst>
          </p:cNvPr>
          <p:cNvCxnSpPr>
            <a:cxnSpLocks/>
          </p:cNvCxnSpPr>
          <p:nvPr/>
        </p:nvCxnSpPr>
        <p:spPr bwMode="auto">
          <a:xfrm>
            <a:off x="6613287" y="5283503"/>
            <a:ext cx="896961" cy="0"/>
          </a:xfrm>
          <a:prstGeom prst="straightConnector1">
            <a:avLst/>
          </a:prstGeom>
          <a:solidFill>
            <a:srgbClr val="0082F0"/>
          </a:solidFill>
          <a:ln w="12700" cap="flat" cmpd="sng" algn="ctr">
            <a:solidFill>
              <a:srgbClr val="181818"/>
            </a:solidFill>
            <a:prstDash val="solid"/>
            <a:round/>
            <a:headEnd type="triangle" w="med" len="med"/>
            <a:tailEnd type="none" w="med" len="med"/>
          </a:ln>
          <a:effectLst/>
        </p:spPr>
      </p:cxnSp>
      <p:cxnSp>
        <p:nvCxnSpPr>
          <p:cNvPr id="104" name="Straight Arrow Connector 103">
            <a:extLst>
              <a:ext uri="{FF2B5EF4-FFF2-40B4-BE49-F238E27FC236}">
                <a16:creationId xmlns:a16="http://schemas.microsoft.com/office/drawing/2014/main" id="{16663494-D6B7-402F-A139-A2976248EB23}"/>
              </a:ext>
            </a:extLst>
          </p:cNvPr>
          <p:cNvCxnSpPr>
            <a:cxnSpLocks/>
          </p:cNvCxnSpPr>
          <p:nvPr/>
        </p:nvCxnSpPr>
        <p:spPr bwMode="auto">
          <a:xfrm>
            <a:off x="5850938" y="5309687"/>
            <a:ext cx="773232" cy="0"/>
          </a:xfrm>
          <a:prstGeom prst="straightConnector1">
            <a:avLst/>
          </a:prstGeom>
          <a:solidFill>
            <a:srgbClr val="0082F0"/>
          </a:solidFill>
          <a:ln w="12700" cap="flat" cmpd="sng" algn="ctr">
            <a:solidFill>
              <a:srgbClr val="181818"/>
            </a:solidFill>
            <a:prstDash val="solid"/>
            <a:round/>
            <a:headEnd type="triangle" w="med" len="med"/>
            <a:tailEnd type="none" w="med" len="med"/>
          </a:ln>
          <a:effectLst/>
        </p:spPr>
      </p:cxnSp>
      <p:sp>
        <p:nvSpPr>
          <p:cNvPr id="105" name="TextBox 104">
            <a:extLst>
              <a:ext uri="{FF2B5EF4-FFF2-40B4-BE49-F238E27FC236}">
                <a16:creationId xmlns:a16="http://schemas.microsoft.com/office/drawing/2014/main" id="{76D19437-B2E4-46C3-9D85-5B3710EA8C0C}"/>
              </a:ext>
            </a:extLst>
          </p:cNvPr>
          <p:cNvSpPr txBox="1"/>
          <p:nvPr/>
        </p:nvSpPr>
        <p:spPr bwMode="auto">
          <a:xfrm>
            <a:off x="5886676" y="5108792"/>
            <a:ext cx="3076800" cy="138990"/>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Set up MBS Session in NG-RAN (MB-SMF ID)</a:t>
            </a:r>
          </a:p>
        </p:txBody>
      </p:sp>
      <p:cxnSp>
        <p:nvCxnSpPr>
          <p:cNvPr id="106" name="Straight Arrow Connector 105">
            <a:extLst>
              <a:ext uri="{FF2B5EF4-FFF2-40B4-BE49-F238E27FC236}">
                <a16:creationId xmlns:a16="http://schemas.microsoft.com/office/drawing/2014/main" id="{7598AC17-CE72-4203-B00D-F8EF3CDB10B4}"/>
              </a:ext>
            </a:extLst>
          </p:cNvPr>
          <p:cNvCxnSpPr>
            <a:cxnSpLocks/>
          </p:cNvCxnSpPr>
          <p:nvPr/>
        </p:nvCxnSpPr>
        <p:spPr bwMode="auto">
          <a:xfrm flipH="1">
            <a:off x="5824094" y="5534230"/>
            <a:ext cx="800076" cy="0"/>
          </a:xfrm>
          <a:prstGeom prst="straightConnector1">
            <a:avLst/>
          </a:prstGeom>
          <a:solidFill>
            <a:srgbClr val="0082F0"/>
          </a:solidFill>
          <a:ln w="12700" cap="flat" cmpd="sng" algn="ctr">
            <a:solidFill>
              <a:srgbClr val="181818"/>
            </a:solidFill>
            <a:prstDash val="solid"/>
            <a:round/>
            <a:headEnd type="triangle" w="med" len="med"/>
            <a:tailEnd type="none" w="med" len="med"/>
          </a:ln>
          <a:effectLst/>
        </p:spPr>
      </p:cxnSp>
      <p:cxnSp>
        <p:nvCxnSpPr>
          <p:cNvPr id="107" name="Straight Arrow Connector 106">
            <a:extLst>
              <a:ext uri="{FF2B5EF4-FFF2-40B4-BE49-F238E27FC236}">
                <a16:creationId xmlns:a16="http://schemas.microsoft.com/office/drawing/2014/main" id="{6C9FB64D-3B3B-475A-8EFF-6AD3CFF8DFBE}"/>
              </a:ext>
            </a:extLst>
          </p:cNvPr>
          <p:cNvCxnSpPr>
            <a:cxnSpLocks/>
          </p:cNvCxnSpPr>
          <p:nvPr/>
        </p:nvCxnSpPr>
        <p:spPr bwMode="auto">
          <a:xfrm flipH="1">
            <a:off x="6624170" y="5634231"/>
            <a:ext cx="3101838" cy="0"/>
          </a:xfrm>
          <a:prstGeom prst="straightConnector1">
            <a:avLst/>
          </a:prstGeom>
          <a:solidFill>
            <a:srgbClr val="0082F0"/>
          </a:solidFill>
          <a:ln w="12700" cap="flat" cmpd="sng" algn="ctr">
            <a:solidFill>
              <a:srgbClr val="181818"/>
            </a:solidFill>
            <a:prstDash val="solid"/>
            <a:round/>
            <a:headEnd type="triangle" w="med" len="med"/>
            <a:tailEnd type="none" w="med" len="med"/>
          </a:ln>
          <a:effectLst/>
        </p:spPr>
      </p:cxnSp>
      <p:sp>
        <p:nvSpPr>
          <p:cNvPr id="109" name="TextBox 108">
            <a:extLst>
              <a:ext uri="{FF2B5EF4-FFF2-40B4-BE49-F238E27FC236}">
                <a16:creationId xmlns:a16="http://schemas.microsoft.com/office/drawing/2014/main" id="{8B942734-B4D4-4B67-B0B1-4BE1C7828A60}"/>
              </a:ext>
            </a:extLst>
          </p:cNvPr>
          <p:cNvSpPr txBox="1"/>
          <p:nvPr/>
        </p:nvSpPr>
        <p:spPr bwMode="auto">
          <a:xfrm>
            <a:off x="6113076" y="5368257"/>
            <a:ext cx="4151558" cy="22449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NG-RAN provides tunnel info to MB-SMF/MB-UPF, </a:t>
            </a:r>
            <a:r>
              <a:rPr lang="en-US" sz="1100" kern="1000" spc="-30" dirty="0">
                <a:solidFill>
                  <a:srgbClr val="0082F0"/>
                </a:solidFill>
                <a:latin typeface="Ericsson Hilda"/>
                <a:cs typeface="+mn-cs"/>
              </a:rPr>
              <a:t>MB-SMF Id</a:t>
            </a:r>
            <a:r>
              <a:rPr lang="en-US" sz="1100" kern="1000" spc="-30" dirty="0">
                <a:solidFill>
                  <a:srgbClr val="181818"/>
                </a:solidFill>
                <a:latin typeface="Ericsson Hilda"/>
                <a:cs typeface="+mn-cs"/>
              </a:rPr>
              <a:t>)</a:t>
            </a:r>
          </a:p>
        </p:txBody>
      </p:sp>
      <p:cxnSp>
        <p:nvCxnSpPr>
          <p:cNvPr id="110" name="Straight Connector 109">
            <a:extLst>
              <a:ext uri="{FF2B5EF4-FFF2-40B4-BE49-F238E27FC236}">
                <a16:creationId xmlns:a16="http://schemas.microsoft.com/office/drawing/2014/main" id="{F65FFD2C-0C9D-4A27-AF7C-F88A6F253C4C}"/>
              </a:ext>
            </a:extLst>
          </p:cNvPr>
          <p:cNvCxnSpPr>
            <a:cxnSpLocks/>
          </p:cNvCxnSpPr>
          <p:nvPr/>
        </p:nvCxnSpPr>
        <p:spPr bwMode="auto">
          <a:xfrm flipH="1">
            <a:off x="630116" y="4672010"/>
            <a:ext cx="219815" cy="168430"/>
          </a:xfrm>
          <a:prstGeom prst="line">
            <a:avLst/>
          </a:prstGeom>
          <a:solidFill>
            <a:srgbClr val="0082F0"/>
          </a:solidFill>
          <a:ln w="3175" cap="flat" cmpd="sng" algn="ctr">
            <a:solidFill>
              <a:srgbClr val="181818"/>
            </a:solidFill>
            <a:prstDash val="solid"/>
            <a:round/>
            <a:headEnd type="none" w="med" len="med"/>
            <a:tailEnd type="none"/>
          </a:ln>
          <a:effectLst/>
        </p:spPr>
      </p:cxnSp>
      <p:cxnSp>
        <p:nvCxnSpPr>
          <p:cNvPr id="111" name="Straight Arrow Connector 110">
            <a:extLst>
              <a:ext uri="{FF2B5EF4-FFF2-40B4-BE49-F238E27FC236}">
                <a16:creationId xmlns:a16="http://schemas.microsoft.com/office/drawing/2014/main" id="{CE66F17C-F174-46B9-A3F5-3323AF881964}"/>
              </a:ext>
            </a:extLst>
          </p:cNvPr>
          <p:cNvCxnSpPr>
            <a:cxnSpLocks/>
          </p:cNvCxnSpPr>
          <p:nvPr/>
        </p:nvCxnSpPr>
        <p:spPr bwMode="auto">
          <a:xfrm flipH="1">
            <a:off x="6643102" y="5731749"/>
            <a:ext cx="3101838" cy="0"/>
          </a:xfrm>
          <a:prstGeom prst="straightConnector1">
            <a:avLst/>
          </a:prstGeom>
          <a:solidFill>
            <a:srgbClr val="0082F0"/>
          </a:solidFill>
          <a:ln w="12700" cap="flat" cmpd="sng" algn="ctr">
            <a:solidFill>
              <a:srgbClr val="181818"/>
            </a:solidFill>
            <a:prstDash val="solid"/>
            <a:round/>
            <a:headEnd type="none" w="med" len="med"/>
            <a:tailEnd type="triangle" w="med" len="med"/>
          </a:ln>
          <a:effectLst/>
        </p:spPr>
      </p:cxnSp>
      <p:cxnSp>
        <p:nvCxnSpPr>
          <p:cNvPr id="112" name="Straight Arrow Connector 111">
            <a:extLst>
              <a:ext uri="{FF2B5EF4-FFF2-40B4-BE49-F238E27FC236}">
                <a16:creationId xmlns:a16="http://schemas.microsoft.com/office/drawing/2014/main" id="{89576079-EC64-4ED1-8E6C-60661CCB2F81}"/>
              </a:ext>
            </a:extLst>
          </p:cNvPr>
          <p:cNvCxnSpPr>
            <a:cxnSpLocks/>
          </p:cNvCxnSpPr>
          <p:nvPr/>
        </p:nvCxnSpPr>
        <p:spPr bwMode="auto">
          <a:xfrm flipH="1">
            <a:off x="5846508" y="5790319"/>
            <a:ext cx="800076" cy="0"/>
          </a:xfrm>
          <a:prstGeom prst="straightConnector1">
            <a:avLst/>
          </a:prstGeom>
          <a:solidFill>
            <a:srgbClr val="0082F0"/>
          </a:solidFill>
          <a:ln w="12700" cap="flat" cmpd="sng" algn="ctr">
            <a:solidFill>
              <a:srgbClr val="181818"/>
            </a:solidFill>
            <a:prstDash val="solid"/>
            <a:round/>
            <a:headEnd type="none" w="med" len="med"/>
            <a:tailEnd type="triangle" w="med" len="med"/>
          </a:ln>
          <a:effectLst/>
        </p:spPr>
      </p:cxnSp>
      <p:cxnSp>
        <p:nvCxnSpPr>
          <p:cNvPr id="113" name="Straight Arrow Connector 112">
            <a:extLst>
              <a:ext uri="{FF2B5EF4-FFF2-40B4-BE49-F238E27FC236}">
                <a16:creationId xmlns:a16="http://schemas.microsoft.com/office/drawing/2014/main" id="{13804228-FE50-46A7-AC68-601F21707845}"/>
              </a:ext>
            </a:extLst>
          </p:cNvPr>
          <p:cNvCxnSpPr>
            <a:cxnSpLocks/>
          </p:cNvCxnSpPr>
          <p:nvPr/>
        </p:nvCxnSpPr>
        <p:spPr bwMode="auto">
          <a:xfrm flipH="1">
            <a:off x="5824094" y="6073987"/>
            <a:ext cx="778311" cy="4892"/>
          </a:xfrm>
          <a:prstGeom prst="straightConnector1">
            <a:avLst/>
          </a:prstGeom>
          <a:solidFill>
            <a:srgbClr val="0082F0"/>
          </a:solidFill>
          <a:ln w="12700" cap="flat" cmpd="sng" algn="ctr">
            <a:solidFill>
              <a:srgbClr val="181818"/>
            </a:solidFill>
            <a:prstDash val="solid"/>
            <a:round/>
            <a:headEnd type="triangle" w="med" len="med"/>
            <a:tailEnd type="none" w="med" len="med"/>
          </a:ln>
          <a:effectLst/>
        </p:spPr>
      </p:cxnSp>
      <p:cxnSp>
        <p:nvCxnSpPr>
          <p:cNvPr id="114" name="Straight Arrow Connector 113">
            <a:extLst>
              <a:ext uri="{FF2B5EF4-FFF2-40B4-BE49-F238E27FC236}">
                <a16:creationId xmlns:a16="http://schemas.microsoft.com/office/drawing/2014/main" id="{AF3C20F5-B18C-457F-91FF-0848DE9D66D1}"/>
              </a:ext>
            </a:extLst>
          </p:cNvPr>
          <p:cNvCxnSpPr>
            <a:cxnSpLocks/>
          </p:cNvCxnSpPr>
          <p:nvPr/>
        </p:nvCxnSpPr>
        <p:spPr bwMode="auto">
          <a:xfrm flipH="1">
            <a:off x="6602405" y="6140767"/>
            <a:ext cx="914455" cy="0"/>
          </a:xfrm>
          <a:prstGeom prst="straightConnector1">
            <a:avLst/>
          </a:prstGeom>
          <a:solidFill>
            <a:srgbClr val="0082F0"/>
          </a:solidFill>
          <a:ln w="12700" cap="flat" cmpd="sng" algn="ctr">
            <a:solidFill>
              <a:srgbClr val="181818"/>
            </a:solidFill>
            <a:prstDash val="solid"/>
            <a:round/>
            <a:headEnd type="triangle" w="med" len="med"/>
            <a:tailEnd type="none" w="med" len="med"/>
          </a:ln>
          <a:effectLst/>
        </p:spPr>
      </p:cxnSp>
      <p:sp>
        <p:nvSpPr>
          <p:cNvPr id="115" name="TextBox 114">
            <a:extLst>
              <a:ext uri="{FF2B5EF4-FFF2-40B4-BE49-F238E27FC236}">
                <a16:creationId xmlns:a16="http://schemas.microsoft.com/office/drawing/2014/main" id="{A0E6BDB1-7415-48A8-BAD7-349690848471}"/>
              </a:ext>
            </a:extLst>
          </p:cNvPr>
          <p:cNvSpPr txBox="1"/>
          <p:nvPr/>
        </p:nvSpPr>
        <p:spPr bwMode="auto">
          <a:xfrm>
            <a:off x="5800108" y="5876414"/>
            <a:ext cx="2625016" cy="19454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Response to MBS Session setup in NG-RAN</a:t>
            </a:r>
          </a:p>
        </p:txBody>
      </p:sp>
      <p:cxnSp>
        <p:nvCxnSpPr>
          <p:cNvPr id="127" name="Straight Connector 126">
            <a:extLst>
              <a:ext uri="{FF2B5EF4-FFF2-40B4-BE49-F238E27FC236}">
                <a16:creationId xmlns:a16="http://schemas.microsoft.com/office/drawing/2014/main" id="{8A6A4431-4380-40A1-B5F9-6AD52B3DA81A}"/>
              </a:ext>
            </a:extLst>
          </p:cNvPr>
          <p:cNvCxnSpPr>
            <a:cxnSpLocks/>
          </p:cNvCxnSpPr>
          <p:nvPr/>
        </p:nvCxnSpPr>
        <p:spPr bwMode="auto">
          <a:xfrm>
            <a:off x="6613287" y="3793568"/>
            <a:ext cx="0" cy="2637910"/>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128" name="Straight Connector 127">
            <a:extLst>
              <a:ext uri="{FF2B5EF4-FFF2-40B4-BE49-F238E27FC236}">
                <a16:creationId xmlns:a16="http://schemas.microsoft.com/office/drawing/2014/main" id="{BD2ECBA5-C5FA-4B99-9A32-E1D5035DE322}"/>
              </a:ext>
            </a:extLst>
          </p:cNvPr>
          <p:cNvCxnSpPr>
            <a:cxnSpLocks/>
          </p:cNvCxnSpPr>
          <p:nvPr/>
        </p:nvCxnSpPr>
        <p:spPr bwMode="auto">
          <a:xfrm>
            <a:off x="7497106" y="3793568"/>
            <a:ext cx="0" cy="2637910"/>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129" name="Straight Connector 128">
            <a:extLst>
              <a:ext uri="{FF2B5EF4-FFF2-40B4-BE49-F238E27FC236}">
                <a16:creationId xmlns:a16="http://schemas.microsoft.com/office/drawing/2014/main" id="{81CC9A3E-44D8-40D0-AAAC-D1B0A18D7440}"/>
              </a:ext>
            </a:extLst>
          </p:cNvPr>
          <p:cNvCxnSpPr>
            <a:cxnSpLocks/>
          </p:cNvCxnSpPr>
          <p:nvPr/>
        </p:nvCxnSpPr>
        <p:spPr bwMode="auto">
          <a:xfrm>
            <a:off x="8252609" y="3813661"/>
            <a:ext cx="0" cy="2637910"/>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130" name="Straight Connector 129">
            <a:extLst>
              <a:ext uri="{FF2B5EF4-FFF2-40B4-BE49-F238E27FC236}">
                <a16:creationId xmlns:a16="http://schemas.microsoft.com/office/drawing/2014/main" id="{9BC8B0A6-4B8F-4893-ACD0-372EBEC1ED02}"/>
              </a:ext>
            </a:extLst>
          </p:cNvPr>
          <p:cNvCxnSpPr>
            <a:cxnSpLocks/>
          </p:cNvCxnSpPr>
          <p:nvPr/>
        </p:nvCxnSpPr>
        <p:spPr bwMode="auto">
          <a:xfrm>
            <a:off x="9709098" y="3786290"/>
            <a:ext cx="0" cy="2637910"/>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131" name="Straight Connector 130">
            <a:extLst>
              <a:ext uri="{FF2B5EF4-FFF2-40B4-BE49-F238E27FC236}">
                <a16:creationId xmlns:a16="http://schemas.microsoft.com/office/drawing/2014/main" id="{1FD38B71-9FD8-4085-A081-7EA71912A7F4}"/>
              </a:ext>
            </a:extLst>
          </p:cNvPr>
          <p:cNvCxnSpPr>
            <a:cxnSpLocks/>
          </p:cNvCxnSpPr>
          <p:nvPr/>
        </p:nvCxnSpPr>
        <p:spPr bwMode="auto">
          <a:xfrm>
            <a:off x="10566865" y="3786290"/>
            <a:ext cx="0" cy="2637910"/>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132" name="Straight Connector 131">
            <a:extLst>
              <a:ext uri="{FF2B5EF4-FFF2-40B4-BE49-F238E27FC236}">
                <a16:creationId xmlns:a16="http://schemas.microsoft.com/office/drawing/2014/main" id="{9308B1EF-54EA-4F4D-A39F-FF3E98BDE715}"/>
              </a:ext>
            </a:extLst>
          </p:cNvPr>
          <p:cNvCxnSpPr>
            <a:cxnSpLocks/>
          </p:cNvCxnSpPr>
          <p:nvPr/>
        </p:nvCxnSpPr>
        <p:spPr bwMode="auto">
          <a:xfrm>
            <a:off x="11605002" y="3884248"/>
            <a:ext cx="0" cy="2637910"/>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133" name="Straight Connector 132">
            <a:extLst>
              <a:ext uri="{FF2B5EF4-FFF2-40B4-BE49-F238E27FC236}">
                <a16:creationId xmlns:a16="http://schemas.microsoft.com/office/drawing/2014/main" id="{175376EE-410C-4899-886B-4472900AE6CD}"/>
              </a:ext>
            </a:extLst>
          </p:cNvPr>
          <p:cNvCxnSpPr>
            <a:cxnSpLocks/>
          </p:cNvCxnSpPr>
          <p:nvPr/>
        </p:nvCxnSpPr>
        <p:spPr bwMode="auto">
          <a:xfrm>
            <a:off x="5768981" y="3884248"/>
            <a:ext cx="0" cy="2637910"/>
          </a:xfrm>
          <a:prstGeom prst="line">
            <a:avLst/>
          </a:prstGeom>
          <a:solidFill>
            <a:srgbClr val="0082F0"/>
          </a:solidFill>
          <a:ln w="12700" cap="flat" cmpd="sng" algn="ctr">
            <a:solidFill>
              <a:srgbClr val="181818"/>
            </a:solidFill>
            <a:prstDash val="solid"/>
            <a:round/>
            <a:headEnd type="none" w="med" len="med"/>
            <a:tailEnd type="none"/>
          </a:ln>
          <a:effectLst/>
        </p:spPr>
      </p:cxnSp>
      <p:sp>
        <p:nvSpPr>
          <p:cNvPr id="123" name="Rectangle: Rounded Corners 122">
            <a:extLst>
              <a:ext uri="{FF2B5EF4-FFF2-40B4-BE49-F238E27FC236}">
                <a16:creationId xmlns:a16="http://schemas.microsoft.com/office/drawing/2014/main" id="{4E11757D-F8D5-471A-89EA-6B9A0940F1B1}"/>
              </a:ext>
            </a:extLst>
          </p:cNvPr>
          <p:cNvSpPr/>
          <p:nvPr/>
        </p:nvSpPr>
        <p:spPr bwMode="auto">
          <a:xfrm>
            <a:off x="5494325" y="3461536"/>
            <a:ext cx="539967" cy="513206"/>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NG-RAN</a:t>
            </a:r>
          </a:p>
        </p:txBody>
      </p:sp>
      <p:sp>
        <p:nvSpPr>
          <p:cNvPr id="100" name="TextBox 99">
            <a:extLst>
              <a:ext uri="{FF2B5EF4-FFF2-40B4-BE49-F238E27FC236}">
                <a16:creationId xmlns:a16="http://schemas.microsoft.com/office/drawing/2014/main" id="{04248275-AF7B-4372-8F9F-B03CCC5E20CA}"/>
              </a:ext>
            </a:extLst>
          </p:cNvPr>
          <p:cNvSpPr txBox="1"/>
          <p:nvPr/>
        </p:nvSpPr>
        <p:spPr>
          <a:xfrm>
            <a:off x="9014784" y="6115580"/>
            <a:ext cx="2376514" cy="185020"/>
          </a:xfrm>
          <a:prstGeom prst="rect">
            <a:avLst/>
          </a:prstGeom>
          <a:solidFill>
            <a:schemeClr val="bg1"/>
          </a:solidFill>
          <a:ln w="3175">
            <a:solidFill>
              <a:schemeClr val="tx1"/>
            </a:solidFill>
          </a:ln>
        </p:spPr>
        <p:txBody>
          <a:bodyPr vert="horz" wrap="square" lIns="72000" tIns="36000" rIns="72000" bIns="36000" rtlCol="0" anchor="t">
            <a:noAutofit/>
          </a:bodyPr>
          <a:lstStyle/>
          <a:p>
            <a:pPr eaLnBrk="1" hangingPunct="1">
              <a:spcBef>
                <a:spcPts val="300"/>
              </a:spcBef>
              <a:buFont typeface="Ericsson Hilda" panose="00000500000000000000" pitchFamily="2" charset="0"/>
              <a:buNone/>
            </a:pPr>
            <a:r>
              <a:rPr lang="en-US" sz="1100" kern="1000" spc="-30" dirty="0">
                <a:solidFill>
                  <a:srgbClr val="181818"/>
                </a:solidFill>
                <a:latin typeface="Ericsson Hilda"/>
                <a:cs typeface="+mn-cs"/>
              </a:rPr>
              <a:t>Note: UP join now shown for simplicity. </a:t>
            </a:r>
          </a:p>
        </p:txBody>
      </p:sp>
    </p:spTree>
    <p:extLst>
      <p:ext uri="{BB962C8B-B14F-4D97-AF65-F5344CB8AC3E}">
        <p14:creationId xmlns:p14="http://schemas.microsoft.com/office/powerpoint/2010/main" val="3479007388"/>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3F3FA0-6E87-4603-BB8C-1856B25007DC}"/>
              </a:ext>
            </a:extLst>
          </p:cNvPr>
          <p:cNvSpPr>
            <a:spLocks noGrp="1"/>
          </p:cNvSpPr>
          <p:nvPr>
            <p:ph idx="1"/>
          </p:nvPr>
        </p:nvSpPr>
        <p:spPr>
          <a:xfrm>
            <a:off x="100326" y="258091"/>
            <a:ext cx="11184467" cy="586315"/>
          </a:xfrm>
        </p:spPr>
        <p:txBody>
          <a:bodyPr/>
          <a:lstStyle/>
          <a:p>
            <a:pPr lvl="0"/>
            <a:r>
              <a:rPr lang="en-US" kern="1400" spc="-160" dirty="0">
                <a:solidFill>
                  <a:srgbClr val="0082F0"/>
                </a:solidFill>
                <a:latin typeface="Ericsson Hilda Light"/>
                <a:ea typeface="+mj-ea"/>
                <a:cs typeface="+mj-cs"/>
              </a:rPr>
              <a:t>Multicast</a:t>
            </a:r>
            <a:r>
              <a:rPr lang="en-US" kern="1400" spc="-160" dirty="0">
                <a:solidFill>
                  <a:srgbClr val="181818"/>
                </a:solidFill>
                <a:latin typeface="Ericsson Hilda Light"/>
                <a:ea typeface="+mj-ea"/>
                <a:cs typeface="+mj-cs"/>
              </a:rPr>
              <a:t> Solution</a:t>
            </a:r>
            <a:r>
              <a:rPr lang="en-US" kern="1400" spc="-160" dirty="0">
                <a:solidFill>
                  <a:srgbClr val="0082F0"/>
                </a:solidFill>
                <a:latin typeface="Ericsson Hilda Light"/>
                <a:ea typeface="+mj-ea"/>
                <a:cs typeface="+mj-cs"/>
              </a:rPr>
              <a:t>#3</a:t>
            </a:r>
            <a:r>
              <a:rPr lang="en-US" kern="1400" spc="-160" dirty="0">
                <a:solidFill>
                  <a:srgbClr val="FF8C0A"/>
                </a:solidFill>
                <a:latin typeface="Ericsson Hilda Light"/>
                <a:ea typeface="+mj-ea"/>
                <a:cs typeface="+mj-cs"/>
              </a:rPr>
              <a:t> </a:t>
            </a:r>
            <a:r>
              <a:rPr lang="en-US" kern="1400" spc="-160" dirty="0">
                <a:solidFill>
                  <a:srgbClr val="181818"/>
                </a:solidFill>
                <a:latin typeface="Ericsson Hilda Light"/>
                <a:ea typeface="+mj-ea"/>
                <a:cs typeface="+mj-cs"/>
              </a:rPr>
              <a:t>with Individual Delivery </a:t>
            </a:r>
            <a:r>
              <a:rPr lang="en-US" sz="1400" kern="1400" spc="-160" dirty="0">
                <a:solidFill>
                  <a:prstClr val="black"/>
                </a:solidFill>
                <a:latin typeface="Ericsson Hilda Light"/>
              </a:rPr>
              <a:t>(our understanding, simplified flow,  msg names may be different )</a:t>
            </a:r>
            <a:endParaRPr lang="en-US" sz="1600" dirty="0">
              <a:solidFill>
                <a:prstClr val="black"/>
              </a:solidFill>
            </a:endParaRPr>
          </a:p>
        </p:txBody>
      </p:sp>
      <p:cxnSp>
        <p:nvCxnSpPr>
          <p:cNvPr id="4" name="Straight Arrow Connector 3">
            <a:extLst>
              <a:ext uri="{FF2B5EF4-FFF2-40B4-BE49-F238E27FC236}">
                <a16:creationId xmlns:a16="http://schemas.microsoft.com/office/drawing/2014/main" id="{626E505A-C8EC-4A19-9F00-7CB81A78010D}"/>
              </a:ext>
            </a:extLst>
          </p:cNvPr>
          <p:cNvCxnSpPr>
            <a:cxnSpLocks/>
          </p:cNvCxnSpPr>
          <p:nvPr/>
        </p:nvCxnSpPr>
        <p:spPr bwMode="auto">
          <a:xfrm flipH="1" flipV="1">
            <a:off x="4293701" y="3009656"/>
            <a:ext cx="376714" cy="73976"/>
          </a:xfrm>
          <a:prstGeom prst="straightConnector1">
            <a:avLst/>
          </a:prstGeom>
          <a:solidFill>
            <a:srgbClr val="0082F0"/>
          </a:solidFill>
          <a:ln w="12700" cap="flat" cmpd="sng" algn="ctr">
            <a:solidFill>
              <a:srgbClr val="181818"/>
            </a:solidFill>
            <a:prstDash val="solid"/>
            <a:round/>
            <a:headEnd type="none" w="med" len="med"/>
            <a:tailEnd type="triangle"/>
          </a:ln>
          <a:effectLst/>
        </p:spPr>
      </p:cxnSp>
      <p:cxnSp>
        <p:nvCxnSpPr>
          <p:cNvPr id="5" name="Straight Connector 4">
            <a:extLst>
              <a:ext uri="{FF2B5EF4-FFF2-40B4-BE49-F238E27FC236}">
                <a16:creationId xmlns:a16="http://schemas.microsoft.com/office/drawing/2014/main" id="{E6266A31-FDB0-4FEB-B2CF-94E45B157DCC}"/>
              </a:ext>
            </a:extLst>
          </p:cNvPr>
          <p:cNvCxnSpPr>
            <a:cxnSpLocks/>
            <a:endCxn id="18" idx="1"/>
          </p:cNvCxnSpPr>
          <p:nvPr/>
        </p:nvCxnSpPr>
        <p:spPr bwMode="auto">
          <a:xfrm>
            <a:off x="2491755" y="2726474"/>
            <a:ext cx="351396" cy="1"/>
          </a:xfrm>
          <a:prstGeom prst="line">
            <a:avLst/>
          </a:prstGeom>
          <a:solidFill>
            <a:srgbClr val="0082F0"/>
          </a:solidFill>
          <a:ln w="12700" cap="flat" cmpd="sng" algn="ctr">
            <a:solidFill>
              <a:srgbClr val="181818"/>
            </a:solidFill>
            <a:prstDash val="solid"/>
            <a:round/>
            <a:headEnd type="none" w="med" len="med"/>
            <a:tailEnd type="none" w="med" len="med"/>
          </a:ln>
          <a:effectLst/>
        </p:spPr>
      </p:cxnSp>
      <p:sp>
        <p:nvSpPr>
          <p:cNvPr id="6" name="Rectangle: Rounded Corners 5">
            <a:extLst>
              <a:ext uri="{FF2B5EF4-FFF2-40B4-BE49-F238E27FC236}">
                <a16:creationId xmlns:a16="http://schemas.microsoft.com/office/drawing/2014/main" id="{454A903F-FFE2-491C-9796-07D64E2948DE}"/>
              </a:ext>
            </a:extLst>
          </p:cNvPr>
          <p:cNvSpPr/>
          <p:nvPr/>
        </p:nvSpPr>
        <p:spPr bwMode="auto">
          <a:xfrm>
            <a:off x="1886639" y="2585563"/>
            <a:ext cx="596689" cy="250177"/>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SMF</a:t>
            </a:r>
          </a:p>
        </p:txBody>
      </p:sp>
      <p:sp>
        <p:nvSpPr>
          <p:cNvPr id="7" name="Rectangle: Rounded Corners 6">
            <a:extLst>
              <a:ext uri="{FF2B5EF4-FFF2-40B4-BE49-F238E27FC236}">
                <a16:creationId xmlns:a16="http://schemas.microsoft.com/office/drawing/2014/main" id="{939A8B15-D455-4CBD-B129-92D420189AD5}"/>
              </a:ext>
            </a:extLst>
          </p:cNvPr>
          <p:cNvSpPr/>
          <p:nvPr/>
        </p:nvSpPr>
        <p:spPr bwMode="auto">
          <a:xfrm>
            <a:off x="1906312" y="3300778"/>
            <a:ext cx="649405" cy="383130"/>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UPF</a:t>
            </a:r>
          </a:p>
        </p:txBody>
      </p:sp>
      <p:sp>
        <p:nvSpPr>
          <p:cNvPr id="8" name="TextBox 7">
            <a:extLst>
              <a:ext uri="{FF2B5EF4-FFF2-40B4-BE49-F238E27FC236}">
                <a16:creationId xmlns:a16="http://schemas.microsoft.com/office/drawing/2014/main" id="{8D8D9A30-4CEC-4B5C-A02D-26D05404A3CF}"/>
              </a:ext>
            </a:extLst>
          </p:cNvPr>
          <p:cNvSpPr txBox="1"/>
          <p:nvPr/>
        </p:nvSpPr>
        <p:spPr bwMode="auto">
          <a:xfrm>
            <a:off x="2208988" y="2950137"/>
            <a:ext cx="423301" cy="26699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N4</a:t>
            </a:r>
          </a:p>
        </p:txBody>
      </p:sp>
      <p:cxnSp>
        <p:nvCxnSpPr>
          <p:cNvPr id="9" name="Straight Connector 8">
            <a:extLst>
              <a:ext uri="{FF2B5EF4-FFF2-40B4-BE49-F238E27FC236}">
                <a16:creationId xmlns:a16="http://schemas.microsoft.com/office/drawing/2014/main" id="{B2285DAB-1E40-4A84-B2A8-8188ADD5CC33}"/>
              </a:ext>
            </a:extLst>
          </p:cNvPr>
          <p:cNvCxnSpPr>
            <a:cxnSpLocks/>
          </p:cNvCxnSpPr>
          <p:nvPr/>
        </p:nvCxnSpPr>
        <p:spPr bwMode="auto">
          <a:xfrm flipH="1" flipV="1">
            <a:off x="2259492" y="2863404"/>
            <a:ext cx="1" cy="398239"/>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10" name="Rectangle: Rounded Corners 9">
            <a:extLst>
              <a:ext uri="{FF2B5EF4-FFF2-40B4-BE49-F238E27FC236}">
                <a16:creationId xmlns:a16="http://schemas.microsoft.com/office/drawing/2014/main" id="{EF439BC5-C3F4-4359-8740-AB50E51ED618}"/>
              </a:ext>
            </a:extLst>
          </p:cNvPr>
          <p:cNvSpPr/>
          <p:nvPr/>
        </p:nvSpPr>
        <p:spPr bwMode="auto">
          <a:xfrm>
            <a:off x="321130" y="3091266"/>
            <a:ext cx="539967" cy="633528"/>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NG-RAN</a:t>
            </a:r>
          </a:p>
        </p:txBody>
      </p:sp>
      <p:sp>
        <p:nvSpPr>
          <p:cNvPr id="11" name="Rectangle: Rounded Corners 10">
            <a:extLst>
              <a:ext uri="{FF2B5EF4-FFF2-40B4-BE49-F238E27FC236}">
                <a16:creationId xmlns:a16="http://schemas.microsoft.com/office/drawing/2014/main" id="{B1B72D24-385E-47E1-B73D-9650ED140601}"/>
              </a:ext>
            </a:extLst>
          </p:cNvPr>
          <p:cNvSpPr/>
          <p:nvPr/>
        </p:nvSpPr>
        <p:spPr bwMode="auto">
          <a:xfrm>
            <a:off x="758971" y="2647899"/>
            <a:ext cx="537881"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AMF</a:t>
            </a:r>
          </a:p>
        </p:txBody>
      </p:sp>
      <p:sp>
        <p:nvSpPr>
          <p:cNvPr id="12" name="TextBox 11">
            <a:extLst>
              <a:ext uri="{FF2B5EF4-FFF2-40B4-BE49-F238E27FC236}">
                <a16:creationId xmlns:a16="http://schemas.microsoft.com/office/drawing/2014/main" id="{DC0F693F-6510-416C-B395-E29D9F9D13B8}"/>
              </a:ext>
            </a:extLst>
          </p:cNvPr>
          <p:cNvSpPr txBox="1"/>
          <p:nvPr/>
        </p:nvSpPr>
        <p:spPr bwMode="auto">
          <a:xfrm>
            <a:off x="1342927" y="2546046"/>
            <a:ext cx="552611"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N11</a:t>
            </a:r>
          </a:p>
        </p:txBody>
      </p:sp>
      <p:cxnSp>
        <p:nvCxnSpPr>
          <p:cNvPr id="13" name="Straight Connector 12">
            <a:extLst>
              <a:ext uri="{FF2B5EF4-FFF2-40B4-BE49-F238E27FC236}">
                <a16:creationId xmlns:a16="http://schemas.microsoft.com/office/drawing/2014/main" id="{097DCB57-7EF7-4AE0-89DC-07BB0AA5C7C3}"/>
              </a:ext>
            </a:extLst>
          </p:cNvPr>
          <p:cNvCxnSpPr>
            <a:cxnSpLocks/>
          </p:cNvCxnSpPr>
          <p:nvPr/>
        </p:nvCxnSpPr>
        <p:spPr bwMode="auto">
          <a:xfrm flipH="1">
            <a:off x="1295291" y="2758265"/>
            <a:ext cx="556366" cy="0"/>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14" name="TextBox 13">
            <a:extLst>
              <a:ext uri="{FF2B5EF4-FFF2-40B4-BE49-F238E27FC236}">
                <a16:creationId xmlns:a16="http://schemas.microsoft.com/office/drawing/2014/main" id="{60608384-81C0-4285-B167-A22BAF92A183}"/>
              </a:ext>
            </a:extLst>
          </p:cNvPr>
          <p:cNvSpPr txBox="1"/>
          <p:nvPr/>
        </p:nvSpPr>
        <p:spPr bwMode="auto">
          <a:xfrm>
            <a:off x="3257766" y="3848344"/>
            <a:ext cx="1178850" cy="21174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200" b="1" kern="1000" spc="-30" dirty="0">
                <a:solidFill>
                  <a:srgbClr val="0070C0"/>
                </a:solidFill>
                <a:latin typeface="Ericsson Hilda"/>
                <a:cs typeface="+mn-cs"/>
              </a:rPr>
              <a:t>MBS data </a:t>
            </a:r>
          </a:p>
        </p:txBody>
      </p:sp>
      <p:cxnSp>
        <p:nvCxnSpPr>
          <p:cNvPr id="15" name="Straight Connector 14">
            <a:extLst>
              <a:ext uri="{FF2B5EF4-FFF2-40B4-BE49-F238E27FC236}">
                <a16:creationId xmlns:a16="http://schemas.microsoft.com/office/drawing/2014/main" id="{D474CD19-387E-424A-9C28-73ED57F45993}"/>
              </a:ext>
            </a:extLst>
          </p:cNvPr>
          <p:cNvCxnSpPr>
            <a:cxnSpLocks/>
          </p:cNvCxnSpPr>
          <p:nvPr/>
        </p:nvCxnSpPr>
        <p:spPr bwMode="auto">
          <a:xfrm flipV="1">
            <a:off x="1392761" y="3758723"/>
            <a:ext cx="348237" cy="201363"/>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16" name="TextBox 15">
            <a:extLst>
              <a:ext uri="{FF2B5EF4-FFF2-40B4-BE49-F238E27FC236}">
                <a16:creationId xmlns:a16="http://schemas.microsoft.com/office/drawing/2014/main" id="{C6FCAFC6-7021-4EFC-BEF2-3EE309088CC4}"/>
              </a:ext>
            </a:extLst>
          </p:cNvPr>
          <p:cNvSpPr txBox="1"/>
          <p:nvPr/>
        </p:nvSpPr>
        <p:spPr bwMode="auto">
          <a:xfrm>
            <a:off x="802779" y="3154976"/>
            <a:ext cx="1309131" cy="39791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endParaRPr lang="en-US" sz="1050" kern="1000" spc="-30" dirty="0">
              <a:solidFill>
                <a:srgbClr val="181818"/>
              </a:solidFill>
              <a:latin typeface="Ericsson Hilda"/>
              <a:cs typeface="+mn-cs"/>
            </a:endParaRPr>
          </a:p>
        </p:txBody>
      </p:sp>
      <p:sp>
        <p:nvSpPr>
          <p:cNvPr id="17" name="Rectangle: Rounded Corners 16">
            <a:extLst>
              <a:ext uri="{FF2B5EF4-FFF2-40B4-BE49-F238E27FC236}">
                <a16:creationId xmlns:a16="http://schemas.microsoft.com/office/drawing/2014/main" id="{BC395193-00BA-4548-9886-1AA2743BF677}"/>
              </a:ext>
            </a:extLst>
          </p:cNvPr>
          <p:cNvSpPr/>
          <p:nvPr/>
        </p:nvSpPr>
        <p:spPr bwMode="auto">
          <a:xfrm>
            <a:off x="100326" y="2162582"/>
            <a:ext cx="4153107" cy="2043835"/>
          </a:xfrm>
          <a:prstGeom prst="roundRect">
            <a:avLst/>
          </a:prstGeom>
          <a:noFill/>
          <a:ln w="12700" cap="flat" cmpd="sng" algn="ctr">
            <a:solidFill>
              <a:srgbClr val="181818"/>
            </a:solidFill>
            <a:prstDash val="dash"/>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81818"/>
              </a:solidFill>
              <a:effectLst/>
              <a:uLnTx/>
              <a:uFillTx/>
              <a:latin typeface="Ericsson Hilda"/>
              <a:cs typeface="+mn-cs"/>
            </a:endParaRPr>
          </a:p>
        </p:txBody>
      </p:sp>
      <p:sp>
        <p:nvSpPr>
          <p:cNvPr id="18" name="Rectangle: Rounded Corners 17">
            <a:extLst>
              <a:ext uri="{FF2B5EF4-FFF2-40B4-BE49-F238E27FC236}">
                <a16:creationId xmlns:a16="http://schemas.microsoft.com/office/drawing/2014/main" id="{6218ACDF-47CF-45AA-9671-B740611F2BF5}"/>
              </a:ext>
            </a:extLst>
          </p:cNvPr>
          <p:cNvSpPr/>
          <p:nvPr/>
        </p:nvSpPr>
        <p:spPr bwMode="auto">
          <a:xfrm>
            <a:off x="2843151" y="2596263"/>
            <a:ext cx="584464" cy="260423"/>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MB-SMF</a:t>
            </a:r>
          </a:p>
        </p:txBody>
      </p:sp>
      <p:sp>
        <p:nvSpPr>
          <p:cNvPr id="19" name="Freeform: Shape 18">
            <a:extLst>
              <a:ext uri="{FF2B5EF4-FFF2-40B4-BE49-F238E27FC236}">
                <a16:creationId xmlns:a16="http://schemas.microsoft.com/office/drawing/2014/main" id="{5886A90A-D13A-4134-BB57-B77851B308A4}"/>
              </a:ext>
            </a:extLst>
          </p:cNvPr>
          <p:cNvSpPr/>
          <p:nvPr/>
        </p:nvSpPr>
        <p:spPr bwMode="auto">
          <a:xfrm>
            <a:off x="864350" y="3577474"/>
            <a:ext cx="2106578" cy="194205"/>
          </a:xfrm>
          <a:custGeom>
            <a:avLst/>
            <a:gdLst>
              <a:gd name="connsiteX0" fmla="*/ 2113472 w 2113472"/>
              <a:gd name="connsiteY0" fmla="*/ 146649 h 272407"/>
              <a:gd name="connsiteX1" fmla="*/ 1362974 w 2113472"/>
              <a:gd name="connsiteY1" fmla="*/ 267419 h 272407"/>
              <a:gd name="connsiteX2" fmla="*/ 543464 w 2113472"/>
              <a:gd name="connsiteY2" fmla="*/ 224287 h 272407"/>
              <a:gd name="connsiteX3" fmla="*/ 0 w 2113472"/>
              <a:gd name="connsiteY3" fmla="*/ 0 h 272407"/>
            </a:gdLst>
            <a:ahLst/>
            <a:cxnLst>
              <a:cxn ang="0">
                <a:pos x="connsiteX0" y="connsiteY0"/>
              </a:cxn>
              <a:cxn ang="0">
                <a:pos x="connsiteX1" y="connsiteY1"/>
              </a:cxn>
              <a:cxn ang="0">
                <a:pos x="connsiteX2" y="connsiteY2"/>
              </a:cxn>
              <a:cxn ang="0">
                <a:pos x="connsiteX3" y="connsiteY3"/>
              </a:cxn>
            </a:cxnLst>
            <a:rect l="l" t="t" r="r" b="b"/>
            <a:pathLst>
              <a:path w="2113472" h="272407">
                <a:moveTo>
                  <a:pt x="2113472" y="146649"/>
                </a:moveTo>
                <a:cubicBezTo>
                  <a:pt x="1869057" y="200564"/>
                  <a:pt x="1624642" y="254479"/>
                  <a:pt x="1362974" y="267419"/>
                </a:cubicBezTo>
                <a:cubicBezTo>
                  <a:pt x="1101306" y="280359"/>
                  <a:pt x="770626" y="268857"/>
                  <a:pt x="543464" y="224287"/>
                </a:cubicBezTo>
                <a:cubicBezTo>
                  <a:pt x="316302" y="179717"/>
                  <a:pt x="158151" y="89858"/>
                  <a:pt x="0" y="0"/>
                </a:cubicBezTo>
              </a:path>
            </a:pathLst>
          </a:custGeom>
          <a:noFill/>
          <a:ln w="28575" cap="flat" cmpd="sng" algn="ctr">
            <a:solidFill>
              <a:srgbClr val="0082F0"/>
            </a:solidFill>
            <a:prstDash val="solid"/>
            <a:round/>
            <a:headEnd type="none" w="med" len="med"/>
            <a:tailEnd type="triangl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000" marR="0" lvl="0" indent="-180000" algn="ctr" defTabSz="914400" eaLnBrk="1" fontAlgn="auto" latinLnBrk="0" hangingPunct="1">
              <a:lnSpc>
                <a:spcPct val="100000"/>
              </a:lnSpc>
              <a:spcBef>
                <a:spcPts val="300"/>
              </a:spcBef>
              <a:spcAft>
                <a:spcPts val="0"/>
              </a:spcAft>
              <a:buClrTx/>
              <a:buSzTx/>
              <a:buFont typeface="Ericsson Hilda" panose="00000500000000000000" pitchFamily="2" charset="0"/>
              <a:buChar char="●"/>
              <a:tabLst/>
              <a:defRPr/>
            </a:pPr>
            <a:endParaRPr kumimoji="0" lang="en-US" sz="2000" b="0" i="0" u="none" strike="noStrike" kern="1000" cap="none" spc="-30" normalizeH="0" baseline="0" noProof="0" dirty="0">
              <a:ln>
                <a:noFill/>
              </a:ln>
              <a:solidFill>
                <a:srgbClr val="181818"/>
              </a:solidFill>
              <a:effectLst/>
              <a:uLnTx/>
              <a:uFillTx/>
              <a:latin typeface="Ericsson Hilda"/>
              <a:cs typeface="+mn-cs"/>
            </a:endParaRPr>
          </a:p>
        </p:txBody>
      </p:sp>
      <p:cxnSp>
        <p:nvCxnSpPr>
          <p:cNvPr id="20" name="Straight Arrow Connector 19">
            <a:extLst>
              <a:ext uri="{FF2B5EF4-FFF2-40B4-BE49-F238E27FC236}">
                <a16:creationId xmlns:a16="http://schemas.microsoft.com/office/drawing/2014/main" id="{09D0F392-8FED-4725-9A7E-AC5C69B79828}"/>
              </a:ext>
            </a:extLst>
          </p:cNvPr>
          <p:cNvCxnSpPr>
            <a:cxnSpLocks/>
          </p:cNvCxnSpPr>
          <p:nvPr/>
        </p:nvCxnSpPr>
        <p:spPr bwMode="auto">
          <a:xfrm>
            <a:off x="849571" y="3528003"/>
            <a:ext cx="1030276" cy="7891"/>
          </a:xfrm>
          <a:prstGeom prst="straightConnector1">
            <a:avLst/>
          </a:prstGeom>
          <a:solidFill>
            <a:srgbClr val="0082F0"/>
          </a:solidFill>
          <a:ln w="28575" cap="flat" cmpd="sng" algn="ctr">
            <a:solidFill>
              <a:srgbClr val="FAD22D"/>
            </a:solidFill>
            <a:prstDash val="dash"/>
            <a:round/>
            <a:headEnd type="triangle" w="med" len="med"/>
            <a:tailEnd type="none" w="med" len="med"/>
          </a:ln>
          <a:effectLst/>
        </p:spPr>
      </p:cxnSp>
      <p:cxnSp>
        <p:nvCxnSpPr>
          <p:cNvPr id="21" name="Straight Arrow Connector 20">
            <a:extLst>
              <a:ext uri="{FF2B5EF4-FFF2-40B4-BE49-F238E27FC236}">
                <a16:creationId xmlns:a16="http://schemas.microsoft.com/office/drawing/2014/main" id="{F23475DC-C3A7-413A-84C4-7426D67A014D}"/>
              </a:ext>
            </a:extLst>
          </p:cNvPr>
          <p:cNvCxnSpPr>
            <a:cxnSpLocks/>
          </p:cNvCxnSpPr>
          <p:nvPr/>
        </p:nvCxnSpPr>
        <p:spPr bwMode="auto">
          <a:xfrm flipH="1">
            <a:off x="2523059" y="3492343"/>
            <a:ext cx="283523" cy="0"/>
          </a:xfrm>
          <a:prstGeom prst="straightConnector1">
            <a:avLst/>
          </a:prstGeom>
          <a:solidFill>
            <a:srgbClr val="0082F0"/>
          </a:solidFill>
          <a:ln w="28575" cap="flat" cmpd="sng" algn="ctr">
            <a:solidFill>
              <a:srgbClr val="FF0000"/>
            </a:solidFill>
            <a:prstDash val="dash"/>
            <a:round/>
            <a:headEnd type="none" w="med" len="med"/>
            <a:tailEnd type="triangle" w="med" len="med"/>
          </a:ln>
          <a:effectLst/>
        </p:spPr>
      </p:cxnSp>
      <p:sp>
        <p:nvSpPr>
          <p:cNvPr id="22" name="Oval 21">
            <a:extLst>
              <a:ext uri="{FF2B5EF4-FFF2-40B4-BE49-F238E27FC236}">
                <a16:creationId xmlns:a16="http://schemas.microsoft.com/office/drawing/2014/main" id="{388C663E-ECAC-4871-B98B-5184500D4045}"/>
              </a:ext>
            </a:extLst>
          </p:cNvPr>
          <p:cNvSpPr/>
          <p:nvPr/>
        </p:nvSpPr>
        <p:spPr bwMode="auto">
          <a:xfrm>
            <a:off x="1494076" y="3476922"/>
            <a:ext cx="295835" cy="188533"/>
          </a:xfrm>
          <a:prstGeom prst="ellipse">
            <a:avLst/>
          </a:prstGeom>
          <a:solidFill>
            <a:srgbClr val="FAD22D"/>
          </a:solidFill>
          <a:ln w="12700" cap="flat" cmpd="sng" algn="ctr">
            <a:noFill/>
            <a:prstDash val="solid"/>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300"/>
              </a:spcBef>
              <a:spcAft>
                <a:spcPts val="0"/>
              </a:spcAft>
              <a:buClrTx/>
              <a:buSzTx/>
              <a:buFont typeface="Ericsson Hilda" panose="00000500000000000000" pitchFamily="2" charset="0"/>
              <a:buNone/>
              <a:tabLst/>
              <a:defRPr/>
            </a:pPr>
            <a:r>
              <a:rPr kumimoji="0" lang="en-US" sz="900" b="1" i="0" u="none" strike="noStrike" kern="1000" cap="none" spc="-30" normalizeH="0" baseline="0" noProof="0" dirty="0">
                <a:ln>
                  <a:noFill/>
                </a:ln>
                <a:solidFill>
                  <a:srgbClr val="181818"/>
                </a:solidFill>
                <a:effectLst/>
                <a:uLnTx/>
                <a:uFillTx/>
                <a:latin typeface="Ericsson Hilda"/>
                <a:cs typeface="+mn-cs"/>
              </a:rPr>
              <a:t>I</a:t>
            </a:r>
          </a:p>
        </p:txBody>
      </p:sp>
      <p:sp>
        <p:nvSpPr>
          <p:cNvPr id="23" name="Rectangle: Rounded Corners 22">
            <a:extLst>
              <a:ext uri="{FF2B5EF4-FFF2-40B4-BE49-F238E27FC236}">
                <a16:creationId xmlns:a16="http://schemas.microsoft.com/office/drawing/2014/main" id="{7EEA0E81-63AF-4148-BF51-34208B5AFFDE}"/>
              </a:ext>
            </a:extLst>
          </p:cNvPr>
          <p:cNvSpPr/>
          <p:nvPr/>
        </p:nvSpPr>
        <p:spPr bwMode="auto">
          <a:xfrm>
            <a:off x="3657419" y="2588706"/>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MBSF</a:t>
            </a:r>
          </a:p>
        </p:txBody>
      </p:sp>
      <p:cxnSp>
        <p:nvCxnSpPr>
          <p:cNvPr id="24" name="Straight Connector 23">
            <a:extLst>
              <a:ext uri="{FF2B5EF4-FFF2-40B4-BE49-F238E27FC236}">
                <a16:creationId xmlns:a16="http://schemas.microsoft.com/office/drawing/2014/main" id="{365F9D4E-C4E5-49FC-9161-7AB65F6D7E6C}"/>
              </a:ext>
            </a:extLst>
          </p:cNvPr>
          <p:cNvCxnSpPr>
            <a:cxnSpLocks/>
          </p:cNvCxnSpPr>
          <p:nvPr/>
        </p:nvCxnSpPr>
        <p:spPr bwMode="auto">
          <a:xfrm>
            <a:off x="3355522" y="3559652"/>
            <a:ext cx="402536" cy="1823"/>
          </a:xfrm>
          <a:prstGeom prst="line">
            <a:avLst/>
          </a:prstGeom>
          <a:solidFill>
            <a:srgbClr val="0082F0"/>
          </a:solidFill>
          <a:ln w="28575" cap="flat" cmpd="sng" algn="ctr">
            <a:solidFill>
              <a:srgbClr val="002060"/>
            </a:solidFill>
            <a:prstDash val="solid"/>
            <a:round/>
            <a:headEnd type="triangle" w="med" len="med"/>
            <a:tailEnd type="none" w="med" len="med"/>
          </a:ln>
          <a:effectLst/>
        </p:spPr>
      </p:cxnSp>
      <p:sp>
        <p:nvSpPr>
          <p:cNvPr id="25" name="Rectangle: Rounded Corners 24">
            <a:extLst>
              <a:ext uri="{FF2B5EF4-FFF2-40B4-BE49-F238E27FC236}">
                <a16:creationId xmlns:a16="http://schemas.microsoft.com/office/drawing/2014/main" id="{9E45B5D5-36A3-41C7-A0A2-A086295F9E21}"/>
              </a:ext>
            </a:extLst>
          </p:cNvPr>
          <p:cNvSpPr/>
          <p:nvPr/>
        </p:nvSpPr>
        <p:spPr bwMode="auto">
          <a:xfrm>
            <a:off x="3670986" y="3400712"/>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MBSU</a:t>
            </a:r>
          </a:p>
        </p:txBody>
      </p:sp>
      <p:cxnSp>
        <p:nvCxnSpPr>
          <p:cNvPr id="26" name="Straight Connector 25">
            <a:extLst>
              <a:ext uri="{FF2B5EF4-FFF2-40B4-BE49-F238E27FC236}">
                <a16:creationId xmlns:a16="http://schemas.microsoft.com/office/drawing/2014/main" id="{D58997A2-59C3-4A87-B2E3-6981595BEB5D}"/>
              </a:ext>
            </a:extLst>
          </p:cNvPr>
          <p:cNvCxnSpPr>
            <a:cxnSpLocks/>
            <a:endCxn id="23" idx="1"/>
          </p:cNvCxnSpPr>
          <p:nvPr/>
        </p:nvCxnSpPr>
        <p:spPr bwMode="auto">
          <a:xfrm>
            <a:off x="3389140" y="2729569"/>
            <a:ext cx="268279" cy="9032"/>
          </a:xfrm>
          <a:prstGeom prst="line">
            <a:avLst/>
          </a:prstGeom>
          <a:solidFill>
            <a:srgbClr val="0082F0"/>
          </a:solidFill>
          <a:ln w="12700" cap="flat" cmpd="sng" algn="ctr">
            <a:solidFill>
              <a:srgbClr val="181818"/>
            </a:solidFill>
            <a:prstDash val="solid"/>
            <a:round/>
            <a:headEnd type="none" w="med" len="med"/>
            <a:tailEnd type="none" w="med" len="med"/>
          </a:ln>
          <a:effectLst/>
        </p:spPr>
      </p:cxnSp>
      <p:cxnSp>
        <p:nvCxnSpPr>
          <p:cNvPr id="27" name="Straight Connector 26">
            <a:extLst>
              <a:ext uri="{FF2B5EF4-FFF2-40B4-BE49-F238E27FC236}">
                <a16:creationId xmlns:a16="http://schemas.microsoft.com/office/drawing/2014/main" id="{B3835B48-9EFD-475F-9E7B-E06572CBA84A}"/>
              </a:ext>
            </a:extLst>
          </p:cNvPr>
          <p:cNvCxnSpPr>
            <a:cxnSpLocks/>
          </p:cNvCxnSpPr>
          <p:nvPr/>
        </p:nvCxnSpPr>
        <p:spPr bwMode="auto">
          <a:xfrm flipV="1">
            <a:off x="3518325" y="3647393"/>
            <a:ext cx="48913" cy="224573"/>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28" name="TextBox 27">
            <a:extLst>
              <a:ext uri="{FF2B5EF4-FFF2-40B4-BE49-F238E27FC236}">
                <a16:creationId xmlns:a16="http://schemas.microsoft.com/office/drawing/2014/main" id="{18E016A4-6D95-476D-B777-F08A0F279BCD}"/>
              </a:ext>
            </a:extLst>
          </p:cNvPr>
          <p:cNvSpPr txBox="1"/>
          <p:nvPr/>
        </p:nvSpPr>
        <p:spPr bwMode="auto">
          <a:xfrm>
            <a:off x="266873" y="3918199"/>
            <a:ext cx="2252623" cy="246338"/>
          </a:xfrm>
          <a:prstGeom prst="rect">
            <a:avLst/>
          </a:prstGeom>
          <a:noFill/>
          <a:ln w="12700">
            <a:solidFill>
              <a:srgbClr val="181818"/>
            </a:solid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1" i="0" u="none" strike="noStrike" kern="1000" cap="none" spc="-30" normalizeH="0" baseline="0" noProof="0" dirty="0">
                <a:ln>
                  <a:noFill/>
                </a:ln>
                <a:solidFill>
                  <a:srgbClr val="0082F0"/>
                </a:solidFill>
                <a:effectLst/>
                <a:uLnTx/>
                <a:uFillTx/>
                <a:latin typeface="Ericsson Hilda"/>
                <a:cs typeface="+mn-cs"/>
              </a:rPr>
              <a:t>MB-N3 (i.e. N3 Shared delivery)</a:t>
            </a:r>
          </a:p>
        </p:txBody>
      </p:sp>
      <p:sp>
        <p:nvSpPr>
          <p:cNvPr id="29" name="TextBox 28">
            <a:extLst>
              <a:ext uri="{FF2B5EF4-FFF2-40B4-BE49-F238E27FC236}">
                <a16:creationId xmlns:a16="http://schemas.microsoft.com/office/drawing/2014/main" id="{53DC4711-54C1-43A2-A4AC-50D64010CECE}"/>
              </a:ext>
            </a:extLst>
          </p:cNvPr>
          <p:cNvSpPr txBox="1"/>
          <p:nvPr/>
        </p:nvSpPr>
        <p:spPr bwMode="auto">
          <a:xfrm>
            <a:off x="820254" y="3266153"/>
            <a:ext cx="1153536" cy="25507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050" kern="1000" spc="-30" dirty="0">
                <a:solidFill>
                  <a:srgbClr val="181818"/>
                </a:solidFill>
                <a:latin typeface="Ericsson Hilda"/>
                <a:cs typeface="+mn-cs"/>
              </a:rPr>
              <a:t>Individual delivery</a:t>
            </a:r>
          </a:p>
        </p:txBody>
      </p:sp>
      <p:sp>
        <p:nvSpPr>
          <p:cNvPr id="30" name="Rectangle: Rounded Corners 29">
            <a:extLst>
              <a:ext uri="{FF2B5EF4-FFF2-40B4-BE49-F238E27FC236}">
                <a16:creationId xmlns:a16="http://schemas.microsoft.com/office/drawing/2014/main" id="{BE0E59BB-9249-4B51-9F26-DFAC3EB28A7D}"/>
              </a:ext>
            </a:extLst>
          </p:cNvPr>
          <p:cNvSpPr/>
          <p:nvPr/>
        </p:nvSpPr>
        <p:spPr bwMode="auto">
          <a:xfrm>
            <a:off x="4845230" y="1342668"/>
            <a:ext cx="412398" cy="294675"/>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UE1</a:t>
            </a:r>
          </a:p>
        </p:txBody>
      </p:sp>
      <p:sp>
        <p:nvSpPr>
          <p:cNvPr id="31" name="Rectangle: Rounded Corners 30">
            <a:extLst>
              <a:ext uri="{FF2B5EF4-FFF2-40B4-BE49-F238E27FC236}">
                <a16:creationId xmlns:a16="http://schemas.microsoft.com/office/drawing/2014/main" id="{61D58CD2-A5B7-450B-892E-8EE7DD103C03}"/>
              </a:ext>
            </a:extLst>
          </p:cNvPr>
          <p:cNvSpPr/>
          <p:nvPr/>
        </p:nvSpPr>
        <p:spPr bwMode="auto">
          <a:xfrm>
            <a:off x="6292062" y="1306443"/>
            <a:ext cx="537881"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AMF</a:t>
            </a:r>
          </a:p>
        </p:txBody>
      </p:sp>
      <p:sp>
        <p:nvSpPr>
          <p:cNvPr id="32" name="Rectangle: Rounded Corners 31">
            <a:extLst>
              <a:ext uri="{FF2B5EF4-FFF2-40B4-BE49-F238E27FC236}">
                <a16:creationId xmlns:a16="http://schemas.microsoft.com/office/drawing/2014/main" id="{32E7D545-354F-4A07-A605-6034C4453C8A}"/>
              </a:ext>
            </a:extLst>
          </p:cNvPr>
          <p:cNvSpPr/>
          <p:nvPr/>
        </p:nvSpPr>
        <p:spPr bwMode="auto">
          <a:xfrm>
            <a:off x="9339520" y="1305497"/>
            <a:ext cx="584464" cy="260423"/>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MB-SMF</a:t>
            </a:r>
          </a:p>
        </p:txBody>
      </p:sp>
      <p:sp>
        <p:nvSpPr>
          <p:cNvPr id="33" name="Rectangle: Rounded Corners 32">
            <a:extLst>
              <a:ext uri="{FF2B5EF4-FFF2-40B4-BE49-F238E27FC236}">
                <a16:creationId xmlns:a16="http://schemas.microsoft.com/office/drawing/2014/main" id="{2BD69DC5-58CE-454A-9385-A4A22EDC8BB4}"/>
              </a:ext>
            </a:extLst>
          </p:cNvPr>
          <p:cNvSpPr/>
          <p:nvPr/>
        </p:nvSpPr>
        <p:spPr bwMode="auto">
          <a:xfrm>
            <a:off x="10327412" y="1250721"/>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MBSF</a:t>
            </a:r>
          </a:p>
        </p:txBody>
      </p:sp>
      <p:sp>
        <p:nvSpPr>
          <p:cNvPr id="34" name="Cloud 33">
            <a:extLst>
              <a:ext uri="{FF2B5EF4-FFF2-40B4-BE49-F238E27FC236}">
                <a16:creationId xmlns:a16="http://schemas.microsoft.com/office/drawing/2014/main" id="{A8B425E9-4432-4F1D-BF7B-5475F5DB852F}"/>
              </a:ext>
            </a:extLst>
          </p:cNvPr>
          <p:cNvSpPr/>
          <p:nvPr/>
        </p:nvSpPr>
        <p:spPr bwMode="auto">
          <a:xfrm>
            <a:off x="11046567" y="1192027"/>
            <a:ext cx="1027736" cy="587930"/>
          </a:xfrm>
          <a:prstGeom prst="cloud">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APP Server</a:t>
            </a:r>
          </a:p>
        </p:txBody>
      </p:sp>
      <p:cxnSp>
        <p:nvCxnSpPr>
          <p:cNvPr id="35" name="Straight Connector 34">
            <a:extLst>
              <a:ext uri="{FF2B5EF4-FFF2-40B4-BE49-F238E27FC236}">
                <a16:creationId xmlns:a16="http://schemas.microsoft.com/office/drawing/2014/main" id="{37B349CE-6444-4905-8FCB-37E460F115A0}"/>
              </a:ext>
            </a:extLst>
          </p:cNvPr>
          <p:cNvCxnSpPr>
            <a:cxnSpLocks/>
          </p:cNvCxnSpPr>
          <p:nvPr/>
        </p:nvCxnSpPr>
        <p:spPr bwMode="auto">
          <a:xfrm>
            <a:off x="5068245" y="1641522"/>
            <a:ext cx="1" cy="3204196"/>
          </a:xfrm>
          <a:prstGeom prst="line">
            <a:avLst/>
          </a:prstGeom>
          <a:solidFill>
            <a:srgbClr val="0082F0"/>
          </a:solidFill>
          <a:ln w="12700" cap="flat" cmpd="sng" algn="ctr">
            <a:solidFill>
              <a:srgbClr val="181818"/>
            </a:solidFill>
            <a:prstDash val="solid"/>
            <a:round/>
            <a:headEnd type="none" w="med" len="med"/>
            <a:tailEnd type="none"/>
          </a:ln>
          <a:effectLst/>
        </p:spPr>
      </p:cxnSp>
      <p:sp>
        <p:nvSpPr>
          <p:cNvPr id="36" name="Rectangle: Rounded Corners 35">
            <a:extLst>
              <a:ext uri="{FF2B5EF4-FFF2-40B4-BE49-F238E27FC236}">
                <a16:creationId xmlns:a16="http://schemas.microsoft.com/office/drawing/2014/main" id="{8008CBAA-A21C-4E95-BA51-F9E7B9D5B71D}"/>
              </a:ext>
            </a:extLst>
          </p:cNvPr>
          <p:cNvSpPr/>
          <p:nvPr/>
        </p:nvSpPr>
        <p:spPr bwMode="auto">
          <a:xfrm>
            <a:off x="7192673" y="1274347"/>
            <a:ext cx="537881"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SMF</a:t>
            </a:r>
          </a:p>
        </p:txBody>
      </p:sp>
      <p:sp>
        <p:nvSpPr>
          <p:cNvPr id="37" name="Rectangle: Rounded Corners 36">
            <a:extLst>
              <a:ext uri="{FF2B5EF4-FFF2-40B4-BE49-F238E27FC236}">
                <a16:creationId xmlns:a16="http://schemas.microsoft.com/office/drawing/2014/main" id="{88E02E72-997A-4591-AD80-4E996AB81C40}"/>
              </a:ext>
            </a:extLst>
          </p:cNvPr>
          <p:cNvSpPr/>
          <p:nvPr/>
        </p:nvSpPr>
        <p:spPr bwMode="auto">
          <a:xfrm>
            <a:off x="8628483" y="1285813"/>
            <a:ext cx="537881"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PSA UPF</a:t>
            </a:r>
          </a:p>
        </p:txBody>
      </p:sp>
      <p:sp>
        <p:nvSpPr>
          <p:cNvPr id="38" name="Rectangle 37">
            <a:extLst>
              <a:ext uri="{FF2B5EF4-FFF2-40B4-BE49-F238E27FC236}">
                <a16:creationId xmlns:a16="http://schemas.microsoft.com/office/drawing/2014/main" id="{1C7BEBB2-E692-4F01-9AC9-00B05AE8BF49}"/>
              </a:ext>
            </a:extLst>
          </p:cNvPr>
          <p:cNvSpPr/>
          <p:nvPr/>
        </p:nvSpPr>
        <p:spPr bwMode="auto">
          <a:xfrm>
            <a:off x="6709068" y="2532889"/>
            <a:ext cx="1214330" cy="613751"/>
          </a:xfrm>
          <a:prstGeom prst="rect">
            <a:avLst/>
          </a:prstGeom>
          <a:solidFill>
            <a:srgbClr val="FFFFFF"/>
          </a:solidFill>
          <a:ln w="12700" cap="flat" cmpd="sng" algn="ctr">
            <a:solidFill>
              <a:srgbClr val="181818"/>
            </a:solidFill>
            <a:prstDash val="dash"/>
            <a:round/>
            <a:headEnd type="none" w="med" len="med"/>
            <a:tailEnd type="none" w="med" len="med"/>
          </a:ln>
          <a:effectLst/>
        </p:spPr>
        <p:txBody>
          <a:bodyPr rtlCol="0" anchor="ctr"/>
          <a:lstStyle/>
          <a:p>
            <a:pPr marL="0" marR="0" lvl="0" indent="0" defTabSz="914400" eaLnBrk="1" fontAlgn="auto" latinLnBrk="0" hangingPunct="1">
              <a:lnSpc>
                <a:spcPct val="90000"/>
              </a:lnSpc>
              <a:spcBef>
                <a:spcPts val="0"/>
              </a:spcBef>
              <a:spcAft>
                <a:spcPts val="0"/>
              </a:spcAft>
              <a:buClrTx/>
              <a:buSzTx/>
              <a:buFont typeface="Ericsson Hilda" panose="00000500000000000000" pitchFamily="2" charset="0"/>
              <a:buNone/>
              <a:tabLst/>
              <a:defRPr/>
            </a:pPr>
            <a:r>
              <a:rPr kumimoji="0" lang="en-US" sz="1100" b="0" i="0" u="none" strike="noStrike" kern="0" cap="none" spc="0" normalizeH="0" baseline="0" noProof="0" dirty="0">
                <a:ln>
                  <a:noFill/>
                </a:ln>
                <a:solidFill>
                  <a:srgbClr val="181818"/>
                </a:solidFill>
                <a:effectLst/>
                <a:uLnTx/>
                <a:uFillTx/>
                <a:latin typeface="Ericsson Hilda"/>
                <a:cs typeface="+mn-cs"/>
              </a:rPr>
              <a:t>SMF determines to prepare for 5GC Individual delivery</a:t>
            </a:r>
          </a:p>
        </p:txBody>
      </p:sp>
      <p:sp>
        <p:nvSpPr>
          <p:cNvPr id="39" name="Rectangle: Rounded Corners 38">
            <a:extLst>
              <a:ext uri="{FF2B5EF4-FFF2-40B4-BE49-F238E27FC236}">
                <a16:creationId xmlns:a16="http://schemas.microsoft.com/office/drawing/2014/main" id="{363A6492-F854-4E07-A9D3-DEA2CE48AC97}"/>
              </a:ext>
            </a:extLst>
          </p:cNvPr>
          <p:cNvSpPr/>
          <p:nvPr/>
        </p:nvSpPr>
        <p:spPr bwMode="auto">
          <a:xfrm>
            <a:off x="4670415" y="2419010"/>
            <a:ext cx="5436251" cy="2231823"/>
          </a:xfrm>
          <a:prstGeom prst="roundRect">
            <a:avLst/>
          </a:prstGeom>
          <a:noFill/>
          <a:ln w="12700" cap="flat" cmpd="sng" algn="ctr">
            <a:solidFill>
              <a:srgbClr val="181818"/>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Tx/>
              <a:buSzTx/>
              <a:buFont typeface="Ericsson Hilda" panose="00000500000000000000" pitchFamily="2" charset="0"/>
              <a:buNone/>
              <a:tabLst/>
              <a:defRPr/>
            </a:pPr>
            <a:endParaRPr kumimoji="0" lang="en-US" sz="2000" b="0" i="0" u="none" strike="noStrike" kern="1000" cap="none" spc="-30" normalizeH="0" baseline="0" noProof="0" dirty="0">
              <a:ln>
                <a:noFill/>
              </a:ln>
              <a:solidFill>
                <a:srgbClr val="FFFFFF"/>
              </a:solidFill>
              <a:effectLst/>
              <a:uLnTx/>
              <a:uFillTx/>
              <a:latin typeface="Ericsson Hilda"/>
              <a:cs typeface="+mn-cs"/>
            </a:endParaRPr>
          </a:p>
        </p:txBody>
      </p:sp>
      <p:sp>
        <p:nvSpPr>
          <p:cNvPr id="40" name="Rectangle: Rounded Corners 39">
            <a:extLst>
              <a:ext uri="{FF2B5EF4-FFF2-40B4-BE49-F238E27FC236}">
                <a16:creationId xmlns:a16="http://schemas.microsoft.com/office/drawing/2014/main" id="{3703881E-8394-4EEF-936A-06A741EE1CE9}"/>
              </a:ext>
            </a:extLst>
          </p:cNvPr>
          <p:cNvSpPr/>
          <p:nvPr/>
        </p:nvSpPr>
        <p:spPr bwMode="auto">
          <a:xfrm>
            <a:off x="7894131" y="1285812"/>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UDR</a:t>
            </a:r>
          </a:p>
        </p:txBody>
      </p:sp>
      <p:sp>
        <p:nvSpPr>
          <p:cNvPr id="41" name="Rectangle: Rounded Corners 40">
            <a:extLst>
              <a:ext uri="{FF2B5EF4-FFF2-40B4-BE49-F238E27FC236}">
                <a16:creationId xmlns:a16="http://schemas.microsoft.com/office/drawing/2014/main" id="{4C99218C-F157-4A3B-90F4-4A82FA34EB0A}"/>
              </a:ext>
            </a:extLst>
          </p:cNvPr>
          <p:cNvSpPr/>
          <p:nvPr/>
        </p:nvSpPr>
        <p:spPr bwMode="auto">
          <a:xfrm>
            <a:off x="1849992" y="2439822"/>
            <a:ext cx="697166" cy="1295721"/>
          </a:xfrm>
          <a:prstGeom prst="roundRect">
            <a:avLst/>
          </a:prstGeom>
          <a:noFill/>
          <a:ln w="28575" cap="flat" cmpd="sng" algn="ctr">
            <a:solidFill>
              <a:srgbClr val="0082F0"/>
            </a:solidFill>
            <a:prstDash val="solid"/>
            <a:round/>
            <a:headEnd type="none" w="med" len="med"/>
            <a:tailEnd type="triangl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000" indent="-180000" algn="ctr" eaLnBrk="1" fontAlgn="auto" hangingPunct="1">
              <a:spcBef>
                <a:spcPts val="300"/>
              </a:spcBef>
              <a:spcAft>
                <a:spcPts val="0"/>
              </a:spcAft>
              <a:buFont typeface="Ericsson Hilda" panose="00000500000000000000" pitchFamily="2" charset="0"/>
              <a:buChar char="●"/>
            </a:pPr>
            <a:endParaRPr lang="en-US" sz="2000" kern="1000" spc="-30" dirty="0">
              <a:solidFill>
                <a:srgbClr val="181818"/>
              </a:solidFill>
              <a:latin typeface="Ericsson Hilda"/>
              <a:cs typeface="+mn-cs"/>
            </a:endParaRPr>
          </a:p>
        </p:txBody>
      </p:sp>
      <p:sp>
        <p:nvSpPr>
          <p:cNvPr id="42" name="Rectangle: Rounded Corners 41">
            <a:extLst>
              <a:ext uri="{FF2B5EF4-FFF2-40B4-BE49-F238E27FC236}">
                <a16:creationId xmlns:a16="http://schemas.microsoft.com/office/drawing/2014/main" id="{E031B240-79B6-41BA-ADD5-8C2192C1EC4F}"/>
              </a:ext>
            </a:extLst>
          </p:cNvPr>
          <p:cNvSpPr/>
          <p:nvPr/>
        </p:nvSpPr>
        <p:spPr bwMode="auto">
          <a:xfrm>
            <a:off x="2723759" y="3387880"/>
            <a:ext cx="647546" cy="296027"/>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MB-UPF</a:t>
            </a:r>
          </a:p>
        </p:txBody>
      </p:sp>
      <p:cxnSp>
        <p:nvCxnSpPr>
          <p:cNvPr id="43" name="Straight Arrow Connector 42">
            <a:extLst>
              <a:ext uri="{FF2B5EF4-FFF2-40B4-BE49-F238E27FC236}">
                <a16:creationId xmlns:a16="http://schemas.microsoft.com/office/drawing/2014/main" id="{3C1C0703-16A5-463A-A258-14401B0A9878}"/>
              </a:ext>
            </a:extLst>
          </p:cNvPr>
          <p:cNvCxnSpPr>
            <a:cxnSpLocks/>
          </p:cNvCxnSpPr>
          <p:nvPr/>
        </p:nvCxnSpPr>
        <p:spPr bwMode="auto">
          <a:xfrm flipH="1">
            <a:off x="7514900" y="3740248"/>
            <a:ext cx="2235090" cy="0"/>
          </a:xfrm>
          <a:prstGeom prst="straightConnector1">
            <a:avLst/>
          </a:prstGeom>
          <a:solidFill>
            <a:srgbClr val="0082F0"/>
          </a:solidFill>
          <a:ln w="12700" cap="flat" cmpd="sng" algn="ctr">
            <a:solidFill>
              <a:srgbClr val="181818"/>
            </a:solidFill>
            <a:prstDash val="dash"/>
            <a:round/>
            <a:headEnd type="triangle" w="med" len="med"/>
            <a:tailEnd type="none" w="med" len="med"/>
          </a:ln>
          <a:effectLst/>
        </p:spPr>
      </p:cxnSp>
      <p:sp>
        <p:nvSpPr>
          <p:cNvPr id="44" name="TextBox 43">
            <a:extLst>
              <a:ext uri="{FF2B5EF4-FFF2-40B4-BE49-F238E27FC236}">
                <a16:creationId xmlns:a16="http://schemas.microsoft.com/office/drawing/2014/main" id="{D97F30E8-13D3-4140-8A47-DA2D47647CF8}"/>
              </a:ext>
            </a:extLst>
          </p:cNvPr>
          <p:cNvSpPr txBox="1"/>
          <p:nvPr/>
        </p:nvSpPr>
        <p:spPr bwMode="auto">
          <a:xfrm>
            <a:off x="7601898" y="3213813"/>
            <a:ext cx="2148092" cy="54842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Set up MB-N9 tunnel or instruct PSA UPF to join multicast address of MB-UPF</a:t>
            </a:r>
          </a:p>
        </p:txBody>
      </p:sp>
      <p:cxnSp>
        <p:nvCxnSpPr>
          <p:cNvPr id="45" name="Straight Arrow Connector 44">
            <a:extLst>
              <a:ext uri="{FF2B5EF4-FFF2-40B4-BE49-F238E27FC236}">
                <a16:creationId xmlns:a16="http://schemas.microsoft.com/office/drawing/2014/main" id="{82F46210-8897-4F1D-A120-1F802A0F04E1}"/>
              </a:ext>
            </a:extLst>
          </p:cNvPr>
          <p:cNvCxnSpPr>
            <a:cxnSpLocks/>
          </p:cNvCxnSpPr>
          <p:nvPr/>
        </p:nvCxnSpPr>
        <p:spPr bwMode="auto">
          <a:xfrm flipH="1">
            <a:off x="7514900" y="3841078"/>
            <a:ext cx="2172476" cy="0"/>
          </a:xfrm>
          <a:prstGeom prst="straightConnector1">
            <a:avLst/>
          </a:prstGeom>
          <a:solidFill>
            <a:srgbClr val="0082F0"/>
          </a:solidFill>
          <a:ln w="12700" cap="flat" cmpd="sng" algn="ctr">
            <a:solidFill>
              <a:srgbClr val="181818"/>
            </a:solidFill>
            <a:prstDash val="dash"/>
            <a:round/>
            <a:headEnd type="none" w="med" len="med"/>
            <a:tailEnd type="triangle" w="med" len="med"/>
          </a:ln>
          <a:effectLst/>
        </p:spPr>
      </p:cxnSp>
      <p:cxnSp>
        <p:nvCxnSpPr>
          <p:cNvPr id="46" name="Straight Arrow Connector 45">
            <a:extLst>
              <a:ext uri="{FF2B5EF4-FFF2-40B4-BE49-F238E27FC236}">
                <a16:creationId xmlns:a16="http://schemas.microsoft.com/office/drawing/2014/main" id="{35A6CEF6-695E-4A03-B3DD-45AC1DEAF4F7}"/>
              </a:ext>
            </a:extLst>
          </p:cNvPr>
          <p:cNvCxnSpPr>
            <a:cxnSpLocks/>
          </p:cNvCxnSpPr>
          <p:nvPr/>
        </p:nvCxnSpPr>
        <p:spPr bwMode="auto">
          <a:xfrm flipH="1">
            <a:off x="5785034" y="4194620"/>
            <a:ext cx="1676579" cy="0"/>
          </a:xfrm>
          <a:prstGeom prst="straightConnector1">
            <a:avLst/>
          </a:prstGeom>
          <a:solidFill>
            <a:srgbClr val="0082F0"/>
          </a:solidFill>
          <a:ln w="12700" cap="flat" cmpd="sng" algn="ctr">
            <a:solidFill>
              <a:srgbClr val="181818"/>
            </a:solidFill>
            <a:prstDash val="dash"/>
            <a:round/>
            <a:headEnd type="none" w="med" len="med"/>
            <a:tailEnd type="triangle" w="med" len="med"/>
          </a:ln>
          <a:effectLst/>
        </p:spPr>
      </p:cxnSp>
      <p:cxnSp>
        <p:nvCxnSpPr>
          <p:cNvPr id="47" name="Straight Arrow Connector 46">
            <a:extLst>
              <a:ext uri="{FF2B5EF4-FFF2-40B4-BE49-F238E27FC236}">
                <a16:creationId xmlns:a16="http://schemas.microsoft.com/office/drawing/2014/main" id="{8B194024-3571-4D85-9778-A167B41B853B}"/>
              </a:ext>
            </a:extLst>
          </p:cNvPr>
          <p:cNvCxnSpPr>
            <a:cxnSpLocks/>
          </p:cNvCxnSpPr>
          <p:nvPr/>
        </p:nvCxnSpPr>
        <p:spPr bwMode="auto">
          <a:xfrm flipH="1">
            <a:off x="5068246" y="4218434"/>
            <a:ext cx="746368" cy="0"/>
          </a:xfrm>
          <a:prstGeom prst="straightConnector1">
            <a:avLst/>
          </a:prstGeom>
          <a:solidFill>
            <a:srgbClr val="0082F0"/>
          </a:solidFill>
          <a:ln w="12700" cap="flat" cmpd="sng" algn="ctr">
            <a:solidFill>
              <a:srgbClr val="181818"/>
            </a:solidFill>
            <a:prstDash val="dash"/>
            <a:round/>
            <a:headEnd type="none" w="med" len="med"/>
            <a:tailEnd type="triangle" w="med" len="med"/>
          </a:ln>
          <a:effectLst/>
        </p:spPr>
      </p:cxnSp>
      <p:cxnSp>
        <p:nvCxnSpPr>
          <p:cNvPr id="48" name="Straight Arrow Connector 47">
            <a:extLst>
              <a:ext uri="{FF2B5EF4-FFF2-40B4-BE49-F238E27FC236}">
                <a16:creationId xmlns:a16="http://schemas.microsoft.com/office/drawing/2014/main" id="{CA8711A4-E0F5-4DBA-9485-125F33DE49E6}"/>
              </a:ext>
            </a:extLst>
          </p:cNvPr>
          <p:cNvCxnSpPr>
            <a:cxnSpLocks/>
          </p:cNvCxnSpPr>
          <p:nvPr/>
        </p:nvCxnSpPr>
        <p:spPr bwMode="auto">
          <a:xfrm flipH="1">
            <a:off x="5038666" y="4394582"/>
            <a:ext cx="746368" cy="0"/>
          </a:xfrm>
          <a:prstGeom prst="straightConnector1">
            <a:avLst/>
          </a:prstGeom>
          <a:solidFill>
            <a:srgbClr val="0082F0"/>
          </a:solidFill>
          <a:ln w="12700" cap="flat" cmpd="sng" algn="ctr">
            <a:solidFill>
              <a:srgbClr val="181818"/>
            </a:solidFill>
            <a:prstDash val="dash"/>
            <a:round/>
            <a:headEnd type="triangle" w="med" len="med"/>
            <a:tailEnd type="none" w="med" len="med"/>
          </a:ln>
          <a:effectLst/>
        </p:spPr>
      </p:cxnSp>
      <p:cxnSp>
        <p:nvCxnSpPr>
          <p:cNvPr id="49" name="Straight Arrow Connector 48">
            <a:extLst>
              <a:ext uri="{FF2B5EF4-FFF2-40B4-BE49-F238E27FC236}">
                <a16:creationId xmlns:a16="http://schemas.microsoft.com/office/drawing/2014/main" id="{6BABAB9A-F22A-4DA8-B929-B60C981BB06E}"/>
              </a:ext>
            </a:extLst>
          </p:cNvPr>
          <p:cNvCxnSpPr>
            <a:cxnSpLocks/>
          </p:cNvCxnSpPr>
          <p:nvPr/>
        </p:nvCxnSpPr>
        <p:spPr bwMode="auto">
          <a:xfrm flipH="1">
            <a:off x="5809802" y="4307496"/>
            <a:ext cx="1676579" cy="0"/>
          </a:xfrm>
          <a:prstGeom prst="straightConnector1">
            <a:avLst/>
          </a:prstGeom>
          <a:solidFill>
            <a:srgbClr val="0082F0"/>
          </a:solidFill>
          <a:ln w="12700" cap="flat" cmpd="sng" algn="ctr">
            <a:solidFill>
              <a:srgbClr val="181818"/>
            </a:solidFill>
            <a:prstDash val="dash"/>
            <a:round/>
            <a:headEnd type="triangle" w="med" len="med"/>
            <a:tailEnd type="none" w="med" len="med"/>
          </a:ln>
          <a:effectLst/>
        </p:spPr>
      </p:cxnSp>
      <p:sp>
        <p:nvSpPr>
          <p:cNvPr id="50" name="TextBox 49">
            <a:extLst>
              <a:ext uri="{FF2B5EF4-FFF2-40B4-BE49-F238E27FC236}">
                <a16:creationId xmlns:a16="http://schemas.microsoft.com/office/drawing/2014/main" id="{9540F080-A25A-4028-9FE9-EC8303581B01}"/>
              </a:ext>
            </a:extLst>
          </p:cNvPr>
          <p:cNvSpPr txBox="1"/>
          <p:nvPr/>
        </p:nvSpPr>
        <p:spPr bwMode="auto">
          <a:xfrm>
            <a:off x="4933887" y="3776047"/>
            <a:ext cx="2826904" cy="54842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QF Setup preparing for MBS data transfer when moving to NG-RAN not supporting 5MBS</a:t>
            </a:r>
          </a:p>
        </p:txBody>
      </p:sp>
      <p:cxnSp>
        <p:nvCxnSpPr>
          <p:cNvPr id="51" name="Straight Connector 50">
            <a:extLst>
              <a:ext uri="{FF2B5EF4-FFF2-40B4-BE49-F238E27FC236}">
                <a16:creationId xmlns:a16="http://schemas.microsoft.com/office/drawing/2014/main" id="{2547E362-B858-4C72-900F-3E98FDE45AC5}"/>
              </a:ext>
            </a:extLst>
          </p:cNvPr>
          <p:cNvCxnSpPr>
            <a:cxnSpLocks/>
          </p:cNvCxnSpPr>
          <p:nvPr/>
        </p:nvCxnSpPr>
        <p:spPr bwMode="auto">
          <a:xfrm>
            <a:off x="7453118" y="1544542"/>
            <a:ext cx="1" cy="3204196"/>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52" name="Straight Connector 51">
            <a:extLst>
              <a:ext uri="{FF2B5EF4-FFF2-40B4-BE49-F238E27FC236}">
                <a16:creationId xmlns:a16="http://schemas.microsoft.com/office/drawing/2014/main" id="{D00178AB-D9DE-44D8-8DCC-80210F8D0551}"/>
              </a:ext>
            </a:extLst>
          </p:cNvPr>
          <p:cNvCxnSpPr>
            <a:cxnSpLocks/>
          </p:cNvCxnSpPr>
          <p:nvPr/>
        </p:nvCxnSpPr>
        <p:spPr bwMode="auto">
          <a:xfrm>
            <a:off x="8138540" y="1565920"/>
            <a:ext cx="1" cy="3204196"/>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53" name="Straight Connector 52">
            <a:extLst>
              <a:ext uri="{FF2B5EF4-FFF2-40B4-BE49-F238E27FC236}">
                <a16:creationId xmlns:a16="http://schemas.microsoft.com/office/drawing/2014/main" id="{5650584E-A02B-45A8-B025-2639E0CD08ED}"/>
              </a:ext>
            </a:extLst>
          </p:cNvPr>
          <p:cNvCxnSpPr>
            <a:cxnSpLocks/>
          </p:cNvCxnSpPr>
          <p:nvPr/>
        </p:nvCxnSpPr>
        <p:spPr bwMode="auto">
          <a:xfrm>
            <a:off x="8899474" y="1604938"/>
            <a:ext cx="1" cy="3204196"/>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54" name="Straight Connector 53">
            <a:extLst>
              <a:ext uri="{FF2B5EF4-FFF2-40B4-BE49-F238E27FC236}">
                <a16:creationId xmlns:a16="http://schemas.microsoft.com/office/drawing/2014/main" id="{2C2ECEDA-3CF8-4B56-9070-DB9F2619452F}"/>
              </a:ext>
            </a:extLst>
          </p:cNvPr>
          <p:cNvCxnSpPr>
            <a:cxnSpLocks/>
          </p:cNvCxnSpPr>
          <p:nvPr/>
        </p:nvCxnSpPr>
        <p:spPr bwMode="auto">
          <a:xfrm>
            <a:off x="9759871" y="1585602"/>
            <a:ext cx="1" cy="3204196"/>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55" name="Straight Connector 54">
            <a:extLst>
              <a:ext uri="{FF2B5EF4-FFF2-40B4-BE49-F238E27FC236}">
                <a16:creationId xmlns:a16="http://schemas.microsoft.com/office/drawing/2014/main" id="{9C3FC2B9-EE30-4FA2-8FD3-1CEAEE79E8E2}"/>
              </a:ext>
            </a:extLst>
          </p:cNvPr>
          <p:cNvCxnSpPr>
            <a:cxnSpLocks/>
          </p:cNvCxnSpPr>
          <p:nvPr/>
        </p:nvCxnSpPr>
        <p:spPr bwMode="auto">
          <a:xfrm>
            <a:off x="10622182" y="1659545"/>
            <a:ext cx="1" cy="3204196"/>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56" name="Straight Connector 55">
            <a:extLst>
              <a:ext uri="{FF2B5EF4-FFF2-40B4-BE49-F238E27FC236}">
                <a16:creationId xmlns:a16="http://schemas.microsoft.com/office/drawing/2014/main" id="{1E856760-E5ED-4766-A2A5-CB4E128A2110}"/>
              </a:ext>
            </a:extLst>
          </p:cNvPr>
          <p:cNvCxnSpPr>
            <a:cxnSpLocks/>
          </p:cNvCxnSpPr>
          <p:nvPr/>
        </p:nvCxnSpPr>
        <p:spPr bwMode="auto">
          <a:xfrm>
            <a:off x="11560434" y="1751833"/>
            <a:ext cx="1" cy="3204196"/>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57" name="Straight Connector 56">
            <a:extLst>
              <a:ext uri="{FF2B5EF4-FFF2-40B4-BE49-F238E27FC236}">
                <a16:creationId xmlns:a16="http://schemas.microsoft.com/office/drawing/2014/main" id="{067C7409-8251-447F-8865-140E4EFAC28C}"/>
              </a:ext>
            </a:extLst>
          </p:cNvPr>
          <p:cNvCxnSpPr>
            <a:cxnSpLocks/>
          </p:cNvCxnSpPr>
          <p:nvPr/>
        </p:nvCxnSpPr>
        <p:spPr bwMode="auto">
          <a:xfrm>
            <a:off x="6571372" y="1615030"/>
            <a:ext cx="1" cy="3204196"/>
          </a:xfrm>
          <a:prstGeom prst="line">
            <a:avLst/>
          </a:prstGeom>
          <a:solidFill>
            <a:srgbClr val="0082F0"/>
          </a:solidFill>
          <a:ln w="12700" cap="flat" cmpd="sng" algn="ctr">
            <a:solidFill>
              <a:srgbClr val="181818"/>
            </a:solidFill>
            <a:prstDash val="solid"/>
            <a:round/>
            <a:headEnd type="none" w="med" len="med"/>
            <a:tailEnd type="none"/>
          </a:ln>
          <a:effectLst/>
        </p:spPr>
      </p:cxnSp>
      <p:cxnSp>
        <p:nvCxnSpPr>
          <p:cNvPr id="58" name="Straight Connector 57">
            <a:extLst>
              <a:ext uri="{FF2B5EF4-FFF2-40B4-BE49-F238E27FC236}">
                <a16:creationId xmlns:a16="http://schemas.microsoft.com/office/drawing/2014/main" id="{5CC05A66-78CB-4649-AA25-CFFF1E15D191}"/>
              </a:ext>
            </a:extLst>
          </p:cNvPr>
          <p:cNvCxnSpPr>
            <a:cxnSpLocks/>
          </p:cNvCxnSpPr>
          <p:nvPr/>
        </p:nvCxnSpPr>
        <p:spPr bwMode="auto">
          <a:xfrm>
            <a:off x="5780149" y="1631707"/>
            <a:ext cx="1" cy="3204196"/>
          </a:xfrm>
          <a:prstGeom prst="line">
            <a:avLst/>
          </a:prstGeom>
          <a:solidFill>
            <a:srgbClr val="0082F0"/>
          </a:solidFill>
          <a:ln w="12700" cap="flat" cmpd="sng" algn="ctr">
            <a:solidFill>
              <a:srgbClr val="181818"/>
            </a:solidFill>
            <a:prstDash val="solid"/>
            <a:round/>
            <a:headEnd type="none" w="med" len="med"/>
            <a:tailEnd type="none"/>
          </a:ln>
          <a:effectLst/>
        </p:spPr>
      </p:cxnSp>
      <p:sp>
        <p:nvSpPr>
          <p:cNvPr id="59" name="Rectangle: Rounded Corners 58">
            <a:extLst>
              <a:ext uri="{FF2B5EF4-FFF2-40B4-BE49-F238E27FC236}">
                <a16:creationId xmlns:a16="http://schemas.microsoft.com/office/drawing/2014/main" id="{5D29AE01-6644-4FF0-B304-1B7184582618}"/>
              </a:ext>
            </a:extLst>
          </p:cNvPr>
          <p:cNvSpPr/>
          <p:nvPr/>
        </p:nvSpPr>
        <p:spPr bwMode="auto">
          <a:xfrm>
            <a:off x="5458001" y="1250721"/>
            <a:ext cx="539967" cy="513206"/>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NG-RAN</a:t>
            </a:r>
          </a:p>
        </p:txBody>
      </p:sp>
      <p:sp>
        <p:nvSpPr>
          <p:cNvPr id="60" name="Rectangle 59">
            <a:extLst>
              <a:ext uri="{FF2B5EF4-FFF2-40B4-BE49-F238E27FC236}">
                <a16:creationId xmlns:a16="http://schemas.microsoft.com/office/drawing/2014/main" id="{AAFEE62E-89BF-4D88-9B7C-163C7A8B8815}"/>
              </a:ext>
            </a:extLst>
          </p:cNvPr>
          <p:cNvSpPr/>
          <p:nvPr/>
        </p:nvSpPr>
        <p:spPr bwMode="auto">
          <a:xfrm>
            <a:off x="4949362" y="2012935"/>
            <a:ext cx="6754451" cy="283028"/>
          </a:xfrm>
          <a:prstGeom prst="rect">
            <a:avLst/>
          </a:prstGeom>
          <a:solidFill>
            <a:srgbClr val="FFFFFF"/>
          </a:solidFill>
          <a:ln w="12700" cap="flat" cmpd="sng" algn="ctr">
            <a:solidFill>
              <a:srgbClr val="181818"/>
            </a:solidFill>
            <a:prstDash val="solid"/>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 typeface="Ericsson Hilda" panose="00000500000000000000" pitchFamily="2" charset="0"/>
              <a:buNone/>
              <a:tabLst/>
              <a:defRPr/>
            </a:pPr>
            <a:r>
              <a:rPr kumimoji="0" lang="en-US" sz="1400" b="0" i="0" u="none" strike="noStrike" kern="0" cap="none" spc="0" normalizeH="0" baseline="0" noProof="0" dirty="0">
                <a:ln>
                  <a:noFill/>
                </a:ln>
                <a:solidFill>
                  <a:srgbClr val="181818"/>
                </a:solidFill>
                <a:effectLst/>
                <a:uLnTx/>
                <a:uFillTx/>
                <a:latin typeface="Ericsson Hilda"/>
                <a:cs typeface="+mn-cs"/>
              </a:rPr>
              <a:t>Multicast with Shared delivery is established</a:t>
            </a:r>
          </a:p>
        </p:txBody>
      </p:sp>
    </p:spTree>
    <p:extLst>
      <p:ext uri="{BB962C8B-B14F-4D97-AF65-F5344CB8AC3E}">
        <p14:creationId xmlns:p14="http://schemas.microsoft.com/office/powerpoint/2010/main" val="3108021847"/>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3F3FA0-6E87-4603-BB8C-1856B25007DC}"/>
              </a:ext>
            </a:extLst>
          </p:cNvPr>
          <p:cNvSpPr>
            <a:spLocks noGrp="1"/>
          </p:cNvSpPr>
          <p:nvPr>
            <p:ph idx="1"/>
          </p:nvPr>
        </p:nvSpPr>
        <p:spPr>
          <a:xfrm>
            <a:off x="91300" y="36642"/>
            <a:ext cx="11184467" cy="586315"/>
          </a:xfrm>
        </p:spPr>
        <p:txBody>
          <a:bodyPr/>
          <a:lstStyle/>
          <a:p>
            <a:pPr lvl="0"/>
            <a:r>
              <a:rPr lang="en-US" sz="3200" kern="1400" spc="-160" dirty="0">
                <a:solidFill>
                  <a:srgbClr val="181818"/>
                </a:solidFill>
                <a:latin typeface="Ericsson Hilda Light"/>
                <a:ea typeface="+mj-ea"/>
                <a:cs typeface="+mj-cs"/>
              </a:rPr>
              <a:t>General observations</a:t>
            </a:r>
            <a:endParaRPr lang="en-US" sz="1400" dirty="0">
              <a:solidFill>
                <a:prstClr val="black"/>
              </a:solidFill>
            </a:endParaRPr>
          </a:p>
        </p:txBody>
      </p:sp>
      <p:sp>
        <p:nvSpPr>
          <p:cNvPr id="4" name="Content Placeholder 2">
            <a:extLst>
              <a:ext uri="{FF2B5EF4-FFF2-40B4-BE49-F238E27FC236}">
                <a16:creationId xmlns:a16="http://schemas.microsoft.com/office/drawing/2014/main" id="{0EFABD88-2605-42DD-A1A2-547A54770318}"/>
              </a:ext>
            </a:extLst>
          </p:cNvPr>
          <p:cNvSpPr txBox="1">
            <a:spLocks/>
          </p:cNvSpPr>
          <p:nvPr/>
        </p:nvSpPr>
        <p:spPr>
          <a:xfrm>
            <a:off x="367209" y="933389"/>
            <a:ext cx="11457581" cy="5467411"/>
          </a:xfrm>
          <a:prstGeom prst="rect">
            <a:avLst/>
          </a:prstGeom>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buClr>
                <a:srgbClr val="181818"/>
              </a:buClr>
              <a:buFont typeface="Ericsson Hilda Light" panose="00000400000000000000" pitchFamily="2" charset="0"/>
              <a:buNone/>
            </a:pPr>
            <a:r>
              <a:rPr lang="en-US" sz="1800" dirty="0">
                <a:solidFill>
                  <a:srgbClr val="181818"/>
                </a:solidFill>
                <a:latin typeface="Ericsson Hilda"/>
              </a:rPr>
              <a:t>[</a:t>
            </a:r>
            <a:r>
              <a:rPr lang="en-US" sz="1800" b="1" dirty="0">
                <a:solidFill>
                  <a:srgbClr val="181818"/>
                </a:solidFill>
                <a:latin typeface="Ericsson Hilda"/>
              </a:rPr>
              <a:t>Observation-1</a:t>
            </a:r>
            <a:r>
              <a:rPr lang="en-US" sz="1800" dirty="0">
                <a:solidFill>
                  <a:srgbClr val="181818"/>
                </a:solidFill>
                <a:latin typeface="Ericsson Hilda"/>
              </a:rPr>
              <a:t>] </a:t>
            </a:r>
            <a:r>
              <a:rPr lang="en-US" sz="1800" b="1" dirty="0">
                <a:solidFill>
                  <a:srgbClr val="181818"/>
                </a:solidFill>
                <a:latin typeface="Ericsson Hilda"/>
              </a:rPr>
              <a:t>For</a:t>
            </a:r>
            <a:r>
              <a:rPr lang="en-US" sz="1800" dirty="0">
                <a:solidFill>
                  <a:srgbClr val="181818"/>
                </a:solidFill>
                <a:latin typeface="Ericsson Hilda"/>
              </a:rPr>
              <a:t> </a:t>
            </a:r>
            <a:r>
              <a:rPr lang="en-US" altLang="zh-CN" b="1" dirty="0">
                <a:solidFill>
                  <a:srgbClr val="181818"/>
                </a:solidFill>
                <a:latin typeface="Ericsson Hilda"/>
              </a:rPr>
              <a:t>Broadcast solution</a:t>
            </a:r>
            <a:r>
              <a:rPr lang="en-US" altLang="zh-CN" dirty="0">
                <a:solidFill>
                  <a:srgbClr val="181818"/>
                </a:solidFill>
                <a:latin typeface="Ericsson Hilda"/>
              </a:rPr>
              <a:t> </a:t>
            </a:r>
          </a:p>
          <a:p>
            <a:pPr lvl="1">
              <a:buClr>
                <a:srgbClr val="181818"/>
              </a:buClr>
            </a:pPr>
            <a:r>
              <a:rPr lang="en-US" altLang="zh-CN" dirty="0">
                <a:solidFill>
                  <a:srgbClr val="181818"/>
                </a:solidFill>
                <a:latin typeface="Ericsson Hilda"/>
              </a:rPr>
              <a:t>AMF is involved (</a:t>
            </a:r>
            <a:r>
              <a:rPr lang="en-US" altLang="zh-CN" sz="1600" dirty="0">
                <a:solidFill>
                  <a:srgbClr val="181818"/>
                </a:solidFill>
                <a:latin typeface="Ericsson Hilda"/>
              </a:rPr>
              <a:t>while SMF/UPF are not involved</a:t>
            </a:r>
            <a:r>
              <a:rPr lang="en-US" altLang="zh-CN" dirty="0">
                <a:solidFill>
                  <a:srgbClr val="181818"/>
                </a:solidFill>
                <a:latin typeface="Ericsson Hilda"/>
              </a:rPr>
              <a:t>), could be considered as “AMF-centric” approach.</a:t>
            </a:r>
          </a:p>
          <a:p>
            <a:pPr lvl="1">
              <a:buClr>
                <a:srgbClr val="181818"/>
              </a:buClr>
            </a:pPr>
            <a:r>
              <a:rPr lang="en-US" altLang="zh-CN" dirty="0">
                <a:solidFill>
                  <a:srgbClr val="181818"/>
                </a:solidFill>
                <a:latin typeface="Ericsson Hilda"/>
              </a:rPr>
              <a:t>5GC individual delivery is not applicable.</a:t>
            </a:r>
          </a:p>
          <a:p>
            <a:pPr marL="0" indent="0">
              <a:buClr>
                <a:srgbClr val="181818"/>
              </a:buClr>
              <a:buFont typeface="Ericsson Hilda Light" panose="00000400000000000000" pitchFamily="2" charset="0"/>
              <a:buNone/>
              <a:defRPr/>
            </a:pPr>
            <a:r>
              <a:rPr lang="en-US" sz="1800" b="1" dirty="0">
                <a:solidFill>
                  <a:srgbClr val="181818"/>
                </a:solidFill>
                <a:latin typeface="Ericsson Hilda"/>
              </a:rPr>
              <a:t>[Observation-2] For</a:t>
            </a:r>
            <a:r>
              <a:rPr lang="en-US" sz="1800" dirty="0">
                <a:solidFill>
                  <a:srgbClr val="181818"/>
                </a:solidFill>
                <a:latin typeface="Ericsson Hilda"/>
              </a:rPr>
              <a:t> </a:t>
            </a:r>
            <a:r>
              <a:rPr lang="en-US" altLang="zh-CN" sz="1800" b="1" dirty="0">
                <a:solidFill>
                  <a:srgbClr val="181818"/>
                </a:solidFill>
                <a:latin typeface="Ericsson Hilda"/>
              </a:rPr>
              <a:t>Multicast solution, </a:t>
            </a:r>
            <a:r>
              <a:rPr lang="en-US" altLang="zh-CN" sz="1800" dirty="0">
                <a:solidFill>
                  <a:srgbClr val="0082F0"/>
                </a:solidFill>
                <a:latin typeface="Ericsson Hilda"/>
                <a:cs typeface="Arial" panose="020B0604020202020204" pitchFamily="34" charset="0"/>
              </a:rPr>
              <a:t>without considering roaming, </a:t>
            </a:r>
            <a:r>
              <a:rPr lang="en-US" altLang="zh-CN" sz="1800" dirty="0">
                <a:solidFill>
                  <a:srgbClr val="181818"/>
                </a:solidFill>
                <a:latin typeface="Ericsson Hilda"/>
              </a:rPr>
              <a:t>f</a:t>
            </a:r>
            <a:r>
              <a:rPr lang="en-US" sz="1800" dirty="0">
                <a:solidFill>
                  <a:srgbClr val="181818"/>
                </a:solidFill>
                <a:latin typeface="Ericsson Hilda"/>
              </a:rPr>
              <a:t>unction-wise </a:t>
            </a:r>
            <a:endParaRPr lang="en-US" altLang="zh-CN" sz="1800" dirty="0">
              <a:solidFill>
                <a:srgbClr val="181818"/>
              </a:solidFill>
              <a:latin typeface="Ericsson Hilda"/>
            </a:endParaRPr>
          </a:p>
          <a:p>
            <a:pPr lvl="1">
              <a:buClr>
                <a:srgbClr val="181818"/>
              </a:buClr>
              <a:defRPr/>
            </a:pPr>
            <a:r>
              <a:rPr lang="en-US" sz="1600" dirty="0">
                <a:solidFill>
                  <a:srgbClr val="181818"/>
                </a:solidFill>
                <a:latin typeface="Ericsson Hilda"/>
              </a:rPr>
              <a:t>Both AMF-centric and SMF-centric approaches can fulfill </a:t>
            </a:r>
          </a:p>
          <a:p>
            <a:pPr lvl="2">
              <a:buClr>
                <a:srgbClr val="181818"/>
              </a:buClr>
              <a:defRPr/>
            </a:pPr>
            <a:r>
              <a:rPr lang="en-US" sz="1600" dirty="0">
                <a:solidFill>
                  <a:srgbClr val="181818"/>
                </a:solidFill>
                <a:latin typeface="Ericsson Hilda"/>
              </a:rPr>
              <a:t>the basic requirement of shared delivery, and</a:t>
            </a:r>
          </a:p>
          <a:p>
            <a:pPr lvl="2">
              <a:buClr>
                <a:srgbClr val="181818"/>
              </a:buClr>
              <a:defRPr/>
            </a:pPr>
            <a:r>
              <a:rPr lang="en-US" sz="1600" dirty="0">
                <a:solidFill>
                  <a:srgbClr val="181818"/>
                </a:solidFill>
                <a:latin typeface="Ericsson Hilda"/>
              </a:rPr>
              <a:t>the optional requirement of Individual delivery;</a:t>
            </a:r>
          </a:p>
          <a:p>
            <a:pPr lvl="1">
              <a:buClr>
                <a:srgbClr val="181818"/>
              </a:buClr>
              <a:defRPr/>
            </a:pPr>
            <a:r>
              <a:rPr lang="en-US" sz="1600" dirty="0">
                <a:solidFill>
                  <a:srgbClr val="242424"/>
                </a:solidFill>
                <a:latin typeface="Ericsson Hilda"/>
              </a:rPr>
              <a:t>The SMF-centric approach retrieves MB-SMF Id from UDR, i.e. </a:t>
            </a:r>
            <a:r>
              <a:rPr lang="en-US" sz="1600" dirty="0">
                <a:solidFill>
                  <a:srgbClr val="0082F0"/>
                </a:solidFill>
                <a:latin typeface="Ericsson Hilda"/>
              </a:rPr>
              <a:t>new interface between SMF and UDR </a:t>
            </a:r>
            <a:r>
              <a:rPr lang="en-US" sz="1600" dirty="0">
                <a:latin typeface="Ericsson Hilda"/>
              </a:rPr>
              <a:t>is needed just for the purpose of retrieving MB-SMF id, which is an overkill in our view;</a:t>
            </a:r>
          </a:p>
          <a:p>
            <a:pPr marL="736600" lvl="2" indent="0">
              <a:buClr>
                <a:srgbClr val="181818"/>
              </a:buClr>
              <a:buNone/>
              <a:defRPr/>
            </a:pPr>
            <a:r>
              <a:rPr lang="en-US" sz="1600" dirty="0">
                <a:latin typeface="Ericsson Hilda"/>
              </a:rPr>
              <a:t>Also note that currently the access to UDR is restricted to UDM, PCF and NEF, adding new interface between SMF and UDR is not aligned with the current principle.</a:t>
            </a:r>
          </a:p>
          <a:p>
            <a:pPr lvl="1">
              <a:buClr>
                <a:srgbClr val="181818"/>
              </a:buClr>
              <a:defRPr/>
            </a:pPr>
            <a:r>
              <a:rPr lang="en-US" sz="1600" dirty="0">
                <a:solidFill>
                  <a:srgbClr val="242424"/>
                </a:solidFill>
                <a:latin typeface="Ericsson Hilda"/>
              </a:rPr>
              <a:t>The SMF-centric approach assumes MBS Session is already started at UE join, which means that UE join will be rejected in case MBS Session is started yet, and in this case the UE will have to do join again. Since there is no way for the UE(s) to know when MB-SMF has been configured, the UE(s) may keep trying causing denial of service attack type situation.</a:t>
            </a:r>
          </a:p>
          <a:p>
            <a:pPr lvl="1">
              <a:buClr>
                <a:srgbClr val="181818"/>
              </a:buClr>
              <a:defRPr/>
            </a:pPr>
            <a:r>
              <a:rPr lang="en-US" sz="1600" dirty="0">
                <a:latin typeface="Ericsson Hilda"/>
              </a:rPr>
              <a:t>For interworking with EPS, </a:t>
            </a:r>
            <a:r>
              <a:rPr lang="en-US" sz="1600" dirty="0">
                <a:solidFill>
                  <a:srgbClr val="181818"/>
                </a:solidFill>
                <a:latin typeface="Ericsson Hilda"/>
              </a:rPr>
              <a:t>Individual delivery may be possible for SMF-centric approach </a:t>
            </a:r>
            <a:r>
              <a:rPr lang="en-US" sz="1600" dirty="0">
                <a:latin typeface="Ericsson Hilda"/>
              </a:rPr>
              <a:t>assuming the individual delivery resource can be properly released when not needed.</a:t>
            </a:r>
            <a:endParaRPr lang="en-US" sz="1600" dirty="0">
              <a:solidFill>
                <a:srgbClr val="181818"/>
              </a:solidFill>
              <a:latin typeface="Ericsson Hilda"/>
            </a:endParaRPr>
          </a:p>
          <a:p>
            <a:pPr marL="0" indent="0">
              <a:buClr>
                <a:srgbClr val="181818"/>
              </a:buClr>
              <a:buFont typeface="Ericsson Hilda Light" panose="00000400000000000000" pitchFamily="2" charset="0"/>
              <a:buNone/>
              <a:defRPr/>
            </a:pPr>
            <a:r>
              <a:rPr lang="en-US" sz="1800" b="1" dirty="0">
                <a:solidFill>
                  <a:srgbClr val="181818"/>
                </a:solidFill>
                <a:latin typeface="Ericsson Hilda"/>
              </a:rPr>
              <a:t>[Observation-3] For</a:t>
            </a:r>
            <a:r>
              <a:rPr lang="en-US" sz="1800" dirty="0">
                <a:solidFill>
                  <a:srgbClr val="181818"/>
                </a:solidFill>
                <a:latin typeface="Ericsson Hilda"/>
              </a:rPr>
              <a:t> </a:t>
            </a:r>
            <a:r>
              <a:rPr lang="en-US" altLang="zh-CN" sz="1800" b="1" dirty="0">
                <a:solidFill>
                  <a:srgbClr val="181818"/>
                </a:solidFill>
                <a:latin typeface="Ericsson Hilda"/>
              </a:rPr>
              <a:t>Multicast solution, </a:t>
            </a:r>
            <a:r>
              <a:rPr lang="en-US" altLang="zh-CN" sz="1800" dirty="0">
                <a:solidFill>
                  <a:srgbClr val="181818"/>
                </a:solidFill>
                <a:latin typeface="Ericsson Hilda"/>
              </a:rPr>
              <a:t>architecture-</a:t>
            </a:r>
            <a:r>
              <a:rPr lang="en-US" sz="1800" dirty="0">
                <a:solidFill>
                  <a:srgbClr val="181818"/>
                </a:solidFill>
                <a:latin typeface="Ericsson Hilda"/>
              </a:rPr>
              <a:t>wise </a:t>
            </a:r>
          </a:p>
          <a:p>
            <a:pPr marL="369888" lvl="1" indent="0">
              <a:buClr>
                <a:srgbClr val="181818"/>
              </a:buClr>
              <a:buFont typeface="Ericsson Hilda Light" panose="00000400000000000000" pitchFamily="2" charset="0"/>
              <a:buNone/>
              <a:defRPr/>
            </a:pPr>
            <a:r>
              <a:rPr lang="en-US" altLang="zh-CN" sz="1800" dirty="0">
                <a:solidFill>
                  <a:srgbClr val="181818"/>
                </a:solidFill>
                <a:latin typeface="Ericsson Hilda"/>
              </a:rPr>
              <a:t>AMF-centric Multicast solution with shared delivery has the same architecture as for Broadcast Solution</a:t>
            </a:r>
          </a:p>
          <a:p>
            <a:pPr lvl="1">
              <a:buClr>
                <a:srgbClr val="181818"/>
              </a:buClr>
              <a:defRPr/>
            </a:pPr>
            <a:endParaRPr lang="en-US" sz="1800" dirty="0">
              <a:solidFill>
                <a:srgbClr val="181818"/>
              </a:solidFill>
              <a:latin typeface="Ericsson Hilda"/>
            </a:endParaRPr>
          </a:p>
          <a:p>
            <a:pPr marL="0" indent="0">
              <a:buClr>
                <a:srgbClr val="181818"/>
              </a:buClr>
              <a:buFont typeface="Ericsson Hilda Light" panose="00000400000000000000" pitchFamily="2" charset="0"/>
              <a:buNone/>
              <a:defRPr/>
            </a:pPr>
            <a:endParaRPr lang="en-US" altLang="zh-CN" sz="1800" dirty="0">
              <a:solidFill>
                <a:srgbClr val="181818"/>
              </a:solidFill>
              <a:latin typeface="Ericsson Hilda"/>
            </a:endParaRPr>
          </a:p>
          <a:p>
            <a:pPr marL="0" indent="0">
              <a:buClr>
                <a:srgbClr val="181818"/>
              </a:buClr>
              <a:buFont typeface="Ericsson Hilda Light" panose="00000400000000000000" pitchFamily="2" charset="0"/>
              <a:buNone/>
              <a:defRPr/>
            </a:pPr>
            <a:endParaRPr lang="en-US" sz="1800" dirty="0">
              <a:solidFill>
                <a:srgbClr val="181818"/>
              </a:solidFill>
              <a:latin typeface="Ericsson Hilda"/>
            </a:endParaRPr>
          </a:p>
          <a:p>
            <a:pPr marL="0" indent="0">
              <a:buClr>
                <a:srgbClr val="181818"/>
              </a:buClr>
              <a:buFont typeface="Ericsson Hilda Light" panose="00000400000000000000" pitchFamily="2" charset="0"/>
              <a:buNone/>
              <a:defRPr/>
            </a:pPr>
            <a:endParaRPr lang="en-US" sz="1800" dirty="0">
              <a:solidFill>
                <a:srgbClr val="181818"/>
              </a:solidFill>
              <a:latin typeface="Ericsson Hilda"/>
            </a:endParaRPr>
          </a:p>
          <a:p>
            <a:pPr marL="0" indent="0">
              <a:buClr>
                <a:srgbClr val="181818"/>
              </a:buClr>
              <a:buFont typeface="Ericsson Hilda Light" panose="00000400000000000000" pitchFamily="2" charset="0"/>
              <a:buNone/>
              <a:defRPr/>
            </a:pPr>
            <a:endParaRPr lang="en-US" sz="1800" dirty="0">
              <a:solidFill>
                <a:srgbClr val="181818"/>
              </a:solidFill>
              <a:latin typeface="Ericsson Hilda"/>
            </a:endParaRPr>
          </a:p>
          <a:p>
            <a:pPr marL="0" indent="0">
              <a:buClr>
                <a:srgbClr val="181818"/>
              </a:buClr>
              <a:buFont typeface="Ericsson Hilda Light" panose="00000400000000000000" pitchFamily="2" charset="0"/>
              <a:buNone/>
              <a:defRPr/>
            </a:pPr>
            <a:endParaRPr lang="en-US" sz="1800" dirty="0">
              <a:solidFill>
                <a:srgbClr val="181818"/>
              </a:solidFill>
              <a:latin typeface="Ericsson Hilda"/>
            </a:endParaRPr>
          </a:p>
          <a:p>
            <a:pPr>
              <a:buClr>
                <a:srgbClr val="181818"/>
              </a:buClr>
              <a:defRPr/>
            </a:pPr>
            <a:endParaRPr lang="en-US" sz="1800" dirty="0">
              <a:solidFill>
                <a:srgbClr val="0082F0"/>
              </a:solidFill>
              <a:latin typeface="Ericsson Hilda"/>
            </a:endParaRPr>
          </a:p>
          <a:p>
            <a:pPr>
              <a:buClr>
                <a:srgbClr val="181818"/>
              </a:buClr>
              <a:defRPr/>
            </a:pPr>
            <a:endParaRPr lang="en-US" sz="1600" dirty="0">
              <a:solidFill>
                <a:srgbClr val="0082F0"/>
              </a:solidFill>
              <a:latin typeface="Ericsson Hilda"/>
            </a:endParaRPr>
          </a:p>
          <a:p>
            <a:pPr>
              <a:buClr>
                <a:srgbClr val="181818"/>
              </a:buClr>
              <a:defRPr/>
            </a:pPr>
            <a:endParaRPr lang="en-US" sz="1600" u="sng" dirty="0">
              <a:solidFill>
                <a:srgbClr val="0082F0"/>
              </a:solidFill>
              <a:latin typeface="Ericsson Hilda"/>
            </a:endParaRPr>
          </a:p>
          <a:p>
            <a:pPr>
              <a:buClr>
                <a:srgbClr val="181818"/>
              </a:buClr>
              <a:defRPr/>
            </a:pPr>
            <a:endParaRPr lang="en-US" sz="1800" u="sng" dirty="0">
              <a:solidFill>
                <a:srgbClr val="0082F0"/>
              </a:solidFill>
              <a:latin typeface="Ericsson Hilda"/>
            </a:endParaRPr>
          </a:p>
        </p:txBody>
      </p:sp>
    </p:spTree>
    <p:extLst>
      <p:ext uri="{BB962C8B-B14F-4D97-AF65-F5344CB8AC3E}">
        <p14:creationId xmlns:p14="http://schemas.microsoft.com/office/powerpoint/2010/main" val="128635623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3F3FA0-6E87-4603-BB8C-1856B25007DC}"/>
              </a:ext>
            </a:extLst>
          </p:cNvPr>
          <p:cNvSpPr>
            <a:spLocks noGrp="1"/>
          </p:cNvSpPr>
          <p:nvPr>
            <p:ph idx="1"/>
          </p:nvPr>
        </p:nvSpPr>
        <p:spPr>
          <a:xfrm>
            <a:off x="91300" y="36642"/>
            <a:ext cx="11184467" cy="586315"/>
          </a:xfrm>
        </p:spPr>
        <p:txBody>
          <a:bodyPr/>
          <a:lstStyle/>
          <a:p>
            <a:pPr lvl="0"/>
            <a:r>
              <a:rPr lang="en-US" sz="3200" kern="1400" spc="-160" dirty="0">
                <a:solidFill>
                  <a:srgbClr val="181818"/>
                </a:solidFill>
                <a:latin typeface="Ericsson Hilda Light"/>
                <a:ea typeface="+mj-ea"/>
                <a:cs typeface="+mj-cs"/>
              </a:rPr>
              <a:t>Consideration of Roaming</a:t>
            </a:r>
            <a:endParaRPr lang="en-US" sz="1400" dirty="0">
              <a:solidFill>
                <a:prstClr val="black"/>
              </a:solidFill>
            </a:endParaRPr>
          </a:p>
        </p:txBody>
      </p:sp>
      <p:sp>
        <p:nvSpPr>
          <p:cNvPr id="4" name="Content Placeholder 2">
            <a:extLst>
              <a:ext uri="{FF2B5EF4-FFF2-40B4-BE49-F238E27FC236}">
                <a16:creationId xmlns:a16="http://schemas.microsoft.com/office/drawing/2014/main" id="{4A4ED7A9-9A5D-43C0-8E8E-3C2369AC5357}"/>
              </a:ext>
            </a:extLst>
          </p:cNvPr>
          <p:cNvSpPr txBox="1">
            <a:spLocks/>
          </p:cNvSpPr>
          <p:nvPr/>
        </p:nvSpPr>
        <p:spPr>
          <a:xfrm>
            <a:off x="272595" y="772885"/>
            <a:ext cx="11135633" cy="2665634"/>
          </a:xfrm>
          <a:prstGeom prst="rect">
            <a:avLst/>
          </a:prstGeom>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a:buClr>
                <a:srgbClr val="181818"/>
              </a:buClr>
              <a:defRPr/>
            </a:pPr>
            <a:r>
              <a:rPr lang="en-US" sz="1800" dirty="0">
                <a:solidFill>
                  <a:srgbClr val="181818"/>
                </a:solidFill>
                <a:latin typeface="Ericsson Hilda"/>
              </a:rPr>
              <a:t>Stage 1 </a:t>
            </a:r>
            <a:r>
              <a:rPr lang="en-US" sz="1800" dirty="0">
                <a:latin typeface="Ericsson Hilda"/>
              </a:rPr>
              <a:t>TS 22.146 has the following for roaming (see below)</a:t>
            </a:r>
          </a:p>
          <a:p>
            <a:pPr marL="369888" lvl="1" indent="0">
              <a:buClr>
                <a:srgbClr val="181818"/>
              </a:buClr>
              <a:buNone/>
              <a:defRPr/>
            </a:pPr>
            <a:r>
              <a:rPr lang="en-US" sz="1600" i="1" dirty="0">
                <a:solidFill>
                  <a:srgbClr val="181818"/>
                </a:solidFill>
                <a:latin typeface="Ericsson Hilda"/>
              </a:rPr>
              <a:t>5.3	Availability</a:t>
            </a:r>
          </a:p>
          <a:p>
            <a:pPr lvl="1">
              <a:buClr>
                <a:srgbClr val="181818"/>
              </a:buClr>
              <a:defRPr/>
            </a:pPr>
            <a:r>
              <a:rPr lang="en-GB" sz="1400" i="1" dirty="0">
                <a:solidFill>
                  <a:srgbClr val="181818"/>
                </a:solidFill>
                <a:latin typeface="Ericsson Hilda"/>
              </a:rPr>
              <a:t>In case of </a:t>
            </a:r>
            <a:r>
              <a:rPr lang="en-GB" sz="1400" b="1" i="1" dirty="0">
                <a:solidFill>
                  <a:srgbClr val="181818"/>
                </a:solidFill>
                <a:latin typeface="Ericsson Hilda"/>
              </a:rPr>
              <a:t>roaming a user </a:t>
            </a:r>
            <a:r>
              <a:rPr lang="en-GB" sz="1400" i="1" dirty="0">
                <a:solidFill>
                  <a:srgbClr val="181818"/>
                </a:solidFill>
                <a:latin typeface="Ericsson Hilda"/>
              </a:rPr>
              <a:t>should also be able to subscribe and join Multicast Services that are provided in the </a:t>
            </a:r>
            <a:r>
              <a:rPr lang="en-GB" sz="1400" b="1" i="1" dirty="0">
                <a:solidFill>
                  <a:srgbClr val="181818"/>
                </a:solidFill>
                <a:latin typeface="Ericsson Hilda"/>
              </a:rPr>
              <a:t>home network </a:t>
            </a:r>
            <a:r>
              <a:rPr lang="en-GB" sz="1400" i="1" dirty="0">
                <a:solidFill>
                  <a:srgbClr val="181818"/>
                </a:solidFill>
                <a:latin typeface="Ericsson Hilda"/>
              </a:rPr>
              <a:t>and </a:t>
            </a:r>
            <a:r>
              <a:rPr lang="en-GB" sz="1400" b="1" i="1" dirty="0">
                <a:solidFill>
                  <a:srgbClr val="181818"/>
                </a:solidFill>
                <a:latin typeface="Ericsson Hilda"/>
              </a:rPr>
              <a:t>visited network</a:t>
            </a:r>
            <a:r>
              <a:rPr lang="en-GB" sz="1400" i="1" dirty="0">
                <a:solidFill>
                  <a:srgbClr val="181818"/>
                </a:solidFill>
                <a:latin typeface="Ericsson Hilda"/>
              </a:rPr>
              <a:t>, as allowed by the user's home environment.</a:t>
            </a:r>
            <a:endParaRPr lang="en-US" sz="1800" dirty="0">
              <a:solidFill>
                <a:srgbClr val="0082F0"/>
              </a:solidFill>
              <a:latin typeface="Ericsson Hilda"/>
            </a:endParaRPr>
          </a:p>
          <a:p>
            <a:pPr>
              <a:buClr>
                <a:srgbClr val="181818"/>
              </a:buClr>
            </a:pPr>
            <a:endParaRPr lang="en-US" sz="1800" dirty="0">
              <a:solidFill>
                <a:srgbClr val="181818"/>
              </a:solidFill>
              <a:latin typeface="Ericsson Hilda"/>
            </a:endParaRPr>
          </a:p>
          <a:p>
            <a:pPr>
              <a:buClr>
                <a:srgbClr val="181818"/>
              </a:buClr>
            </a:pPr>
            <a:r>
              <a:rPr lang="en-US" sz="1800" dirty="0">
                <a:solidFill>
                  <a:srgbClr val="181818"/>
                </a:solidFill>
                <a:latin typeface="Ericsson Hilda"/>
              </a:rPr>
              <a:t>Although roaming has not been discussed so far, we believe that MB service provided in visiting network is meaningful for inbound roamers (e.g. for public safety) </a:t>
            </a:r>
          </a:p>
          <a:p>
            <a:pPr marL="369888" lvl="1" indent="0">
              <a:buClr>
                <a:srgbClr val="181818"/>
              </a:buClr>
              <a:buFont typeface="Ericsson Hilda Light" panose="00000400000000000000" pitchFamily="2" charset="0"/>
              <a:buNone/>
            </a:pPr>
            <a:r>
              <a:rPr lang="en-US" sz="1800" dirty="0">
                <a:solidFill>
                  <a:srgbClr val="181818"/>
                </a:solidFill>
                <a:latin typeface="Ericsson Hilda"/>
              </a:rPr>
              <a:t>Note: In our view, 5MBS is not applicable for outbound roamers.   </a:t>
            </a:r>
            <a:endParaRPr lang="en-US" sz="1800" dirty="0">
              <a:solidFill>
                <a:srgbClr val="0082F0"/>
              </a:solidFill>
              <a:latin typeface="Ericsson Hilda"/>
            </a:endParaRPr>
          </a:p>
          <a:p>
            <a:pPr lvl="1">
              <a:buClr>
                <a:srgbClr val="181818"/>
              </a:buClr>
              <a:defRPr/>
            </a:pPr>
            <a:r>
              <a:rPr lang="en-US" sz="1800" dirty="0">
                <a:solidFill>
                  <a:srgbClr val="181818"/>
                </a:solidFill>
                <a:latin typeface="Ericsson Hilda"/>
              </a:rPr>
              <a:t>Below illustrated are how Sol#2 and Sol#3 could look like: </a:t>
            </a:r>
          </a:p>
        </p:txBody>
      </p:sp>
      <p:sp>
        <p:nvSpPr>
          <p:cNvPr id="5" name="TextBox 4">
            <a:extLst>
              <a:ext uri="{FF2B5EF4-FFF2-40B4-BE49-F238E27FC236}">
                <a16:creationId xmlns:a16="http://schemas.microsoft.com/office/drawing/2014/main" id="{362ED129-2390-4F83-8F97-78BB81A7245E}"/>
              </a:ext>
            </a:extLst>
          </p:cNvPr>
          <p:cNvSpPr txBox="1"/>
          <p:nvPr/>
        </p:nvSpPr>
        <p:spPr>
          <a:xfrm>
            <a:off x="272595" y="5519612"/>
            <a:ext cx="11440434" cy="544287"/>
          </a:xfrm>
          <a:prstGeom prst="rect">
            <a:avLst/>
          </a:prstGeom>
        </p:spPr>
        <p:txBody>
          <a:bodyPr vert="horz" wrap="square" lIns="72000" tIns="36000" rIns="72000" bIns="36000" rtlCol="0" anchor="t">
            <a:noAutofit/>
          </a:bodyPr>
          <a:lstStyle/>
          <a:p>
            <a:pPr marL="180000" indent="-180000" eaLnBrk="1" hangingPunct="1">
              <a:spcBef>
                <a:spcPts val="800"/>
              </a:spcBef>
              <a:buFont typeface="Ericsson Hilda" panose="00000500000000000000" pitchFamily="2" charset="0"/>
              <a:buChar char="●"/>
            </a:pPr>
            <a:endParaRPr lang="en-US" sz="2000" kern="1000" spc="-30" dirty="0" err="1">
              <a:solidFill>
                <a:srgbClr val="181818"/>
              </a:solidFill>
              <a:latin typeface="Ericsson Hilda"/>
              <a:cs typeface="+mn-cs"/>
            </a:endParaRPr>
          </a:p>
        </p:txBody>
      </p:sp>
      <p:sp>
        <p:nvSpPr>
          <p:cNvPr id="6" name="Rectangle: Rounded Corners 5">
            <a:extLst>
              <a:ext uri="{FF2B5EF4-FFF2-40B4-BE49-F238E27FC236}">
                <a16:creationId xmlns:a16="http://schemas.microsoft.com/office/drawing/2014/main" id="{DB73FDC8-98E0-41F3-B160-940629A7CD81}"/>
              </a:ext>
            </a:extLst>
          </p:cNvPr>
          <p:cNvSpPr/>
          <p:nvPr/>
        </p:nvSpPr>
        <p:spPr bwMode="auto">
          <a:xfrm>
            <a:off x="6492177" y="3698890"/>
            <a:ext cx="5210594" cy="2510796"/>
          </a:xfrm>
          <a:prstGeom prst="roundRect">
            <a:avLst/>
          </a:prstGeom>
          <a:solidFill>
            <a:srgbClr val="FFFFFF"/>
          </a:solidFill>
          <a:ln w="12700" cap="flat" cmpd="sng" algn="ctr">
            <a:solidFill>
              <a:srgbClr val="181818"/>
            </a:solidFill>
            <a:prstDash val="dash"/>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81818"/>
              </a:solidFill>
              <a:effectLst/>
              <a:uLnTx/>
              <a:uFillTx/>
              <a:latin typeface="Ericsson Hilda"/>
              <a:cs typeface="+mn-cs"/>
            </a:endParaRPr>
          </a:p>
        </p:txBody>
      </p:sp>
      <p:cxnSp>
        <p:nvCxnSpPr>
          <p:cNvPr id="7" name="Straight Connector 6">
            <a:extLst>
              <a:ext uri="{FF2B5EF4-FFF2-40B4-BE49-F238E27FC236}">
                <a16:creationId xmlns:a16="http://schemas.microsoft.com/office/drawing/2014/main" id="{E6271A4E-D359-410B-A516-E9E773E3A937}"/>
              </a:ext>
            </a:extLst>
          </p:cNvPr>
          <p:cNvCxnSpPr>
            <a:cxnSpLocks/>
            <a:endCxn id="19" idx="1"/>
          </p:cNvCxnSpPr>
          <p:nvPr/>
        </p:nvCxnSpPr>
        <p:spPr bwMode="auto">
          <a:xfrm>
            <a:off x="3565567" y="4197997"/>
            <a:ext cx="281846" cy="9032"/>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8" name="Rectangle: Rounded Corners 7">
            <a:extLst>
              <a:ext uri="{FF2B5EF4-FFF2-40B4-BE49-F238E27FC236}">
                <a16:creationId xmlns:a16="http://schemas.microsoft.com/office/drawing/2014/main" id="{E581387C-64C0-4926-B2D0-2177FE6D81D6}"/>
              </a:ext>
            </a:extLst>
          </p:cNvPr>
          <p:cNvSpPr/>
          <p:nvPr/>
        </p:nvSpPr>
        <p:spPr bwMode="auto">
          <a:xfrm>
            <a:off x="613761" y="4692848"/>
            <a:ext cx="539967" cy="513206"/>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NG-RAN</a:t>
            </a:r>
          </a:p>
        </p:txBody>
      </p:sp>
      <p:sp>
        <p:nvSpPr>
          <p:cNvPr id="9" name="Rectangle: Rounded Corners 8">
            <a:extLst>
              <a:ext uri="{FF2B5EF4-FFF2-40B4-BE49-F238E27FC236}">
                <a16:creationId xmlns:a16="http://schemas.microsoft.com/office/drawing/2014/main" id="{24355975-1A9A-4075-BB77-6B6C3BDABC8A}"/>
              </a:ext>
            </a:extLst>
          </p:cNvPr>
          <p:cNvSpPr/>
          <p:nvPr/>
        </p:nvSpPr>
        <p:spPr bwMode="auto">
          <a:xfrm>
            <a:off x="1974090" y="4051603"/>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err="1">
                <a:ln>
                  <a:noFill/>
                </a:ln>
                <a:solidFill>
                  <a:srgbClr val="181818"/>
                </a:solidFill>
                <a:effectLst/>
                <a:uLnTx/>
                <a:uFillTx/>
                <a:latin typeface="Ericsson Hilda"/>
                <a:cs typeface="+mn-cs"/>
              </a:rPr>
              <a:t>vAMF</a:t>
            </a:r>
            <a:endParaRPr kumimoji="0" lang="en-US" sz="1050" b="0" i="0" u="none" strike="noStrike" kern="1000" cap="none" spc="-30" normalizeH="0" baseline="0" noProof="0" dirty="0">
              <a:ln>
                <a:noFill/>
              </a:ln>
              <a:solidFill>
                <a:srgbClr val="181818"/>
              </a:solidFill>
              <a:effectLst/>
              <a:uLnTx/>
              <a:uFillTx/>
              <a:latin typeface="Ericsson Hilda"/>
              <a:cs typeface="+mn-cs"/>
            </a:endParaRPr>
          </a:p>
        </p:txBody>
      </p:sp>
      <p:sp>
        <p:nvSpPr>
          <p:cNvPr id="10" name="TextBox 9">
            <a:extLst>
              <a:ext uri="{FF2B5EF4-FFF2-40B4-BE49-F238E27FC236}">
                <a16:creationId xmlns:a16="http://schemas.microsoft.com/office/drawing/2014/main" id="{2DE56346-316D-49BC-BE9E-D4016C056F8B}"/>
              </a:ext>
            </a:extLst>
          </p:cNvPr>
          <p:cNvSpPr txBox="1"/>
          <p:nvPr/>
        </p:nvSpPr>
        <p:spPr bwMode="auto">
          <a:xfrm>
            <a:off x="2528781" y="4001813"/>
            <a:ext cx="552611"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N11’</a:t>
            </a:r>
          </a:p>
        </p:txBody>
      </p:sp>
      <p:cxnSp>
        <p:nvCxnSpPr>
          <p:cNvPr id="11" name="Straight Connector 10">
            <a:extLst>
              <a:ext uri="{FF2B5EF4-FFF2-40B4-BE49-F238E27FC236}">
                <a16:creationId xmlns:a16="http://schemas.microsoft.com/office/drawing/2014/main" id="{31442697-6821-49B6-8B0C-5EB58D4B9049}"/>
              </a:ext>
            </a:extLst>
          </p:cNvPr>
          <p:cNvCxnSpPr>
            <a:cxnSpLocks/>
          </p:cNvCxnSpPr>
          <p:nvPr/>
        </p:nvCxnSpPr>
        <p:spPr bwMode="auto">
          <a:xfrm flipH="1">
            <a:off x="2579416" y="4184853"/>
            <a:ext cx="556366" cy="0"/>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12" name="TextBox 11">
            <a:extLst>
              <a:ext uri="{FF2B5EF4-FFF2-40B4-BE49-F238E27FC236}">
                <a16:creationId xmlns:a16="http://schemas.microsoft.com/office/drawing/2014/main" id="{3A9AE81A-710D-45A9-B76A-A7FBBAC61C79}"/>
              </a:ext>
            </a:extLst>
          </p:cNvPr>
          <p:cNvSpPr txBox="1"/>
          <p:nvPr/>
        </p:nvSpPr>
        <p:spPr bwMode="auto">
          <a:xfrm>
            <a:off x="984641" y="5427441"/>
            <a:ext cx="1302303" cy="215026"/>
          </a:xfrm>
          <a:prstGeom prst="rect">
            <a:avLst/>
          </a:prstGeom>
          <a:noFill/>
          <a:ln w="12700">
            <a:solidFill>
              <a:srgbClr val="181818"/>
            </a:solidFill>
            <a:miter lim="800000"/>
            <a:headEnd/>
            <a:tailEnd/>
          </a:ln>
        </p:spPr>
        <p:txBody>
          <a:bodyPr vert="horz" wrap="square" lIns="72000" tIns="36000" rIns="73152" bIns="36576" numCol="1" rtlCol="0" anchor="t" anchorCtr="0" compatLnSpc="1">
            <a:prstTxWarp prst="textNoShape">
              <a:avLst/>
            </a:prstTxWarp>
            <a:noAutofit/>
          </a:bodyPr>
          <a:lstStyle/>
          <a:p>
            <a:pPr marL="0" marR="0" lvl="0" indent="0"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200" b="1" i="0" u="none" strike="noStrike" kern="1000" cap="none" spc="-30" normalizeH="0" baseline="0" noProof="0" dirty="0">
                <a:ln>
                  <a:noFill/>
                </a:ln>
                <a:solidFill>
                  <a:srgbClr val="0082F0"/>
                </a:solidFill>
                <a:effectLst/>
                <a:uLnTx/>
                <a:uFillTx/>
                <a:latin typeface="Ericsson Hilda"/>
                <a:cs typeface="+mn-cs"/>
              </a:rPr>
              <a:t>Shared delivery</a:t>
            </a:r>
          </a:p>
        </p:txBody>
      </p:sp>
      <p:cxnSp>
        <p:nvCxnSpPr>
          <p:cNvPr id="13" name="Straight Connector 12">
            <a:extLst>
              <a:ext uri="{FF2B5EF4-FFF2-40B4-BE49-F238E27FC236}">
                <a16:creationId xmlns:a16="http://schemas.microsoft.com/office/drawing/2014/main" id="{85E99A52-E2D4-4750-A756-C669F4F5D7F3}"/>
              </a:ext>
            </a:extLst>
          </p:cNvPr>
          <p:cNvCxnSpPr>
            <a:cxnSpLocks/>
          </p:cNvCxnSpPr>
          <p:nvPr/>
        </p:nvCxnSpPr>
        <p:spPr bwMode="auto">
          <a:xfrm flipV="1">
            <a:off x="1685392" y="5239983"/>
            <a:ext cx="348237" cy="201363"/>
          </a:xfrm>
          <a:prstGeom prst="line">
            <a:avLst/>
          </a:prstGeom>
          <a:solidFill>
            <a:srgbClr val="0082F0"/>
          </a:solidFill>
          <a:ln w="12700" cap="flat" cmpd="sng" algn="ctr">
            <a:solidFill>
              <a:srgbClr val="181818"/>
            </a:solidFill>
            <a:prstDash val="solid"/>
            <a:round/>
            <a:headEnd type="triangle" w="med" len="med"/>
            <a:tailEnd type="none" w="med" len="med"/>
          </a:ln>
          <a:effectLst/>
        </p:spPr>
      </p:cxnSp>
      <p:sp>
        <p:nvSpPr>
          <p:cNvPr id="14" name="TextBox 13">
            <a:extLst>
              <a:ext uri="{FF2B5EF4-FFF2-40B4-BE49-F238E27FC236}">
                <a16:creationId xmlns:a16="http://schemas.microsoft.com/office/drawing/2014/main" id="{363BC08E-7833-4741-BD92-A61EFE179EFB}"/>
              </a:ext>
            </a:extLst>
          </p:cNvPr>
          <p:cNvSpPr txBox="1"/>
          <p:nvPr/>
        </p:nvSpPr>
        <p:spPr bwMode="auto">
          <a:xfrm>
            <a:off x="1423773" y="4842825"/>
            <a:ext cx="1309131" cy="39791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050" kern="1000" spc="-30" dirty="0">
                <a:solidFill>
                  <a:srgbClr val="181818"/>
                </a:solidFill>
                <a:latin typeface="Ericsson Hilda"/>
                <a:cs typeface="+mn-cs"/>
              </a:rPr>
              <a:t>N3 – Shared delivery for MBS session</a:t>
            </a:r>
          </a:p>
        </p:txBody>
      </p:sp>
      <p:sp>
        <p:nvSpPr>
          <p:cNvPr id="15" name="Rectangle: Rounded Corners 14">
            <a:extLst>
              <a:ext uri="{FF2B5EF4-FFF2-40B4-BE49-F238E27FC236}">
                <a16:creationId xmlns:a16="http://schemas.microsoft.com/office/drawing/2014/main" id="{00026309-09B8-4978-BEC5-25E32082319D}"/>
              </a:ext>
            </a:extLst>
          </p:cNvPr>
          <p:cNvSpPr/>
          <p:nvPr/>
        </p:nvSpPr>
        <p:spPr bwMode="auto">
          <a:xfrm>
            <a:off x="3135782" y="4077523"/>
            <a:ext cx="584464" cy="260423"/>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err="1">
                <a:ln>
                  <a:noFill/>
                </a:ln>
                <a:solidFill>
                  <a:srgbClr val="181818"/>
                </a:solidFill>
                <a:effectLst/>
                <a:uLnTx/>
                <a:uFillTx/>
                <a:latin typeface="Ericsson Hilda"/>
                <a:cs typeface="+mn-cs"/>
              </a:rPr>
              <a:t>vMB</a:t>
            </a:r>
            <a:r>
              <a:rPr kumimoji="0" lang="en-US" sz="1050" b="0" i="0" u="none" strike="noStrike" kern="1000" cap="none" spc="-30" normalizeH="0" baseline="0" noProof="0" dirty="0">
                <a:ln>
                  <a:noFill/>
                </a:ln>
                <a:solidFill>
                  <a:srgbClr val="181818"/>
                </a:solidFill>
                <a:effectLst/>
                <a:uLnTx/>
                <a:uFillTx/>
                <a:latin typeface="Ericsson Hilda"/>
                <a:cs typeface="+mn-cs"/>
              </a:rPr>
              <a:t>-SMF</a:t>
            </a:r>
          </a:p>
        </p:txBody>
      </p:sp>
      <p:sp>
        <p:nvSpPr>
          <p:cNvPr id="16" name="Rectangle: Rounded Corners 15">
            <a:extLst>
              <a:ext uri="{FF2B5EF4-FFF2-40B4-BE49-F238E27FC236}">
                <a16:creationId xmlns:a16="http://schemas.microsoft.com/office/drawing/2014/main" id="{BA26237C-8DD9-40E3-847A-3D3BB81229CA}"/>
              </a:ext>
            </a:extLst>
          </p:cNvPr>
          <p:cNvSpPr/>
          <p:nvPr/>
        </p:nvSpPr>
        <p:spPr bwMode="auto">
          <a:xfrm>
            <a:off x="3016390" y="4869140"/>
            <a:ext cx="647546" cy="296027"/>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err="1">
                <a:ln>
                  <a:noFill/>
                </a:ln>
                <a:solidFill>
                  <a:srgbClr val="181818"/>
                </a:solidFill>
                <a:effectLst/>
                <a:uLnTx/>
                <a:uFillTx/>
                <a:latin typeface="Ericsson Hilda"/>
                <a:cs typeface="+mn-cs"/>
              </a:rPr>
              <a:t>vMB</a:t>
            </a:r>
            <a:r>
              <a:rPr kumimoji="0" lang="en-US" sz="1050" b="0" i="0" u="none" strike="noStrike" kern="1000" cap="none" spc="-30" normalizeH="0" baseline="0" noProof="0" dirty="0">
                <a:ln>
                  <a:noFill/>
                </a:ln>
                <a:solidFill>
                  <a:srgbClr val="181818"/>
                </a:solidFill>
                <a:effectLst/>
                <a:uLnTx/>
                <a:uFillTx/>
                <a:latin typeface="Ericsson Hilda"/>
                <a:cs typeface="+mn-cs"/>
              </a:rPr>
              <a:t>-UPF</a:t>
            </a:r>
          </a:p>
        </p:txBody>
      </p:sp>
      <p:sp>
        <p:nvSpPr>
          <p:cNvPr id="17" name="Freeform: Shape 16">
            <a:extLst>
              <a:ext uri="{FF2B5EF4-FFF2-40B4-BE49-F238E27FC236}">
                <a16:creationId xmlns:a16="http://schemas.microsoft.com/office/drawing/2014/main" id="{C59C5EDD-3EC6-4AB0-A6B9-1FBAF729A5EA}"/>
              </a:ext>
            </a:extLst>
          </p:cNvPr>
          <p:cNvSpPr/>
          <p:nvPr/>
        </p:nvSpPr>
        <p:spPr bwMode="auto">
          <a:xfrm>
            <a:off x="1156981" y="5058734"/>
            <a:ext cx="2106578" cy="194205"/>
          </a:xfrm>
          <a:custGeom>
            <a:avLst/>
            <a:gdLst>
              <a:gd name="connsiteX0" fmla="*/ 2113472 w 2113472"/>
              <a:gd name="connsiteY0" fmla="*/ 146649 h 272407"/>
              <a:gd name="connsiteX1" fmla="*/ 1362974 w 2113472"/>
              <a:gd name="connsiteY1" fmla="*/ 267419 h 272407"/>
              <a:gd name="connsiteX2" fmla="*/ 543464 w 2113472"/>
              <a:gd name="connsiteY2" fmla="*/ 224287 h 272407"/>
              <a:gd name="connsiteX3" fmla="*/ 0 w 2113472"/>
              <a:gd name="connsiteY3" fmla="*/ 0 h 272407"/>
            </a:gdLst>
            <a:ahLst/>
            <a:cxnLst>
              <a:cxn ang="0">
                <a:pos x="connsiteX0" y="connsiteY0"/>
              </a:cxn>
              <a:cxn ang="0">
                <a:pos x="connsiteX1" y="connsiteY1"/>
              </a:cxn>
              <a:cxn ang="0">
                <a:pos x="connsiteX2" y="connsiteY2"/>
              </a:cxn>
              <a:cxn ang="0">
                <a:pos x="connsiteX3" y="connsiteY3"/>
              </a:cxn>
            </a:cxnLst>
            <a:rect l="l" t="t" r="r" b="b"/>
            <a:pathLst>
              <a:path w="2113472" h="272407">
                <a:moveTo>
                  <a:pt x="2113472" y="146649"/>
                </a:moveTo>
                <a:cubicBezTo>
                  <a:pt x="1869057" y="200564"/>
                  <a:pt x="1624642" y="254479"/>
                  <a:pt x="1362974" y="267419"/>
                </a:cubicBezTo>
                <a:cubicBezTo>
                  <a:pt x="1101306" y="280359"/>
                  <a:pt x="770626" y="268857"/>
                  <a:pt x="543464" y="224287"/>
                </a:cubicBezTo>
                <a:cubicBezTo>
                  <a:pt x="316302" y="179717"/>
                  <a:pt x="158151" y="89858"/>
                  <a:pt x="0" y="0"/>
                </a:cubicBezTo>
              </a:path>
            </a:pathLst>
          </a:custGeom>
          <a:noFill/>
          <a:ln w="28575" cap="flat" cmpd="sng" algn="ctr">
            <a:solidFill>
              <a:srgbClr val="0082F0"/>
            </a:solidFill>
            <a:prstDash val="solid"/>
            <a:round/>
            <a:headEnd type="none" w="med" len="med"/>
            <a:tailEnd type="triangl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000" marR="0" lvl="0" indent="-180000" algn="ctr" defTabSz="914400" eaLnBrk="1" fontAlgn="auto" latinLnBrk="0" hangingPunct="1">
              <a:lnSpc>
                <a:spcPct val="100000"/>
              </a:lnSpc>
              <a:spcBef>
                <a:spcPts val="300"/>
              </a:spcBef>
              <a:spcAft>
                <a:spcPts val="0"/>
              </a:spcAft>
              <a:buClrTx/>
              <a:buSzTx/>
              <a:buFont typeface="Ericsson Hilda" panose="00000500000000000000" pitchFamily="2" charset="0"/>
              <a:buChar char="●"/>
              <a:tabLst/>
              <a:defRPr/>
            </a:pPr>
            <a:endParaRPr kumimoji="0" lang="en-US" sz="2000" b="0" i="0" u="none" strike="noStrike" kern="1000" cap="none" spc="-30" normalizeH="0" baseline="0" noProof="0" dirty="0">
              <a:ln>
                <a:noFill/>
              </a:ln>
              <a:solidFill>
                <a:srgbClr val="181818"/>
              </a:solidFill>
              <a:effectLst/>
              <a:uLnTx/>
              <a:uFillTx/>
              <a:latin typeface="Ericsson Hilda"/>
              <a:cs typeface="+mn-cs"/>
            </a:endParaRPr>
          </a:p>
        </p:txBody>
      </p:sp>
      <p:sp>
        <p:nvSpPr>
          <p:cNvPr id="18" name="Rectangle: Rounded Corners 17">
            <a:extLst>
              <a:ext uri="{FF2B5EF4-FFF2-40B4-BE49-F238E27FC236}">
                <a16:creationId xmlns:a16="http://schemas.microsoft.com/office/drawing/2014/main" id="{6AFCA392-547F-4F3A-BF70-261A48F125CA}"/>
              </a:ext>
            </a:extLst>
          </p:cNvPr>
          <p:cNvSpPr/>
          <p:nvPr/>
        </p:nvSpPr>
        <p:spPr bwMode="auto">
          <a:xfrm>
            <a:off x="3860980" y="4869140"/>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MBSU</a:t>
            </a:r>
          </a:p>
        </p:txBody>
      </p:sp>
      <p:sp>
        <p:nvSpPr>
          <p:cNvPr id="19" name="Rectangle: Rounded Corners 18">
            <a:extLst>
              <a:ext uri="{FF2B5EF4-FFF2-40B4-BE49-F238E27FC236}">
                <a16:creationId xmlns:a16="http://schemas.microsoft.com/office/drawing/2014/main" id="{7DFBD9D0-1305-43CA-9B79-7EBD987D8C82}"/>
              </a:ext>
            </a:extLst>
          </p:cNvPr>
          <p:cNvSpPr/>
          <p:nvPr/>
        </p:nvSpPr>
        <p:spPr bwMode="auto">
          <a:xfrm>
            <a:off x="3847413" y="4057134"/>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MBSF</a:t>
            </a:r>
          </a:p>
        </p:txBody>
      </p:sp>
      <p:cxnSp>
        <p:nvCxnSpPr>
          <p:cNvPr id="20" name="Straight Connector 19">
            <a:extLst>
              <a:ext uri="{FF2B5EF4-FFF2-40B4-BE49-F238E27FC236}">
                <a16:creationId xmlns:a16="http://schemas.microsoft.com/office/drawing/2014/main" id="{31986985-4011-4799-A069-248C4D062644}"/>
              </a:ext>
            </a:extLst>
          </p:cNvPr>
          <p:cNvCxnSpPr>
            <a:cxnSpLocks/>
            <a:stCxn id="16" idx="3"/>
            <a:endCxn id="18" idx="1"/>
          </p:cNvCxnSpPr>
          <p:nvPr/>
        </p:nvCxnSpPr>
        <p:spPr bwMode="auto">
          <a:xfrm>
            <a:off x="3663936" y="5017154"/>
            <a:ext cx="197044" cy="1881"/>
          </a:xfrm>
          <a:prstGeom prst="line">
            <a:avLst/>
          </a:prstGeom>
          <a:solidFill>
            <a:srgbClr val="0082F0"/>
          </a:solidFill>
          <a:ln w="28575" cap="flat" cmpd="sng" algn="ctr">
            <a:solidFill>
              <a:srgbClr val="002060"/>
            </a:solidFill>
            <a:prstDash val="solid"/>
            <a:round/>
            <a:headEnd type="none" w="med" len="med"/>
            <a:tailEnd type="none"/>
          </a:ln>
          <a:effectLst/>
        </p:spPr>
      </p:cxnSp>
      <p:cxnSp>
        <p:nvCxnSpPr>
          <p:cNvPr id="21" name="Straight Connector 20">
            <a:extLst>
              <a:ext uri="{FF2B5EF4-FFF2-40B4-BE49-F238E27FC236}">
                <a16:creationId xmlns:a16="http://schemas.microsoft.com/office/drawing/2014/main" id="{82819057-EBE8-43B6-8C04-C7CC4567005F}"/>
              </a:ext>
            </a:extLst>
          </p:cNvPr>
          <p:cNvCxnSpPr>
            <a:cxnSpLocks/>
            <a:stCxn id="9" idx="1"/>
          </p:cNvCxnSpPr>
          <p:nvPr/>
        </p:nvCxnSpPr>
        <p:spPr bwMode="auto">
          <a:xfrm flipH="1">
            <a:off x="1129026" y="4201498"/>
            <a:ext cx="845064" cy="420823"/>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22" name="Cloud 21">
            <a:extLst>
              <a:ext uri="{FF2B5EF4-FFF2-40B4-BE49-F238E27FC236}">
                <a16:creationId xmlns:a16="http://schemas.microsoft.com/office/drawing/2014/main" id="{6985BFF0-8DDA-48F3-AA59-FCC35A3A7B1A}"/>
              </a:ext>
            </a:extLst>
          </p:cNvPr>
          <p:cNvSpPr/>
          <p:nvPr/>
        </p:nvSpPr>
        <p:spPr bwMode="auto">
          <a:xfrm>
            <a:off x="4554615" y="4260344"/>
            <a:ext cx="1177007" cy="587930"/>
          </a:xfrm>
          <a:prstGeom prst="cloud">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APP Server in VPLMN</a:t>
            </a:r>
          </a:p>
        </p:txBody>
      </p:sp>
      <p:sp>
        <p:nvSpPr>
          <p:cNvPr id="24" name="Rectangle: Rounded Corners 23">
            <a:extLst>
              <a:ext uri="{FF2B5EF4-FFF2-40B4-BE49-F238E27FC236}">
                <a16:creationId xmlns:a16="http://schemas.microsoft.com/office/drawing/2014/main" id="{F7B19CC6-1703-436F-B57A-715D271DF7E2}"/>
              </a:ext>
            </a:extLst>
          </p:cNvPr>
          <p:cNvSpPr/>
          <p:nvPr/>
        </p:nvSpPr>
        <p:spPr bwMode="auto">
          <a:xfrm>
            <a:off x="510932" y="3782744"/>
            <a:ext cx="5258486" cy="2373142"/>
          </a:xfrm>
          <a:prstGeom prst="roundRect">
            <a:avLst/>
          </a:prstGeom>
          <a:noFill/>
          <a:ln w="12700" cap="flat" cmpd="sng" algn="ctr">
            <a:solidFill>
              <a:srgbClr val="181818"/>
            </a:solidFill>
            <a:prstDash val="dash"/>
            <a:round/>
            <a:headEnd type="none" w="med" len="med"/>
            <a:tailEnd type="none" w="med"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181818"/>
              </a:solidFill>
              <a:effectLst/>
              <a:uLnTx/>
              <a:uFillTx/>
              <a:latin typeface="Ericsson Hilda"/>
              <a:cs typeface="+mn-cs"/>
            </a:endParaRPr>
          </a:p>
        </p:txBody>
      </p:sp>
      <p:cxnSp>
        <p:nvCxnSpPr>
          <p:cNvPr id="25" name="Straight Connector 24">
            <a:extLst>
              <a:ext uri="{FF2B5EF4-FFF2-40B4-BE49-F238E27FC236}">
                <a16:creationId xmlns:a16="http://schemas.microsoft.com/office/drawing/2014/main" id="{5C077BE0-7950-4BA6-979F-14A7ADAE83F1}"/>
              </a:ext>
            </a:extLst>
          </p:cNvPr>
          <p:cNvCxnSpPr>
            <a:cxnSpLocks/>
            <a:endCxn id="35" idx="1"/>
          </p:cNvCxnSpPr>
          <p:nvPr/>
        </p:nvCxnSpPr>
        <p:spPr bwMode="auto">
          <a:xfrm>
            <a:off x="8883606" y="4628004"/>
            <a:ext cx="351396" cy="1"/>
          </a:xfrm>
          <a:prstGeom prst="line">
            <a:avLst/>
          </a:prstGeom>
          <a:solidFill>
            <a:srgbClr val="0082F0"/>
          </a:solidFill>
          <a:ln w="12700" cap="flat" cmpd="sng" algn="ctr">
            <a:solidFill>
              <a:srgbClr val="181818"/>
            </a:solidFill>
            <a:prstDash val="solid"/>
            <a:round/>
            <a:headEnd type="none" w="med" len="med"/>
            <a:tailEnd type="none" w="med" len="med"/>
          </a:ln>
          <a:effectLst/>
        </p:spPr>
      </p:cxnSp>
      <p:sp>
        <p:nvSpPr>
          <p:cNvPr id="26" name="Rectangle: Rounded Corners 25">
            <a:extLst>
              <a:ext uri="{FF2B5EF4-FFF2-40B4-BE49-F238E27FC236}">
                <a16:creationId xmlns:a16="http://schemas.microsoft.com/office/drawing/2014/main" id="{228D17F4-A433-4955-8E59-7766062786B2}"/>
              </a:ext>
            </a:extLst>
          </p:cNvPr>
          <p:cNvSpPr/>
          <p:nvPr/>
        </p:nvSpPr>
        <p:spPr bwMode="auto">
          <a:xfrm>
            <a:off x="8278490" y="4487093"/>
            <a:ext cx="596689" cy="250177"/>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err="1">
                <a:ln>
                  <a:noFill/>
                </a:ln>
                <a:solidFill>
                  <a:srgbClr val="181818"/>
                </a:solidFill>
                <a:effectLst/>
                <a:uLnTx/>
                <a:uFillTx/>
                <a:latin typeface="Ericsson Hilda"/>
                <a:cs typeface="+mn-cs"/>
              </a:rPr>
              <a:t>vSMF</a:t>
            </a:r>
            <a:endParaRPr kumimoji="0" lang="en-US" sz="1050" b="0" i="0" u="none" strike="noStrike" kern="1000" cap="none" spc="-30" normalizeH="0" baseline="0" noProof="0" dirty="0">
              <a:ln>
                <a:noFill/>
              </a:ln>
              <a:solidFill>
                <a:srgbClr val="181818"/>
              </a:solidFill>
              <a:effectLst/>
              <a:uLnTx/>
              <a:uFillTx/>
              <a:latin typeface="Ericsson Hilda"/>
              <a:cs typeface="+mn-cs"/>
            </a:endParaRPr>
          </a:p>
        </p:txBody>
      </p:sp>
      <p:sp>
        <p:nvSpPr>
          <p:cNvPr id="27" name="Rectangle: Rounded Corners 26">
            <a:extLst>
              <a:ext uri="{FF2B5EF4-FFF2-40B4-BE49-F238E27FC236}">
                <a16:creationId xmlns:a16="http://schemas.microsoft.com/office/drawing/2014/main" id="{D720D8B2-FA06-481A-8141-4724592D2D35}"/>
              </a:ext>
            </a:extLst>
          </p:cNvPr>
          <p:cNvSpPr/>
          <p:nvPr/>
        </p:nvSpPr>
        <p:spPr bwMode="auto">
          <a:xfrm>
            <a:off x="8298163" y="5202308"/>
            <a:ext cx="649405" cy="383130"/>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UPF</a:t>
            </a:r>
          </a:p>
        </p:txBody>
      </p:sp>
      <p:sp>
        <p:nvSpPr>
          <p:cNvPr id="28" name="TextBox 27">
            <a:extLst>
              <a:ext uri="{FF2B5EF4-FFF2-40B4-BE49-F238E27FC236}">
                <a16:creationId xmlns:a16="http://schemas.microsoft.com/office/drawing/2014/main" id="{DC4055DE-9684-4D01-B0F8-DDC99C07BBCC}"/>
              </a:ext>
            </a:extLst>
          </p:cNvPr>
          <p:cNvSpPr txBox="1"/>
          <p:nvPr/>
        </p:nvSpPr>
        <p:spPr bwMode="auto">
          <a:xfrm>
            <a:off x="8600839" y="4851667"/>
            <a:ext cx="423301" cy="26699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N4</a:t>
            </a:r>
          </a:p>
        </p:txBody>
      </p:sp>
      <p:cxnSp>
        <p:nvCxnSpPr>
          <p:cNvPr id="29" name="Straight Connector 28">
            <a:extLst>
              <a:ext uri="{FF2B5EF4-FFF2-40B4-BE49-F238E27FC236}">
                <a16:creationId xmlns:a16="http://schemas.microsoft.com/office/drawing/2014/main" id="{ABDB0D64-73EC-475C-9BDA-D519B45FE2A0}"/>
              </a:ext>
            </a:extLst>
          </p:cNvPr>
          <p:cNvCxnSpPr>
            <a:cxnSpLocks/>
          </p:cNvCxnSpPr>
          <p:nvPr/>
        </p:nvCxnSpPr>
        <p:spPr bwMode="auto">
          <a:xfrm flipH="1" flipV="1">
            <a:off x="8651343" y="4764934"/>
            <a:ext cx="1" cy="398239"/>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30" name="Rectangle: Rounded Corners 29">
            <a:extLst>
              <a:ext uri="{FF2B5EF4-FFF2-40B4-BE49-F238E27FC236}">
                <a16:creationId xmlns:a16="http://schemas.microsoft.com/office/drawing/2014/main" id="{9780FE0C-2461-4740-8AA4-C9AF9DC05FB5}"/>
              </a:ext>
            </a:extLst>
          </p:cNvPr>
          <p:cNvSpPr/>
          <p:nvPr/>
        </p:nvSpPr>
        <p:spPr bwMode="auto">
          <a:xfrm>
            <a:off x="6712981" y="4992796"/>
            <a:ext cx="539967" cy="633528"/>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NG-RAN</a:t>
            </a:r>
          </a:p>
        </p:txBody>
      </p:sp>
      <p:sp>
        <p:nvSpPr>
          <p:cNvPr id="31" name="Rectangle: Rounded Corners 30">
            <a:extLst>
              <a:ext uri="{FF2B5EF4-FFF2-40B4-BE49-F238E27FC236}">
                <a16:creationId xmlns:a16="http://schemas.microsoft.com/office/drawing/2014/main" id="{A366D4B1-F42E-4001-B216-61C01DC58811}"/>
              </a:ext>
            </a:extLst>
          </p:cNvPr>
          <p:cNvSpPr/>
          <p:nvPr/>
        </p:nvSpPr>
        <p:spPr bwMode="auto">
          <a:xfrm>
            <a:off x="7150822" y="4549429"/>
            <a:ext cx="537881" cy="299789"/>
          </a:xfrm>
          <a:prstGeom prst="roundRect">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err="1">
                <a:ln>
                  <a:noFill/>
                </a:ln>
                <a:solidFill>
                  <a:srgbClr val="181818"/>
                </a:solidFill>
                <a:effectLst/>
                <a:uLnTx/>
                <a:uFillTx/>
                <a:latin typeface="Ericsson Hilda"/>
                <a:cs typeface="+mn-cs"/>
              </a:rPr>
              <a:t>vAMF</a:t>
            </a:r>
            <a:endParaRPr kumimoji="0" lang="en-US" sz="1050" b="0" i="0" u="none" strike="noStrike" kern="1000" cap="none" spc="-30" normalizeH="0" baseline="0" noProof="0" dirty="0">
              <a:ln>
                <a:noFill/>
              </a:ln>
              <a:solidFill>
                <a:srgbClr val="181818"/>
              </a:solidFill>
              <a:effectLst/>
              <a:uLnTx/>
              <a:uFillTx/>
              <a:latin typeface="Ericsson Hilda"/>
              <a:cs typeface="+mn-cs"/>
            </a:endParaRPr>
          </a:p>
        </p:txBody>
      </p:sp>
      <p:sp>
        <p:nvSpPr>
          <p:cNvPr id="32" name="TextBox 31">
            <a:extLst>
              <a:ext uri="{FF2B5EF4-FFF2-40B4-BE49-F238E27FC236}">
                <a16:creationId xmlns:a16="http://schemas.microsoft.com/office/drawing/2014/main" id="{F5B73B5E-6AC3-40A6-8100-42365A5E736D}"/>
              </a:ext>
            </a:extLst>
          </p:cNvPr>
          <p:cNvSpPr txBox="1"/>
          <p:nvPr/>
        </p:nvSpPr>
        <p:spPr bwMode="auto">
          <a:xfrm>
            <a:off x="7734778" y="4447576"/>
            <a:ext cx="552611" cy="25507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r>
              <a:rPr lang="en-US" sz="1100" kern="1000" spc="-30" dirty="0">
                <a:solidFill>
                  <a:srgbClr val="181818"/>
                </a:solidFill>
                <a:latin typeface="Ericsson Hilda"/>
                <a:cs typeface="+mn-cs"/>
              </a:rPr>
              <a:t>N11</a:t>
            </a:r>
          </a:p>
        </p:txBody>
      </p:sp>
      <p:cxnSp>
        <p:nvCxnSpPr>
          <p:cNvPr id="33" name="Straight Connector 32">
            <a:extLst>
              <a:ext uri="{FF2B5EF4-FFF2-40B4-BE49-F238E27FC236}">
                <a16:creationId xmlns:a16="http://schemas.microsoft.com/office/drawing/2014/main" id="{4FAEE906-2DF1-47F6-828D-182DE47D1A1D}"/>
              </a:ext>
            </a:extLst>
          </p:cNvPr>
          <p:cNvCxnSpPr>
            <a:cxnSpLocks/>
          </p:cNvCxnSpPr>
          <p:nvPr/>
        </p:nvCxnSpPr>
        <p:spPr bwMode="auto">
          <a:xfrm flipH="1">
            <a:off x="7687142" y="4659795"/>
            <a:ext cx="556366" cy="0"/>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34" name="TextBox 33">
            <a:extLst>
              <a:ext uri="{FF2B5EF4-FFF2-40B4-BE49-F238E27FC236}">
                <a16:creationId xmlns:a16="http://schemas.microsoft.com/office/drawing/2014/main" id="{677A5C06-FA17-4C59-82D9-66B2BCE2ED4F}"/>
              </a:ext>
            </a:extLst>
          </p:cNvPr>
          <p:cNvSpPr txBox="1"/>
          <p:nvPr/>
        </p:nvSpPr>
        <p:spPr bwMode="auto">
          <a:xfrm>
            <a:off x="7194630" y="5056506"/>
            <a:ext cx="1309131" cy="397911"/>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eaLnBrk="1" hangingPunct="1">
              <a:spcBef>
                <a:spcPts val="300"/>
              </a:spcBef>
              <a:buClr>
                <a:srgbClr val="181818"/>
              </a:buClr>
              <a:buFont typeface="Ericsson Hilda" panose="00000500000000000000" pitchFamily="2" charset="0"/>
              <a:buNone/>
              <a:defRPr/>
            </a:pPr>
            <a:endParaRPr lang="en-US" sz="1050" kern="1000" spc="-30" dirty="0">
              <a:solidFill>
                <a:srgbClr val="181818"/>
              </a:solidFill>
              <a:latin typeface="Ericsson Hilda"/>
              <a:cs typeface="+mn-cs"/>
            </a:endParaRPr>
          </a:p>
        </p:txBody>
      </p:sp>
      <p:sp>
        <p:nvSpPr>
          <p:cNvPr id="35" name="Rectangle: Rounded Corners 34">
            <a:extLst>
              <a:ext uri="{FF2B5EF4-FFF2-40B4-BE49-F238E27FC236}">
                <a16:creationId xmlns:a16="http://schemas.microsoft.com/office/drawing/2014/main" id="{F4D8016C-7F7B-414B-8897-ADD391D4B830}"/>
              </a:ext>
            </a:extLst>
          </p:cNvPr>
          <p:cNvSpPr/>
          <p:nvPr/>
        </p:nvSpPr>
        <p:spPr bwMode="auto">
          <a:xfrm>
            <a:off x="9235002" y="4497793"/>
            <a:ext cx="584464" cy="260423"/>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err="1">
                <a:ln>
                  <a:noFill/>
                </a:ln>
                <a:solidFill>
                  <a:srgbClr val="181818"/>
                </a:solidFill>
                <a:effectLst/>
                <a:uLnTx/>
                <a:uFillTx/>
                <a:latin typeface="Ericsson Hilda"/>
                <a:cs typeface="+mn-cs"/>
              </a:rPr>
              <a:t>vMB</a:t>
            </a:r>
            <a:r>
              <a:rPr kumimoji="0" lang="en-US" sz="1050" b="0" i="0" u="none" strike="noStrike" kern="1000" cap="none" spc="-30" normalizeH="0" baseline="0" noProof="0" dirty="0">
                <a:ln>
                  <a:noFill/>
                </a:ln>
                <a:solidFill>
                  <a:srgbClr val="181818"/>
                </a:solidFill>
                <a:effectLst/>
                <a:uLnTx/>
                <a:uFillTx/>
                <a:latin typeface="Ericsson Hilda"/>
                <a:cs typeface="+mn-cs"/>
              </a:rPr>
              <a:t>-SMF</a:t>
            </a:r>
          </a:p>
        </p:txBody>
      </p:sp>
      <p:sp>
        <p:nvSpPr>
          <p:cNvPr id="36" name="Freeform: Shape 35">
            <a:extLst>
              <a:ext uri="{FF2B5EF4-FFF2-40B4-BE49-F238E27FC236}">
                <a16:creationId xmlns:a16="http://schemas.microsoft.com/office/drawing/2014/main" id="{988DBB99-4C1A-4F7A-9161-D846F41495EC}"/>
              </a:ext>
            </a:extLst>
          </p:cNvPr>
          <p:cNvSpPr/>
          <p:nvPr/>
        </p:nvSpPr>
        <p:spPr bwMode="auto">
          <a:xfrm>
            <a:off x="7256201" y="5479004"/>
            <a:ext cx="2106578" cy="270870"/>
          </a:xfrm>
          <a:custGeom>
            <a:avLst/>
            <a:gdLst>
              <a:gd name="connsiteX0" fmla="*/ 2113472 w 2113472"/>
              <a:gd name="connsiteY0" fmla="*/ 146649 h 272407"/>
              <a:gd name="connsiteX1" fmla="*/ 1362974 w 2113472"/>
              <a:gd name="connsiteY1" fmla="*/ 267419 h 272407"/>
              <a:gd name="connsiteX2" fmla="*/ 543464 w 2113472"/>
              <a:gd name="connsiteY2" fmla="*/ 224287 h 272407"/>
              <a:gd name="connsiteX3" fmla="*/ 0 w 2113472"/>
              <a:gd name="connsiteY3" fmla="*/ 0 h 272407"/>
            </a:gdLst>
            <a:ahLst/>
            <a:cxnLst>
              <a:cxn ang="0">
                <a:pos x="connsiteX0" y="connsiteY0"/>
              </a:cxn>
              <a:cxn ang="0">
                <a:pos x="connsiteX1" y="connsiteY1"/>
              </a:cxn>
              <a:cxn ang="0">
                <a:pos x="connsiteX2" y="connsiteY2"/>
              </a:cxn>
              <a:cxn ang="0">
                <a:pos x="connsiteX3" y="connsiteY3"/>
              </a:cxn>
            </a:cxnLst>
            <a:rect l="l" t="t" r="r" b="b"/>
            <a:pathLst>
              <a:path w="2113472" h="272407">
                <a:moveTo>
                  <a:pt x="2113472" y="146649"/>
                </a:moveTo>
                <a:cubicBezTo>
                  <a:pt x="1869057" y="200564"/>
                  <a:pt x="1624642" y="254479"/>
                  <a:pt x="1362974" y="267419"/>
                </a:cubicBezTo>
                <a:cubicBezTo>
                  <a:pt x="1101306" y="280359"/>
                  <a:pt x="770626" y="268857"/>
                  <a:pt x="543464" y="224287"/>
                </a:cubicBezTo>
                <a:cubicBezTo>
                  <a:pt x="316302" y="179717"/>
                  <a:pt x="158151" y="89858"/>
                  <a:pt x="0" y="0"/>
                </a:cubicBezTo>
              </a:path>
            </a:pathLst>
          </a:custGeom>
          <a:noFill/>
          <a:ln w="28575" cap="flat" cmpd="sng" algn="ctr">
            <a:solidFill>
              <a:srgbClr val="0082F0"/>
            </a:solidFill>
            <a:prstDash val="solid"/>
            <a:round/>
            <a:headEnd type="none" w="med" len="med"/>
            <a:tailEnd type="triangl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000" marR="0" lvl="0" indent="-180000" algn="ctr" defTabSz="914400" eaLnBrk="1" fontAlgn="auto" latinLnBrk="0" hangingPunct="1">
              <a:lnSpc>
                <a:spcPct val="100000"/>
              </a:lnSpc>
              <a:spcBef>
                <a:spcPts val="300"/>
              </a:spcBef>
              <a:spcAft>
                <a:spcPts val="0"/>
              </a:spcAft>
              <a:buClrTx/>
              <a:buSzTx/>
              <a:buFont typeface="Ericsson Hilda" panose="00000500000000000000" pitchFamily="2" charset="0"/>
              <a:buChar char="●"/>
              <a:tabLst/>
              <a:defRPr/>
            </a:pPr>
            <a:endParaRPr kumimoji="0" lang="en-US" sz="2000" b="0" i="0" u="none" strike="noStrike" kern="1000" cap="none" spc="-30" normalizeH="0" baseline="0" noProof="0" dirty="0">
              <a:ln>
                <a:noFill/>
              </a:ln>
              <a:solidFill>
                <a:srgbClr val="181818"/>
              </a:solidFill>
              <a:effectLst/>
              <a:uLnTx/>
              <a:uFillTx/>
              <a:latin typeface="Ericsson Hilda"/>
              <a:cs typeface="+mn-cs"/>
            </a:endParaRPr>
          </a:p>
        </p:txBody>
      </p:sp>
      <p:sp>
        <p:nvSpPr>
          <p:cNvPr id="37" name="Rectangle: Rounded Corners 36">
            <a:extLst>
              <a:ext uri="{FF2B5EF4-FFF2-40B4-BE49-F238E27FC236}">
                <a16:creationId xmlns:a16="http://schemas.microsoft.com/office/drawing/2014/main" id="{FF1020BB-B70D-45EE-A639-457B683C308B}"/>
              </a:ext>
            </a:extLst>
          </p:cNvPr>
          <p:cNvSpPr/>
          <p:nvPr/>
        </p:nvSpPr>
        <p:spPr bwMode="auto">
          <a:xfrm>
            <a:off x="10049270" y="4490236"/>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MBSF</a:t>
            </a:r>
          </a:p>
        </p:txBody>
      </p:sp>
      <p:cxnSp>
        <p:nvCxnSpPr>
          <p:cNvPr id="38" name="Straight Connector 37">
            <a:extLst>
              <a:ext uri="{FF2B5EF4-FFF2-40B4-BE49-F238E27FC236}">
                <a16:creationId xmlns:a16="http://schemas.microsoft.com/office/drawing/2014/main" id="{E0CED9C8-23CD-4A0F-9CBB-B0D71A31B31A}"/>
              </a:ext>
            </a:extLst>
          </p:cNvPr>
          <p:cNvCxnSpPr>
            <a:cxnSpLocks/>
          </p:cNvCxnSpPr>
          <p:nvPr/>
        </p:nvCxnSpPr>
        <p:spPr bwMode="auto">
          <a:xfrm>
            <a:off x="9747373" y="5461182"/>
            <a:ext cx="402536" cy="1823"/>
          </a:xfrm>
          <a:prstGeom prst="line">
            <a:avLst/>
          </a:prstGeom>
          <a:solidFill>
            <a:srgbClr val="0082F0"/>
          </a:solidFill>
          <a:ln w="28575" cap="flat" cmpd="sng" algn="ctr">
            <a:solidFill>
              <a:srgbClr val="002060"/>
            </a:solidFill>
            <a:prstDash val="solid"/>
            <a:round/>
            <a:headEnd type="triangle" w="med" len="med"/>
            <a:tailEnd type="none" w="med" len="med"/>
          </a:ln>
          <a:effectLst/>
        </p:spPr>
      </p:cxnSp>
      <p:sp>
        <p:nvSpPr>
          <p:cNvPr id="39" name="Rectangle: Rounded Corners 38">
            <a:extLst>
              <a:ext uri="{FF2B5EF4-FFF2-40B4-BE49-F238E27FC236}">
                <a16:creationId xmlns:a16="http://schemas.microsoft.com/office/drawing/2014/main" id="{453921E8-173A-4774-B320-EA9F763262B1}"/>
              </a:ext>
            </a:extLst>
          </p:cNvPr>
          <p:cNvSpPr/>
          <p:nvPr/>
        </p:nvSpPr>
        <p:spPr bwMode="auto">
          <a:xfrm>
            <a:off x="10062837" y="5302242"/>
            <a:ext cx="537881" cy="299789"/>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MBSU</a:t>
            </a:r>
          </a:p>
        </p:txBody>
      </p:sp>
      <p:cxnSp>
        <p:nvCxnSpPr>
          <p:cNvPr id="40" name="Straight Connector 39">
            <a:extLst>
              <a:ext uri="{FF2B5EF4-FFF2-40B4-BE49-F238E27FC236}">
                <a16:creationId xmlns:a16="http://schemas.microsoft.com/office/drawing/2014/main" id="{D6A132EE-75BD-4409-99A4-62C3980445C8}"/>
              </a:ext>
            </a:extLst>
          </p:cNvPr>
          <p:cNvCxnSpPr>
            <a:cxnSpLocks/>
            <a:endCxn id="37" idx="1"/>
          </p:cNvCxnSpPr>
          <p:nvPr/>
        </p:nvCxnSpPr>
        <p:spPr bwMode="auto">
          <a:xfrm>
            <a:off x="9780991" y="4631099"/>
            <a:ext cx="268279" cy="9032"/>
          </a:xfrm>
          <a:prstGeom prst="line">
            <a:avLst/>
          </a:prstGeom>
          <a:solidFill>
            <a:srgbClr val="0082F0"/>
          </a:solidFill>
          <a:ln w="12700" cap="flat" cmpd="sng" algn="ctr">
            <a:solidFill>
              <a:srgbClr val="181818"/>
            </a:solidFill>
            <a:prstDash val="solid"/>
            <a:round/>
            <a:headEnd type="none" w="med" len="med"/>
            <a:tailEnd type="none" w="med" len="med"/>
          </a:ln>
          <a:effectLst/>
        </p:spPr>
      </p:cxnSp>
      <p:sp>
        <p:nvSpPr>
          <p:cNvPr id="41" name="TextBox 40">
            <a:extLst>
              <a:ext uri="{FF2B5EF4-FFF2-40B4-BE49-F238E27FC236}">
                <a16:creationId xmlns:a16="http://schemas.microsoft.com/office/drawing/2014/main" id="{A10CC38B-E7A6-415A-B8B8-7BA40EF65B4B}"/>
              </a:ext>
            </a:extLst>
          </p:cNvPr>
          <p:cNvSpPr txBox="1"/>
          <p:nvPr/>
        </p:nvSpPr>
        <p:spPr>
          <a:xfrm>
            <a:off x="6620919" y="3903785"/>
            <a:ext cx="3871885" cy="537892"/>
          </a:xfrm>
          <a:prstGeom prst="rect">
            <a:avLst/>
          </a:prstGeom>
        </p:spPr>
        <p:txBody>
          <a:bodyPr vert="horz" wrap="square" lIns="72000" tIns="36000" rIns="72000" bIns="36000" rtlCol="0" anchor="t">
            <a:noAutofit/>
          </a:bodyPr>
          <a:lstStyle/>
          <a:p>
            <a:pPr eaLnBrk="1" hangingPunct="1">
              <a:spcBef>
                <a:spcPts val="300"/>
              </a:spcBef>
              <a:buFont typeface="Ericsson Hilda" panose="00000500000000000000" pitchFamily="2" charset="0"/>
              <a:buNone/>
            </a:pPr>
            <a:r>
              <a:rPr lang="en-US" sz="1400" b="1" kern="1000" spc="-30" dirty="0">
                <a:solidFill>
                  <a:srgbClr val="0082F0"/>
                </a:solidFill>
                <a:latin typeface="Ericsson Hilda"/>
                <a:cs typeface="+mn-cs"/>
              </a:rPr>
              <a:t>Arch for Sol#3, </a:t>
            </a:r>
            <a:r>
              <a:rPr lang="en-US" sz="1400" b="1" kern="1000" spc="-30" dirty="0">
                <a:solidFill>
                  <a:srgbClr val="FF0000"/>
                </a:solidFill>
                <a:latin typeface="Ericsson Hilda"/>
                <a:cs typeface="+mn-cs"/>
              </a:rPr>
              <a:t>Q: where is the </a:t>
            </a:r>
            <a:r>
              <a:rPr lang="en-US" sz="1100" b="1" kern="1000" spc="-30" dirty="0">
                <a:solidFill>
                  <a:srgbClr val="FF0000"/>
                </a:solidFill>
                <a:latin typeface="Ericsson Hilda"/>
                <a:cs typeface="+mn-cs"/>
              </a:rPr>
              <a:t>UDR? In V- or  H-PLMN?</a:t>
            </a:r>
            <a:endParaRPr lang="en-US" sz="1400" b="1" kern="1000" spc="-30" dirty="0">
              <a:solidFill>
                <a:srgbClr val="FF0000"/>
              </a:solidFill>
              <a:latin typeface="Ericsson Hilda"/>
              <a:cs typeface="+mn-cs"/>
            </a:endParaRPr>
          </a:p>
        </p:txBody>
      </p:sp>
      <p:sp>
        <p:nvSpPr>
          <p:cNvPr id="42" name="Rectangle: Rounded Corners 41">
            <a:extLst>
              <a:ext uri="{FF2B5EF4-FFF2-40B4-BE49-F238E27FC236}">
                <a16:creationId xmlns:a16="http://schemas.microsoft.com/office/drawing/2014/main" id="{B0E5916B-041B-43EC-BBCF-AF69C39BD7CA}"/>
              </a:ext>
            </a:extLst>
          </p:cNvPr>
          <p:cNvSpPr/>
          <p:nvPr/>
        </p:nvSpPr>
        <p:spPr bwMode="auto">
          <a:xfrm>
            <a:off x="9115610" y="5289410"/>
            <a:ext cx="647546" cy="296027"/>
          </a:xfrm>
          <a:prstGeom prst="roundRect">
            <a:avLst/>
          </a:prstGeom>
          <a:solidFill>
            <a:srgbClr val="0082F0">
              <a:lumMod val="40000"/>
              <a:lumOff val="60000"/>
            </a:srgb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MB-UPF</a:t>
            </a:r>
          </a:p>
        </p:txBody>
      </p:sp>
      <p:cxnSp>
        <p:nvCxnSpPr>
          <p:cNvPr id="43" name="Straight Connector 42">
            <a:extLst>
              <a:ext uri="{FF2B5EF4-FFF2-40B4-BE49-F238E27FC236}">
                <a16:creationId xmlns:a16="http://schemas.microsoft.com/office/drawing/2014/main" id="{1A96BB2A-B3D2-4ECD-A180-605721015A0D}"/>
              </a:ext>
            </a:extLst>
          </p:cNvPr>
          <p:cNvCxnSpPr>
            <a:cxnSpLocks/>
          </p:cNvCxnSpPr>
          <p:nvPr/>
        </p:nvCxnSpPr>
        <p:spPr bwMode="auto">
          <a:xfrm flipH="1">
            <a:off x="7008850" y="4856175"/>
            <a:ext cx="219815" cy="168430"/>
          </a:xfrm>
          <a:prstGeom prst="line">
            <a:avLst/>
          </a:prstGeom>
          <a:solidFill>
            <a:srgbClr val="0082F0"/>
          </a:solidFill>
          <a:ln w="3175" cap="flat" cmpd="sng" algn="ctr">
            <a:solidFill>
              <a:srgbClr val="181818"/>
            </a:solidFill>
            <a:prstDash val="solid"/>
            <a:round/>
            <a:headEnd type="none" w="med" len="med"/>
            <a:tailEnd type="none"/>
          </a:ln>
          <a:effectLst/>
        </p:spPr>
      </p:cxnSp>
      <p:sp>
        <p:nvSpPr>
          <p:cNvPr id="44" name="TextBox 43">
            <a:extLst>
              <a:ext uri="{FF2B5EF4-FFF2-40B4-BE49-F238E27FC236}">
                <a16:creationId xmlns:a16="http://schemas.microsoft.com/office/drawing/2014/main" id="{814D6B58-8604-4A83-AEEF-A0BAE5E37FF0}"/>
              </a:ext>
            </a:extLst>
          </p:cNvPr>
          <p:cNvSpPr txBox="1"/>
          <p:nvPr/>
        </p:nvSpPr>
        <p:spPr>
          <a:xfrm>
            <a:off x="731016" y="3752077"/>
            <a:ext cx="3063390" cy="437567"/>
          </a:xfrm>
          <a:prstGeom prst="rect">
            <a:avLst/>
          </a:prstGeom>
        </p:spPr>
        <p:txBody>
          <a:bodyPr vert="horz" wrap="square" lIns="72000" tIns="36000" rIns="72000" bIns="36000" rtlCol="0" anchor="t">
            <a:noAutofit/>
          </a:bodyPr>
          <a:lstStyle/>
          <a:p>
            <a:pPr eaLnBrk="1" hangingPunct="1">
              <a:spcBef>
                <a:spcPts val="300"/>
              </a:spcBef>
              <a:buFont typeface="Ericsson Hilda" panose="00000500000000000000" pitchFamily="2" charset="0"/>
              <a:buNone/>
            </a:pPr>
            <a:r>
              <a:rPr lang="en-US" sz="1400" b="1" kern="1000" spc="-30" dirty="0">
                <a:solidFill>
                  <a:srgbClr val="0082F0"/>
                </a:solidFill>
                <a:latin typeface="Ericsson Hilda"/>
                <a:cs typeface="+mn-cs"/>
              </a:rPr>
              <a:t>Arch for Sol#2 </a:t>
            </a:r>
          </a:p>
        </p:txBody>
      </p:sp>
      <p:sp>
        <p:nvSpPr>
          <p:cNvPr id="46" name="Cloud 45">
            <a:extLst>
              <a:ext uri="{FF2B5EF4-FFF2-40B4-BE49-F238E27FC236}">
                <a16:creationId xmlns:a16="http://schemas.microsoft.com/office/drawing/2014/main" id="{82F29431-8D31-407A-81D3-430D3969A64F}"/>
              </a:ext>
            </a:extLst>
          </p:cNvPr>
          <p:cNvSpPr/>
          <p:nvPr/>
        </p:nvSpPr>
        <p:spPr bwMode="auto">
          <a:xfrm>
            <a:off x="10507488" y="4052201"/>
            <a:ext cx="1177007" cy="587930"/>
          </a:xfrm>
          <a:prstGeom prst="cloud">
            <a:avLst/>
          </a:prstGeom>
          <a:gradFill>
            <a:gsLst>
              <a:gs pos="0">
                <a:srgbClr val="E0E0E0">
                  <a:lumMod val="75000"/>
                </a:srgbClr>
              </a:gs>
              <a:gs pos="62000">
                <a:srgbClr val="0082F0">
                  <a:lumMod val="45000"/>
                  <a:lumOff val="55000"/>
                </a:srgbClr>
              </a:gs>
              <a:gs pos="83000">
                <a:srgbClr val="0082F0">
                  <a:lumMod val="45000"/>
                  <a:lumOff val="55000"/>
                </a:srgbClr>
              </a:gs>
              <a:gs pos="100000">
                <a:srgbClr val="0082F0">
                  <a:lumMod val="60000"/>
                  <a:lumOff val="40000"/>
                </a:srgbClr>
              </a:gs>
            </a:gsLst>
            <a:lin ang="5400000" scaled="1"/>
          </a:gra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300"/>
              </a:spcBef>
              <a:spcAft>
                <a:spcPts val="0"/>
              </a:spcAft>
              <a:buClr>
                <a:srgbClr val="181818"/>
              </a:buClr>
              <a:buSzTx/>
              <a:buFont typeface="Ericsson Hilda" panose="00000500000000000000" pitchFamily="2" charset="0"/>
              <a:buNone/>
              <a:tabLst/>
              <a:defRPr/>
            </a:pPr>
            <a:r>
              <a:rPr kumimoji="0" lang="en-US" sz="1050" b="0" i="0" u="none" strike="noStrike" kern="1000" cap="none" spc="-30" normalizeH="0" baseline="0" noProof="0" dirty="0">
                <a:ln>
                  <a:noFill/>
                </a:ln>
                <a:solidFill>
                  <a:srgbClr val="181818"/>
                </a:solidFill>
                <a:effectLst/>
                <a:uLnTx/>
                <a:uFillTx/>
                <a:latin typeface="Ericsson Hilda"/>
                <a:cs typeface="+mn-cs"/>
              </a:rPr>
              <a:t>APP Server in VPLMN</a:t>
            </a:r>
          </a:p>
        </p:txBody>
      </p:sp>
    </p:spTree>
    <p:extLst>
      <p:ext uri="{BB962C8B-B14F-4D97-AF65-F5344CB8AC3E}">
        <p14:creationId xmlns:p14="http://schemas.microsoft.com/office/powerpoint/2010/main" val="196653362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D3F3FA0-6E87-4603-BB8C-1856B25007DC}"/>
              </a:ext>
            </a:extLst>
          </p:cNvPr>
          <p:cNvSpPr>
            <a:spLocks noGrp="1"/>
          </p:cNvSpPr>
          <p:nvPr>
            <p:ph idx="1"/>
          </p:nvPr>
        </p:nvSpPr>
        <p:spPr>
          <a:xfrm>
            <a:off x="91300" y="36642"/>
            <a:ext cx="11184467" cy="586315"/>
          </a:xfrm>
        </p:spPr>
        <p:txBody>
          <a:bodyPr/>
          <a:lstStyle/>
          <a:p>
            <a:pPr lvl="0"/>
            <a:r>
              <a:rPr lang="en-US" sz="3600" kern="1400" spc="-160" dirty="0">
                <a:solidFill>
                  <a:srgbClr val="181818"/>
                </a:solidFill>
                <a:latin typeface="Ericsson Hilda Light"/>
                <a:ea typeface="+mj-ea"/>
                <a:cs typeface="+mj-cs"/>
              </a:rPr>
              <a:t>Proposed way forward for Multicast solution</a:t>
            </a:r>
            <a:endParaRPr lang="en-US" sz="1600" dirty="0">
              <a:solidFill>
                <a:prstClr val="black"/>
              </a:solidFill>
            </a:endParaRPr>
          </a:p>
        </p:txBody>
      </p:sp>
      <p:sp>
        <p:nvSpPr>
          <p:cNvPr id="5" name="Content Placeholder 2">
            <a:extLst>
              <a:ext uri="{FF2B5EF4-FFF2-40B4-BE49-F238E27FC236}">
                <a16:creationId xmlns:a16="http://schemas.microsoft.com/office/drawing/2014/main" id="{2EDE8E3C-03A8-469D-BB3D-165E95D46A69}"/>
              </a:ext>
            </a:extLst>
          </p:cNvPr>
          <p:cNvSpPr txBox="1">
            <a:spLocks/>
          </p:cNvSpPr>
          <p:nvPr/>
        </p:nvSpPr>
        <p:spPr>
          <a:xfrm>
            <a:off x="349310" y="930071"/>
            <a:ext cx="11135633" cy="4523277"/>
          </a:xfrm>
          <a:prstGeom prst="rect">
            <a:avLst/>
          </a:prstGeom>
        </p:spPr>
        <p:txBody>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a:buClr>
                <a:srgbClr val="181818"/>
              </a:buClr>
              <a:defRPr/>
            </a:pPr>
            <a:r>
              <a:rPr lang="en-US" dirty="0">
                <a:solidFill>
                  <a:srgbClr val="181818"/>
                </a:solidFill>
                <a:latin typeface="Ericsson Hilda"/>
              </a:rPr>
              <a:t>As captured in Observations, the AMF-centric and SMF-centric approach could fulfill the same level of requirement;</a:t>
            </a:r>
          </a:p>
          <a:p>
            <a:pPr>
              <a:buClr>
                <a:srgbClr val="181818"/>
              </a:buClr>
              <a:defRPr/>
            </a:pPr>
            <a:r>
              <a:rPr lang="en-US" dirty="0">
                <a:solidFill>
                  <a:srgbClr val="181818"/>
                </a:solidFill>
                <a:latin typeface="Ericsson Hilda"/>
              </a:rPr>
              <a:t>The SMF-centric approach requires new interface between SMF-UDR for the purpose of retrieving MB-SMF Id, which is not aligned with the current principle that </a:t>
            </a:r>
            <a:r>
              <a:rPr lang="en-US" dirty="0">
                <a:latin typeface="Ericsson Hilda"/>
              </a:rPr>
              <a:t>access to UDR is restricted to UDM, PCF and NEF.</a:t>
            </a:r>
            <a:endParaRPr lang="en-US" dirty="0">
              <a:solidFill>
                <a:srgbClr val="181818"/>
              </a:solidFill>
              <a:latin typeface="Ericsson Hilda"/>
            </a:endParaRPr>
          </a:p>
          <a:p>
            <a:pPr>
              <a:buClr>
                <a:srgbClr val="181818"/>
              </a:buClr>
              <a:defRPr/>
            </a:pPr>
            <a:r>
              <a:rPr lang="en-US" dirty="0">
                <a:solidFill>
                  <a:srgbClr val="181818"/>
                </a:solidFill>
                <a:latin typeface="Ericsson Hilda"/>
                <a:cs typeface="+mn-cs"/>
              </a:rPr>
              <a:t>In the SMF-centric approach, if MBS Session has not been started, the UE join will be rejected, and the UE will have to do </a:t>
            </a:r>
            <a:r>
              <a:rPr lang="en-US" dirty="0">
                <a:solidFill>
                  <a:srgbClr val="181818"/>
                </a:solidFill>
                <a:latin typeface="Ericsson Hilda"/>
              </a:rPr>
              <a:t>join again.</a:t>
            </a:r>
            <a:r>
              <a:rPr lang="en-US" dirty="0">
                <a:solidFill>
                  <a:srgbClr val="181818"/>
                </a:solidFill>
                <a:latin typeface="Ericsson Hilda"/>
                <a:cs typeface="+mn-cs"/>
              </a:rPr>
              <a:t>  Since there is no way for the UE(s) to know when MB-SMF has been configured, the UE(s) may keep trying causing denial of service attack type situation.</a:t>
            </a:r>
          </a:p>
          <a:p>
            <a:pPr>
              <a:buClr>
                <a:srgbClr val="181818"/>
              </a:buClr>
              <a:defRPr/>
            </a:pPr>
            <a:endParaRPr lang="en-US" dirty="0">
              <a:solidFill>
                <a:srgbClr val="181818"/>
              </a:solidFill>
              <a:latin typeface="Ericsson Hilda"/>
            </a:endParaRPr>
          </a:p>
          <a:p>
            <a:pPr>
              <a:buClr>
                <a:srgbClr val="181818"/>
              </a:buClr>
              <a:defRPr/>
            </a:pPr>
            <a:r>
              <a:rPr lang="en-US" dirty="0">
                <a:solidFill>
                  <a:srgbClr val="181818"/>
                </a:solidFill>
                <a:latin typeface="Ericsson Hilda"/>
              </a:rPr>
              <a:t>Take the potential roaming requirement into consideration, it’s unclear how the application would do configuration in the UDR, and consequently unclear how MB-SMF is selected.</a:t>
            </a:r>
          </a:p>
          <a:p>
            <a:pPr>
              <a:buClr>
                <a:srgbClr val="181818"/>
              </a:buClr>
              <a:defRPr/>
            </a:pPr>
            <a:endParaRPr lang="en-US" dirty="0">
              <a:solidFill>
                <a:srgbClr val="181818"/>
              </a:solidFill>
              <a:latin typeface="Ericsson Hilda"/>
            </a:endParaRPr>
          </a:p>
          <a:p>
            <a:pPr marL="0" indent="0">
              <a:buClr>
                <a:srgbClr val="181818"/>
              </a:buClr>
              <a:buNone/>
              <a:defRPr/>
            </a:pPr>
            <a:r>
              <a:rPr lang="en-US" b="1" dirty="0">
                <a:solidFill>
                  <a:srgbClr val="181818"/>
                </a:solidFill>
                <a:latin typeface="Ericsson Hilda"/>
              </a:rPr>
              <a:t>[Proposal-1] </a:t>
            </a:r>
            <a:r>
              <a:rPr lang="en-US" dirty="0">
                <a:solidFill>
                  <a:srgbClr val="181818"/>
                </a:solidFill>
                <a:latin typeface="Ericsson Hilda"/>
              </a:rPr>
              <a:t>Based on the above, it’s proposed to adopt Sol#2 as baseline multicast solution for normative phase, see S2-2008932 for the update on Conclusion of KI#1.</a:t>
            </a:r>
          </a:p>
          <a:p>
            <a:pPr marL="0" indent="0">
              <a:buClr>
                <a:srgbClr val="181818"/>
              </a:buClr>
              <a:buNone/>
              <a:defRPr/>
            </a:pPr>
            <a:endParaRPr lang="en-US" dirty="0">
              <a:solidFill>
                <a:srgbClr val="181818"/>
              </a:solidFill>
              <a:latin typeface="Ericsson Hilda"/>
            </a:endParaRPr>
          </a:p>
          <a:p>
            <a:pPr>
              <a:buClr>
                <a:srgbClr val="181818"/>
              </a:buClr>
              <a:defRPr/>
            </a:pPr>
            <a:endParaRPr lang="en-US" dirty="0">
              <a:solidFill>
                <a:srgbClr val="181818"/>
              </a:solidFill>
              <a:latin typeface="Ericsson Hilda"/>
            </a:endParaRPr>
          </a:p>
        </p:txBody>
      </p:sp>
    </p:spTree>
    <p:extLst>
      <p:ext uri="{BB962C8B-B14F-4D97-AF65-F5344CB8AC3E}">
        <p14:creationId xmlns:p14="http://schemas.microsoft.com/office/powerpoint/2010/main" val="77493851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7202</TotalTime>
  <Words>1349</Words>
  <Application>Microsoft Office PowerPoint</Application>
  <PresentationFormat>Widescreen</PresentationFormat>
  <Paragraphs>294</Paragraphs>
  <Slides>10</Slides>
  <Notes>9</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10</vt:i4>
      </vt:variant>
    </vt:vector>
  </HeadingPairs>
  <TitlesOfParts>
    <vt:vector size="23" baseType="lpstr">
      <vt:lpstr>Arial</vt:lpstr>
      <vt:lpstr>Arial </vt:lpstr>
      <vt:lpstr>Calibri</vt:lpstr>
      <vt:lpstr>Calibri Light</vt:lpstr>
      <vt:lpstr>Ericsson Hilda</vt:lpstr>
      <vt:lpstr>Ericsson Hilda Light</vt:lpstr>
      <vt:lpstr>Ericsson Technical Icons</vt:lpstr>
      <vt:lpstr>Times New Roman</vt:lpstr>
      <vt:lpstr>Office Theme</vt:lpstr>
      <vt:lpstr>3_Custom Design</vt:lpstr>
      <vt:lpstr>2_Custom Design</vt:lpstr>
      <vt:lpstr>1_Custom Design</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Ericsson_11_04</cp:lastModifiedBy>
  <cp:revision>1587</cp:revision>
  <dcterms:created xsi:type="dcterms:W3CDTF">2008-08-30T09:32:10Z</dcterms:created>
  <dcterms:modified xsi:type="dcterms:W3CDTF">2020-11-09T16:25:58Z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ies>
</file>