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808" r:id="rId2"/>
    <p:sldId id="804" r:id="rId3"/>
    <p:sldId id="807" r:id="rId4"/>
    <p:sldId id="806" r:id="rId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icsson-MH1" initials="MH" lastIdx="1" clrIdx="0">
    <p:extLst>
      <p:ext uri="{19B8F6BF-5375-455C-9EA6-DF929625EA0E}">
        <p15:presenceInfo xmlns:p15="http://schemas.microsoft.com/office/powerpoint/2012/main" userId="Ericsson-MH1" providerId="None"/>
      </p:ext>
    </p:extLst>
  </p:cmAuthor>
  <p:cmAuthor id="2" name="Magnus Olsson M" initials="MM" lastIdx="1" clrIdx="1">
    <p:extLst>
      <p:ext uri="{19B8F6BF-5375-455C-9EA6-DF929625EA0E}">
        <p15:presenceInfo xmlns:p15="http://schemas.microsoft.com/office/powerpoint/2012/main" userId="S::magnus.m.olsson@ericsson.com::5263e420-ae1a-4209-8d4f-99cdd95813a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CC"/>
    <a:srgbClr val="5C88D0"/>
    <a:srgbClr val="0000CC"/>
    <a:srgbClr val="72AF2F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406A0B-F10A-8354-08CA-24E1680F8CC9}" v="32" dt="2020-11-02T10:14:30.050"/>
    <p1510:client id="{7589F6C3-F2B6-4ADC-BDA2-CE7C624CD20E}" v="49" dt="2020-11-02T12:31:45.049"/>
    <p1510:client id="{F2E2E573-FE56-457E-8EC9-E21AD763DA8B}" v="1" dt="2020-11-02T11:40:15.57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452" autoAdjust="0"/>
    <p:restoredTop sz="94660"/>
  </p:normalViewPr>
  <p:slideViewPr>
    <p:cSldViewPr snapToGrid="0">
      <p:cViewPr varScale="1">
        <p:scale>
          <a:sx n="82" d="100"/>
          <a:sy n="82" d="100"/>
        </p:scale>
        <p:origin x="508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D8B81881-C8E3-4F04-8FED-104B917C357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403E1DF-B0F7-4A60-B59F-E5EE638557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756C17E1-0B43-4DAA-9760-7C31EEFE2267}" type="datetime1">
              <a:rPr lang="en-US"/>
              <a:pPr>
                <a:defRPr/>
              </a:pPr>
              <a:t>11/9/2020</a:t>
            </a:fld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B45912DD-648D-42C2-B7D7-3D0B3FF530E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7FB851A-0F06-4989-B364-87B8B6AEAD0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13680B6-E4E1-4623-AD91-0B3BE87DAEA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29099D-9163-42D7-BC81-39D9696056F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7499D42-15D5-4667-956F-D609DC864C8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D4CFCA0-6BF0-4B09-9C77-EDA14BAD283D}" type="datetime1">
              <a:rPr lang="en-US"/>
              <a:pPr>
                <a:defRPr/>
              </a:pPr>
              <a:t>11/9/2020</a:t>
            </a:fld>
            <a:endParaRPr 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3827A8F-91FB-401E-8E67-2FDF5967F3B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4A1F60D-550D-4933-A567-0868A00728D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C0333E10-B770-47B6-AE6C-8479A8E6FDD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1DC6621B-057D-4DFD-9FE9-78B8EC29A87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3CDCB5F-233A-43F3-ADCA-458443457C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670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741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03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601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086103C9-0E62-4478-8743-1DED6A27C7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9D8706E0-48D9-4048-93E8-86E04B0A1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1746250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3GPP_TM_RD.jpg">
            <a:extLst>
              <a:ext uri="{FF2B5EF4-FFF2-40B4-BE49-F238E27FC236}">
                <a16:creationId xmlns:a16="http://schemas.microsoft.com/office/drawing/2014/main" id="{E297D30F-DB28-4763-8B6C-9A3D791F0F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532" y="287948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7" name="AutoShape 14">
            <a:extLst>
              <a:ext uri="{FF2B5EF4-FFF2-40B4-BE49-F238E27FC236}">
                <a16:creationId xmlns:a16="http://schemas.microsoft.com/office/drawing/2014/main" id="{263B9EAB-1EAD-4CB9-B6BD-1989EE26FF5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B3094E-8CA2-4B96-9393-52C4236F2771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GB" sz="100" spc="400">
                <a:solidFill>
                  <a:schemeClr val="bg1"/>
                </a:solidFill>
              </a:rPr>
              <a:t> </a:t>
            </a:r>
            <a:r>
              <a:rPr lang="en-US" sz="1000" b="1" spc="400">
                <a:solidFill>
                  <a:schemeClr val="tx2">
                    <a:lumMod val="50000"/>
                  </a:schemeClr>
                </a:solidFill>
              </a:rPr>
              <a:t>SA2 Work Planning</a:t>
            </a:r>
            <a:endParaRPr lang="en-GB" sz="1000" b="1" spc="4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11165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46" y="33959"/>
            <a:ext cx="7649267" cy="8572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pic>
        <p:nvPicPr>
          <p:cNvPr id="4" name="Picture 10" descr="3GPP_TM_RD.jpg">
            <a:extLst>
              <a:ext uri="{FF2B5EF4-FFF2-40B4-BE49-F238E27FC236}">
                <a16:creationId xmlns:a16="http://schemas.microsoft.com/office/drawing/2014/main" id="{642C86D3-58C3-4274-B78D-DEE55735F88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654" y="33959"/>
            <a:ext cx="591556" cy="343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AutoShape 14">
            <a:extLst>
              <a:ext uri="{FF2B5EF4-FFF2-40B4-BE49-F238E27FC236}">
                <a16:creationId xmlns:a16="http://schemas.microsoft.com/office/drawing/2014/main" id="{6DCCCF6B-AB5F-4227-8AC1-FD2C452DFB9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08E4FB-5C27-43BD-958A-C95A5BF98784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R17 Edge Computing/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S2-2008509</a:t>
            </a:r>
            <a:r>
              <a:rPr lang="en-US" sz="1000" b="1" spc="400" dirty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en-GB" sz="1100" b="1" spc="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81155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85E6FBC2-1776-46B4-BAA4-C08ED08F97D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114" y="4863314"/>
            <a:ext cx="6733446" cy="196815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ADD955-35DF-4F49-82BD-92C31FA59850}"/>
              </a:ext>
            </a:extLst>
          </p:cNvPr>
          <p:cNvSpPr txBox="1"/>
          <p:nvPr userDrawn="1"/>
        </p:nvSpPr>
        <p:spPr>
          <a:xfrm>
            <a:off x="-3738" y="4870202"/>
            <a:ext cx="6508609" cy="169302"/>
          </a:xfrm>
          <a:prstGeom prst="rect">
            <a:avLst/>
          </a:prstGeom>
          <a:noFill/>
        </p:spPr>
        <p:txBody>
          <a:bodyPr anchor="ctr"/>
          <a:lstStyle/>
          <a:p>
            <a:pPr>
              <a:defRPr/>
            </a:pPr>
            <a:r>
              <a:rPr lang="en-US" sz="1000" b="1" spc="400">
                <a:solidFill>
                  <a:schemeClr val="tx2">
                    <a:lumMod val="50000"/>
                  </a:schemeClr>
                </a:solidFill>
              </a:rPr>
              <a:t>SA2 Q3/Q4 Work Planning</a:t>
            </a:r>
            <a:endParaRPr lang="en-GB" sz="1100" b="1" spc="400">
              <a:solidFill>
                <a:schemeClr val="bg1"/>
              </a:solidFill>
            </a:endParaRPr>
          </a:p>
        </p:txBody>
      </p:sp>
      <p:pic>
        <p:nvPicPr>
          <p:cNvPr id="5" name="Picture 10" descr="3GPP_TM_RD.jpg">
            <a:extLst>
              <a:ext uri="{FF2B5EF4-FFF2-40B4-BE49-F238E27FC236}">
                <a16:creationId xmlns:a16="http://schemas.microsoft.com/office/drawing/2014/main" id="{327C1B63-7B2F-4280-91BB-F206CE37A7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150" y="192088"/>
            <a:ext cx="1303338" cy="75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09596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C1E9818-F147-4CD5-869C-72A8FDA6740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312863" y="171450"/>
            <a:ext cx="600392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5854487-BFC5-4B95-9935-BC43D888B6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24780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B8615C31-83E6-4428-9533-57CBCAC6734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4846638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2020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147D7EE-9852-423A-9887-AD89CBDABB1F}"/>
              </a:ext>
            </a:extLst>
          </p:cNvPr>
          <p:cNvSpPr/>
          <p:nvPr userDrawn="1"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25F3BB0-923E-4BFD-9E97-6E17AF7D3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  <p:sldLayoutId id="2147484112" r:id="rId2"/>
    <p:sldLayoutId id="2147484113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29" y="33959"/>
            <a:ext cx="8193314" cy="857250"/>
          </a:xfrm>
        </p:spPr>
        <p:txBody>
          <a:bodyPr wrap="square" anchor="ctr">
            <a:noAutofit/>
          </a:bodyPr>
          <a:lstStyle/>
          <a:p>
            <a:pPr>
              <a:lnSpc>
                <a:spcPct val="110000"/>
              </a:lnSpc>
              <a:defRPr/>
            </a:pPr>
            <a:endParaRPr lang="en-US" altLang="zh-CN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6" y="842087"/>
            <a:ext cx="8296181" cy="3935185"/>
          </a:xfrm>
        </p:spPr>
        <p:txBody>
          <a:bodyPr/>
          <a:lstStyle/>
          <a:p>
            <a:r>
              <a:rPr lang="en-GB" b="1" dirty="0"/>
              <a:t>Source: 	Nokia, Nokia Shanghai Bell</a:t>
            </a:r>
            <a:r>
              <a:rPr lang="en-GB" b="1"/>
              <a:t>, Ericsson</a:t>
            </a:r>
            <a:r>
              <a:rPr lang="en-GB" b="1" dirty="0"/>
              <a:t>	</a:t>
            </a:r>
            <a:endParaRPr lang="fr-FR" dirty="0"/>
          </a:p>
          <a:p>
            <a:r>
              <a:rPr lang="en-GB" b="1" dirty="0"/>
              <a:t>Title: 	</a:t>
            </a:r>
            <a:r>
              <a:rPr lang="en-US" dirty="0"/>
              <a:t>Key Issue 3 “Network Information Provisioning to Local Applications with low latency”</a:t>
            </a:r>
            <a:endParaRPr lang="fr-FR" dirty="0"/>
          </a:p>
          <a:p>
            <a:r>
              <a:rPr lang="en-GB" b="1" dirty="0"/>
              <a:t>Document for: 	Discussion 	</a:t>
            </a:r>
            <a:endParaRPr lang="fr-FR" dirty="0"/>
          </a:p>
          <a:p>
            <a:r>
              <a:rPr lang="en-GB" b="1" dirty="0"/>
              <a:t>Agenda Item: 	8.3	</a:t>
            </a:r>
            <a:endParaRPr lang="fr-FR" dirty="0"/>
          </a:p>
          <a:p>
            <a:r>
              <a:rPr lang="en-GB" b="1" dirty="0"/>
              <a:t>Work Item / Release:	</a:t>
            </a:r>
            <a:r>
              <a:rPr lang="en-GB" b="1" dirty="0" err="1"/>
              <a:t>FS_enh_EC</a:t>
            </a:r>
            <a:r>
              <a:rPr lang="en-GB" b="1" dirty="0"/>
              <a:t> / Rel-17</a:t>
            </a:r>
            <a:endParaRPr lang="fr-FR" dirty="0"/>
          </a:p>
          <a:p>
            <a:pPr marL="0" lvl="1" indent="0">
              <a:lnSpc>
                <a:spcPct val="110000"/>
              </a:lnSpc>
              <a:buNone/>
              <a:defRPr/>
            </a:pPr>
            <a:endParaRPr lang="en-US" sz="1500" dirty="0">
              <a:ea typeface="+mn-ea"/>
              <a:cs typeface="+mn-cs"/>
            </a:endParaRPr>
          </a:p>
          <a:p>
            <a:pPr marL="400050" lvl="2" indent="0">
              <a:lnSpc>
                <a:spcPct val="110000"/>
              </a:lnSpc>
              <a:buNone/>
              <a:defRPr/>
            </a:pPr>
            <a:endParaRPr lang="en-US" sz="1000" dirty="0">
              <a:ea typeface="+mn-ea"/>
              <a:cs typeface="+mn-cs"/>
            </a:endParaRP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</p:txBody>
      </p:sp>
    </p:spTree>
    <p:extLst>
      <p:ext uri="{BB962C8B-B14F-4D97-AF65-F5344CB8AC3E}">
        <p14:creationId xmlns:p14="http://schemas.microsoft.com/office/powerpoint/2010/main" val="316367164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29" y="33959"/>
            <a:ext cx="8193314" cy="610726"/>
          </a:xfrm>
        </p:spPr>
        <p:txBody>
          <a:bodyPr wrap="square" anchor="ctr">
            <a:no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400" b="1" dirty="0"/>
              <a:t>Key Issue 3</a:t>
            </a:r>
            <a:r>
              <a:rPr lang="zh-CN" altLang="en-US" sz="2400" b="1" dirty="0"/>
              <a:t> </a:t>
            </a:r>
            <a:r>
              <a:rPr lang="en-US" altLang="zh-CN" sz="2400" b="1" dirty="0"/>
              <a:t>“Network Information Provisioning to Local Applications with low latency”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6" y="723627"/>
            <a:ext cx="8296181" cy="4053646"/>
          </a:xfrm>
        </p:spPr>
        <p:txBody>
          <a:bodyPr/>
          <a:lstStyle/>
          <a:p>
            <a:pPr marL="285750" lvl="1">
              <a:lnSpc>
                <a:spcPct val="110000"/>
              </a:lnSpc>
              <a:defRPr/>
            </a:pPr>
            <a:r>
              <a:rPr lang="en-US" sz="1600" dirty="0">
                <a:ea typeface="+mn-ea"/>
                <a:cs typeface="+mn-cs"/>
              </a:rPr>
              <a:t>Current status. 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100" dirty="0"/>
              <a:t>The current work done so far has focused on how to deliver information but not on </a:t>
            </a:r>
            <a:r>
              <a:rPr lang="en-US" sz="1100" u="sng" dirty="0"/>
              <a:t>which information to provide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100" dirty="0"/>
              <a:t>The solution endorsed limits the information being delivered to </a:t>
            </a:r>
            <a:r>
              <a:rPr lang="en-US" sz="1100" u="sng" dirty="0"/>
              <a:t>R16 </a:t>
            </a:r>
            <a:r>
              <a:rPr lang="en-US" sz="1100" u="sng" dirty="0" err="1"/>
              <a:t>Qos</a:t>
            </a:r>
            <a:r>
              <a:rPr lang="en-US" sz="1100" u="sng" dirty="0"/>
              <a:t> Monitoring information, which is latency of UE&lt;-&gt;UPF</a:t>
            </a:r>
            <a:endParaRPr lang="en-US" sz="1600" dirty="0">
              <a:ea typeface="+mn-ea"/>
              <a:cs typeface="+mn-cs"/>
            </a:endParaRPr>
          </a:p>
          <a:p>
            <a:pPr marL="285750" lvl="1">
              <a:lnSpc>
                <a:spcPct val="110000"/>
              </a:lnSpc>
              <a:defRPr/>
            </a:pPr>
            <a:r>
              <a:rPr lang="en-US" sz="1600" u="sng" dirty="0">
                <a:ea typeface="+mn-ea"/>
                <a:cs typeface="+mn-cs"/>
              </a:rPr>
              <a:t>Applications need QoS information that is averaged over time</a:t>
            </a:r>
          </a:p>
          <a:p>
            <a:pPr marL="685800" lvl="2">
              <a:lnSpc>
                <a:spcPct val="110000"/>
              </a:lnSpc>
              <a:defRPr/>
            </a:pPr>
            <a:r>
              <a:rPr lang="en-US" sz="1100" dirty="0"/>
              <a:t>Otherwise they would over-react to instantaneous QoS values leading to service and network instability</a:t>
            </a:r>
          </a:p>
          <a:p>
            <a:pPr marL="285750" lvl="1">
              <a:lnSpc>
                <a:spcPct val="110000"/>
              </a:lnSpc>
              <a:defRPr/>
            </a:pPr>
            <a:r>
              <a:rPr lang="en-US" sz="1600" dirty="0">
                <a:ea typeface="+mn-ea"/>
                <a:cs typeface="+mn-cs"/>
              </a:rPr>
              <a:t>R16 supports delivery of QoS info to App</a:t>
            </a:r>
          </a:p>
          <a:p>
            <a:pPr marL="685800" lvl="2">
              <a:lnSpc>
                <a:spcPct val="110000"/>
              </a:lnSpc>
              <a:defRPr/>
            </a:pPr>
            <a:r>
              <a:rPr lang="en-US" sz="1100" dirty="0" err="1"/>
              <a:t>Inband</a:t>
            </a:r>
            <a:r>
              <a:rPr lang="en-US" sz="1100" dirty="0"/>
              <a:t> as packet drops or ECN (tag in IP header so in User Plane)</a:t>
            </a:r>
          </a:p>
          <a:p>
            <a:pPr marL="685800" lvl="2">
              <a:lnSpc>
                <a:spcPct val="110000"/>
              </a:lnSpc>
              <a:defRPr/>
            </a:pPr>
            <a:r>
              <a:rPr lang="en-US" sz="1100" dirty="0"/>
              <a:t>Via notification Control  (SMF is notified. May modify QoS. AF is informed over </a:t>
            </a:r>
            <a:r>
              <a:rPr lang="en-US" sz="1100" dirty="0" err="1"/>
              <a:t>Npcf</a:t>
            </a:r>
            <a:r>
              <a:rPr lang="en-US" sz="1100" dirty="0"/>
              <a:t> so in Control Plane)</a:t>
            </a:r>
          </a:p>
          <a:p>
            <a:pPr marL="685800" lvl="2">
              <a:lnSpc>
                <a:spcPct val="110000"/>
              </a:lnSpc>
              <a:defRPr/>
            </a:pPr>
            <a:r>
              <a:rPr lang="en-US" sz="1100" dirty="0"/>
              <a:t>Via QoS Monitoring (RAN-UPF measurements to SMF to PCF to AF via </a:t>
            </a:r>
            <a:r>
              <a:rPr lang="en-US" sz="1100" dirty="0" err="1"/>
              <a:t>Npcf</a:t>
            </a:r>
            <a:r>
              <a:rPr lang="en-US" sz="1100" dirty="0"/>
              <a:t>? so in Control Plane)</a:t>
            </a:r>
          </a:p>
          <a:p>
            <a:pPr marL="285750" lvl="1">
              <a:lnSpc>
                <a:spcPct val="110000"/>
              </a:lnSpc>
              <a:defRPr/>
            </a:pPr>
            <a:r>
              <a:rPr lang="en-US" sz="1400" dirty="0"/>
              <a:t>There is no proposal stating what information is needed by applications and how low latency for this information should be </a:t>
            </a:r>
          </a:p>
          <a:p>
            <a:pPr marL="685800" lvl="2">
              <a:lnSpc>
                <a:spcPct val="110000"/>
              </a:lnSpc>
              <a:defRPr/>
            </a:pPr>
            <a:r>
              <a:rPr lang="en-US" sz="1100" dirty="0"/>
              <a:t>No example application use case has been presented showing benefits</a:t>
            </a:r>
          </a:p>
          <a:p>
            <a:pPr marL="285750" lvl="1">
              <a:lnSpc>
                <a:spcPct val="110000"/>
              </a:lnSpc>
              <a:defRPr/>
            </a:pPr>
            <a:r>
              <a:rPr lang="en-US" sz="1400" dirty="0"/>
              <a:t>What is the need to add to R16 considering that Mechanisms defined as part of KI 3 would deliver the same (QoS) information with similar delay</a:t>
            </a:r>
          </a:p>
          <a:p>
            <a:pPr marL="685800" lvl="2">
              <a:lnSpc>
                <a:spcPct val="110000"/>
              </a:lnSpc>
              <a:defRPr/>
            </a:pPr>
            <a:r>
              <a:rPr lang="en-US" sz="1100" dirty="0"/>
              <a:t>As (QoS) information is to be time-integrated (order of magnitude a few Seconds) sending directly from UPF to local NEF (instead of sending via SMF and PCF) does not really provide a lower latency</a:t>
            </a:r>
          </a:p>
          <a:p>
            <a:pPr marL="0" lvl="1" indent="0">
              <a:lnSpc>
                <a:spcPct val="110000"/>
              </a:lnSpc>
              <a:buNone/>
              <a:defRPr/>
            </a:pPr>
            <a:endParaRPr lang="en-US" sz="1400" dirty="0"/>
          </a:p>
          <a:p>
            <a:pPr marL="0" lvl="1" indent="0">
              <a:lnSpc>
                <a:spcPct val="110000"/>
              </a:lnSpc>
              <a:buNone/>
              <a:defRPr/>
            </a:pPr>
            <a:endParaRPr lang="en-US" sz="1400" dirty="0">
              <a:ea typeface="+mn-ea"/>
              <a:cs typeface="+mn-cs"/>
            </a:endParaRPr>
          </a:p>
          <a:p>
            <a:pPr marL="400050" lvl="2" indent="0">
              <a:lnSpc>
                <a:spcPct val="110000"/>
              </a:lnSpc>
              <a:buNone/>
              <a:defRPr/>
            </a:pPr>
            <a:endParaRPr lang="en-US" sz="900" dirty="0">
              <a:ea typeface="+mn-ea"/>
              <a:cs typeface="+mn-cs"/>
            </a:endParaRP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000" dirty="0"/>
          </a:p>
          <a:p>
            <a:pPr>
              <a:defRPr/>
            </a:pPr>
            <a:endParaRPr lang="en-US" altLang="en-US" sz="1000" dirty="0"/>
          </a:p>
          <a:p>
            <a:pPr>
              <a:defRPr/>
            </a:pP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17599677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29" y="33959"/>
            <a:ext cx="8193314" cy="857250"/>
          </a:xfrm>
        </p:spPr>
        <p:txBody>
          <a:bodyPr wrap="square" anchor="ctr">
            <a:noAutofit/>
          </a:bodyPr>
          <a:lstStyle/>
          <a:p>
            <a:pPr>
              <a:lnSpc>
                <a:spcPct val="110000"/>
              </a:lnSpc>
              <a:defRPr/>
            </a:pPr>
            <a:r>
              <a:rPr lang="en-US" altLang="zh-CN" sz="2800" b="1" dirty="0"/>
              <a:t>Key Issue 3</a:t>
            </a:r>
            <a:r>
              <a:rPr lang="zh-CN" altLang="en-US" sz="2800" b="1" dirty="0"/>
              <a:t> </a:t>
            </a:r>
            <a:r>
              <a:rPr lang="en-US" altLang="zh-CN" sz="2800" b="1" dirty="0"/>
              <a:t>“Network Information Provisioning to Local Applications with low latency”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6" y="842087"/>
            <a:ext cx="8296181" cy="3935185"/>
          </a:xfrm>
        </p:spPr>
        <p:txBody>
          <a:bodyPr/>
          <a:lstStyle/>
          <a:p>
            <a:pPr marL="285750" lvl="1">
              <a:lnSpc>
                <a:spcPct val="110000"/>
              </a:lnSpc>
              <a:defRPr/>
            </a:pPr>
            <a:r>
              <a:rPr lang="en-US" sz="1800" dirty="0">
                <a:ea typeface="+mn-ea"/>
                <a:cs typeface="+mn-cs"/>
              </a:rPr>
              <a:t>Re-16 QoS Monitoring Reporting recap</a:t>
            </a:r>
          </a:p>
          <a:p>
            <a:pPr marL="685800" lvl="2">
              <a:lnSpc>
                <a:spcPct val="110000"/>
              </a:lnSpc>
              <a:defRPr/>
            </a:pPr>
            <a:r>
              <a:rPr lang="en-US" sz="1400" dirty="0">
                <a:ea typeface="+mn-ea"/>
                <a:cs typeface="+mn-cs"/>
              </a:rPr>
              <a:t>Supports calculation of uplink/downlink and RTT in UPF</a:t>
            </a:r>
          </a:p>
          <a:p>
            <a:pPr marL="1143000" lvl="3">
              <a:lnSpc>
                <a:spcPct val="110000"/>
              </a:lnSpc>
              <a:defRPr/>
            </a:pPr>
            <a:r>
              <a:rPr lang="en-US" sz="1400" dirty="0">
                <a:ea typeface="+mn-ea"/>
                <a:cs typeface="+mn-cs"/>
              </a:rPr>
              <a:t>GTP ECHO requests for the GTP path ( or in band packet marking) and RAN reporting of UE-NG-GRAN </a:t>
            </a:r>
            <a:r>
              <a:rPr lang="en-GB" sz="1400" dirty="0">
                <a:ea typeface="+mn-ea"/>
                <a:cs typeface="+mn-cs"/>
              </a:rPr>
              <a:t>delay measurements</a:t>
            </a:r>
            <a:r>
              <a:rPr lang="en-US" sz="1400" dirty="0">
                <a:ea typeface="+mn-ea"/>
                <a:cs typeface="+mn-cs"/>
              </a:rPr>
              <a:t> </a:t>
            </a:r>
          </a:p>
          <a:p>
            <a:pPr marL="685800" lvl="2">
              <a:lnSpc>
                <a:spcPct val="110000"/>
              </a:lnSpc>
              <a:defRPr/>
            </a:pPr>
            <a:r>
              <a:rPr lang="en-US" sz="1400" dirty="0">
                <a:ea typeface="+mn-ea"/>
                <a:cs typeface="+mn-cs"/>
              </a:rPr>
              <a:t>The Re-16 QoS Monitoring reporting can be periodic or event/threshold based</a:t>
            </a:r>
          </a:p>
          <a:p>
            <a:pPr marL="1143000" lvl="3">
              <a:lnSpc>
                <a:spcPct val="110000"/>
              </a:lnSpc>
              <a:defRPr/>
            </a:pPr>
            <a:r>
              <a:rPr lang="en-US" sz="1400" dirty="0">
                <a:ea typeface="+mn-ea"/>
                <a:cs typeface="+mn-cs"/>
              </a:rPr>
              <a:t>The frequency for periodic reporting is enumerated in seconds</a:t>
            </a:r>
          </a:p>
          <a:p>
            <a:pPr marL="1143000" lvl="3">
              <a:lnSpc>
                <a:spcPct val="110000"/>
              </a:lnSpc>
              <a:defRPr/>
            </a:pPr>
            <a:r>
              <a:rPr lang="en-US" sz="1400" dirty="0">
                <a:ea typeface="+mn-ea"/>
                <a:cs typeface="+mn-cs"/>
              </a:rPr>
              <a:t>If event/threshold based reporting is used there is a minimum wait time between subsequent reports, the minimum wait time is enumerated in seconds 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A635EB2-AEA3-4D05-BD25-FAA343CCB71F}"/>
              </a:ext>
            </a:extLst>
          </p:cNvPr>
          <p:cNvSpPr/>
          <p:nvPr/>
        </p:nvSpPr>
        <p:spPr bwMode="auto">
          <a:xfrm>
            <a:off x="793750" y="4131906"/>
            <a:ext cx="495044" cy="339013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UE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43F45B8-D973-4809-8918-C9754E558F11}"/>
              </a:ext>
            </a:extLst>
          </p:cNvPr>
          <p:cNvSpPr/>
          <p:nvPr/>
        </p:nvSpPr>
        <p:spPr bwMode="auto">
          <a:xfrm>
            <a:off x="1790700" y="4131906"/>
            <a:ext cx="774700" cy="339013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>
                <a:latin typeface="Arial" charset="0"/>
              </a:rPr>
              <a:t>NG-RAN</a:t>
            </a: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D130ADF-ABF0-49D0-9E9D-87B9211B6B92}"/>
              </a:ext>
            </a:extLst>
          </p:cNvPr>
          <p:cNvSpPr/>
          <p:nvPr/>
        </p:nvSpPr>
        <p:spPr bwMode="auto">
          <a:xfrm>
            <a:off x="3619500" y="4131906"/>
            <a:ext cx="774700" cy="339013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UPF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3082326-3F9E-4DA4-97E9-4D8A9AF63F6E}"/>
              </a:ext>
            </a:extLst>
          </p:cNvPr>
          <p:cNvSpPr/>
          <p:nvPr/>
        </p:nvSpPr>
        <p:spPr bwMode="auto">
          <a:xfrm>
            <a:off x="4480112" y="3496311"/>
            <a:ext cx="774700" cy="339013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>
                <a:latin typeface="Arial" charset="0"/>
              </a:rPr>
              <a:t>CN-CP</a:t>
            </a: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EF8E018-8EF8-4CE3-B5A9-FFB8138F84BC}"/>
              </a:ext>
            </a:extLst>
          </p:cNvPr>
          <p:cNvSpPr/>
          <p:nvPr/>
        </p:nvSpPr>
        <p:spPr bwMode="auto">
          <a:xfrm>
            <a:off x="5596965" y="3981900"/>
            <a:ext cx="774700" cy="339013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Arial" charset="0"/>
              </a:rPr>
              <a:t>Local NEF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6A59B18-16F1-4DA2-ADCA-954DD18EC056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2565400" y="4375374"/>
            <a:ext cx="1054100" cy="1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F8524C37-E6A1-4E80-A109-18A141030088}"/>
              </a:ext>
            </a:extLst>
          </p:cNvPr>
          <p:cNvCxnSpPr>
            <a:cxnSpLocks/>
          </p:cNvCxnSpPr>
          <p:nvPr/>
        </p:nvCxnSpPr>
        <p:spPr bwMode="auto">
          <a:xfrm flipH="1">
            <a:off x="1263650" y="4308140"/>
            <a:ext cx="52705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96D89FC-F870-4AA1-B705-89950510F6C6}"/>
              </a:ext>
            </a:extLst>
          </p:cNvPr>
          <p:cNvSpPr txBox="1"/>
          <p:nvPr/>
        </p:nvSpPr>
        <p:spPr>
          <a:xfrm>
            <a:off x="2751651" y="4375374"/>
            <a:ext cx="6815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Measure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F1225AA-8A4F-4A31-BC56-6B4BBA1D4854}"/>
              </a:ext>
            </a:extLst>
          </p:cNvPr>
          <p:cNvSpPr txBox="1"/>
          <p:nvPr/>
        </p:nvSpPr>
        <p:spPr>
          <a:xfrm>
            <a:off x="1228726" y="4301412"/>
            <a:ext cx="6815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Measure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8A0361F5-CEC5-45C1-86F0-B5DABBD0A625}"/>
              </a:ext>
            </a:extLst>
          </p:cNvPr>
          <p:cNvCxnSpPr>
            <a:cxnSpLocks/>
          </p:cNvCxnSpPr>
          <p:nvPr/>
        </p:nvCxnSpPr>
        <p:spPr bwMode="auto">
          <a:xfrm>
            <a:off x="2565400" y="4240897"/>
            <a:ext cx="1054100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74247FD1-BA18-47C7-85D0-F6E74AF2CC44}"/>
              </a:ext>
            </a:extLst>
          </p:cNvPr>
          <p:cNvSpPr txBox="1"/>
          <p:nvPr/>
        </p:nvSpPr>
        <p:spPr>
          <a:xfrm>
            <a:off x="2786043" y="4028297"/>
            <a:ext cx="5677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Report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8FA17104-70EB-454F-8A96-B71CAA156C43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 bwMode="auto">
          <a:xfrm flipV="1">
            <a:off x="4394200" y="4151407"/>
            <a:ext cx="1202765" cy="15000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84AC405-FC61-4DE0-B2C6-40B7FA343C70}"/>
              </a:ext>
            </a:extLst>
          </p:cNvPr>
          <p:cNvSpPr/>
          <p:nvPr/>
        </p:nvSpPr>
        <p:spPr bwMode="auto">
          <a:xfrm>
            <a:off x="4383741" y="3754872"/>
            <a:ext cx="1223683" cy="548187"/>
          </a:xfrm>
          <a:custGeom>
            <a:avLst/>
            <a:gdLst>
              <a:gd name="connsiteX0" fmla="*/ 0 w 1223683"/>
              <a:gd name="connsiteY0" fmla="*/ 548187 h 548187"/>
              <a:gd name="connsiteX1" fmla="*/ 33618 w 1223683"/>
              <a:gd name="connsiteY1" fmla="*/ 528016 h 548187"/>
              <a:gd name="connsiteX2" fmla="*/ 40341 w 1223683"/>
              <a:gd name="connsiteY2" fmla="*/ 507846 h 548187"/>
              <a:gd name="connsiteX3" fmla="*/ 60512 w 1223683"/>
              <a:gd name="connsiteY3" fmla="*/ 494399 h 548187"/>
              <a:gd name="connsiteX4" fmla="*/ 80683 w 1223683"/>
              <a:gd name="connsiteY4" fmla="*/ 460781 h 548187"/>
              <a:gd name="connsiteX5" fmla="*/ 87406 w 1223683"/>
              <a:gd name="connsiteY5" fmla="*/ 440610 h 548187"/>
              <a:gd name="connsiteX6" fmla="*/ 121024 w 1223683"/>
              <a:gd name="connsiteY6" fmla="*/ 406993 h 548187"/>
              <a:gd name="connsiteX7" fmla="*/ 147918 w 1223683"/>
              <a:gd name="connsiteY7" fmla="*/ 373375 h 548187"/>
              <a:gd name="connsiteX8" fmla="*/ 154641 w 1223683"/>
              <a:gd name="connsiteY8" fmla="*/ 353204 h 548187"/>
              <a:gd name="connsiteX9" fmla="*/ 194983 w 1223683"/>
              <a:gd name="connsiteY9" fmla="*/ 312863 h 548187"/>
              <a:gd name="connsiteX10" fmla="*/ 235324 w 1223683"/>
              <a:gd name="connsiteY10" fmla="*/ 285969 h 548187"/>
              <a:gd name="connsiteX11" fmla="*/ 255494 w 1223683"/>
              <a:gd name="connsiteY11" fmla="*/ 272522 h 548187"/>
              <a:gd name="connsiteX12" fmla="*/ 289112 w 1223683"/>
              <a:gd name="connsiteY12" fmla="*/ 245628 h 548187"/>
              <a:gd name="connsiteX13" fmla="*/ 309283 w 1223683"/>
              <a:gd name="connsiteY13" fmla="*/ 225457 h 548187"/>
              <a:gd name="connsiteX14" fmla="*/ 349624 w 1223683"/>
              <a:gd name="connsiteY14" fmla="*/ 198563 h 548187"/>
              <a:gd name="connsiteX15" fmla="*/ 389965 w 1223683"/>
              <a:gd name="connsiteY15" fmla="*/ 171669 h 548187"/>
              <a:gd name="connsiteX16" fmla="*/ 410135 w 1223683"/>
              <a:gd name="connsiteY16" fmla="*/ 158222 h 548187"/>
              <a:gd name="connsiteX17" fmla="*/ 423583 w 1223683"/>
              <a:gd name="connsiteY17" fmla="*/ 144775 h 548187"/>
              <a:gd name="connsiteX18" fmla="*/ 437030 w 1223683"/>
              <a:gd name="connsiteY18" fmla="*/ 124604 h 548187"/>
              <a:gd name="connsiteX19" fmla="*/ 457200 w 1223683"/>
              <a:gd name="connsiteY19" fmla="*/ 117881 h 548187"/>
              <a:gd name="connsiteX20" fmla="*/ 517712 w 1223683"/>
              <a:gd name="connsiteY20" fmla="*/ 70816 h 548187"/>
              <a:gd name="connsiteX21" fmla="*/ 558053 w 1223683"/>
              <a:gd name="connsiteY21" fmla="*/ 50646 h 548187"/>
              <a:gd name="connsiteX22" fmla="*/ 578224 w 1223683"/>
              <a:gd name="connsiteY22" fmla="*/ 37199 h 548187"/>
              <a:gd name="connsiteX23" fmla="*/ 618565 w 1223683"/>
              <a:gd name="connsiteY23" fmla="*/ 23752 h 548187"/>
              <a:gd name="connsiteX24" fmla="*/ 793377 w 1223683"/>
              <a:gd name="connsiteY24" fmla="*/ 17028 h 548187"/>
              <a:gd name="connsiteX25" fmla="*/ 813547 w 1223683"/>
              <a:gd name="connsiteY25" fmla="*/ 23752 h 548187"/>
              <a:gd name="connsiteX26" fmla="*/ 840441 w 1223683"/>
              <a:gd name="connsiteY26" fmla="*/ 30475 h 548187"/>
              <a:gd name="connsiteX27" fmla="*/ 880783 w 1223683"/>
              <a:gd name="connsiteY27" fmla="*/ 43922 h 548187"/>
              <a:gd name="connsiteX28" fmla="*/ 921124 w 1223683"/>
              <a:gd name="connsiteY28" fmla="*/ 70816 h 548187"/>
              <a:gd name="connsiteX29" fmla="*/ 941294 w 1223683"/>
              <a:gd name="connsiteY29" fmla="*/ 84263 h 548187"/>
              <a:gd name="connsiteX30" fmla="*/ 974912 w 1223683"/>
              <a:gd name="connsiteY30" fmla="*/ 111157 h 548187"/>
              <a:gd name="connsiteX31" fmla="*/ 1001806 w 1223683"/>
              <a:gd name="connsiteY31" fmla="*/ 131328 h 548187"/>
              <a:gd name="connsiteX32" fmla="*/ 1021977 w 1223683"/>
              <a:gd name="connsiteY32" fmla="*/ 138052 h 548187"/>
              <a:gd name="connsiteX33" fmla="*/ 1062318 w 1223683"/>
              <a:gd name="connsiteY33" fmla="*/ 158222 h 548187"/>
              <a:gd name="connsiteX34" fmla="*/ 1102659 w 1223683"/>
              <a:gd name="connsiteY34" fmla="*/ 178393 h 548187"/>
              <a:gd name="connsiteX35" fmla="*/ 1143000 w 1223683"/>
              <a:gd name="connsiteY35" fmla="*/ 198563 h 548187"/>
              <a:gd name="connsiteX36" fmla="*/ 1163171 w 1223683"/>
              <a:gd name="connsiteY36" fmla="*/ 212010 h 548187"/>
              <a:gd name="connsiteX37" fmla="*/ 1176618 w 1223683"/>
              <a:gd name="connsiteY37" fmla="*/ 232181 h 548187"/>
              <a:gd name="connsiteX38" fmla="*/ 1196788 w 1223683"/>
              <a:gd name="connsiteY38" fmla="*/ 252352 h 548187"/>
              <a:gd name="connsiteX39" fmla="*/ 1216959 w 1223683"/>
              <a:gd name="connsiteY39" fmla="*/ 292693 h 548187"/>
              <a:gd name="connsiteX40" fmla="*/ 1223683 w 1223683"/>
              <a:gd name="connsiteY40" fmla="*/ 312863 h 548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223683" h="548187">
                <a:moveTo>
                  <a:pt x="0" y="548187"/>
                </a:moveTo>
                <a:cubicBezTo>
                  <a:pt x="11206" y="541463"/>
                  <a:pt x="24377" y="537257"/>
                  <a:pt x="33618" y="528016"/>
                </a:cubicBezTo>
                <a:cubicBezTo>
                  <a:pt x="38629" y="523005"/>
                  <a:pt x="35914" y="513380"/>
                  <a:pt x="40341" y="507846"/>
                </a:cubicBezTo>
                <a:cubicBezTo>
                  <a:pt x="45389" y="501536"/>
                  <a:pt x="53788" y="498881"/>
                  <a:pt x="60512" y="494399"/>
                </a:cubicBezTo>
                <a:cubicBezTo>
                  <a:pt x="79557" y="437258"/>
                  <a:pt x="52995" y="506927"/>
                  <a:pt x="80683" y="460781"/>
                </a:cubicBezTo>
                <a:cubicBezTo>
                  <a:pt x="84329" y="454704"/>
                  <a:pt x="84237" y="446949"/>
                  <a:pt x="87406" y="440610"/>
                </a:cubicBezTo>
                <a:cubicBezTo>
                  <a:pt x="98611" y="418199"/>
                  <a:pt x="100854" y="420439"/>
                  <a:pt x="121024" y="406993"/>
                </a:cubicBezTo>
                <a:cubicBezTo>
                  <a:pt x="137922" y="356293"/>
                  <a:pt x="113161" y="416821"/>
                  <a:pt x="147918" y="373375"/>
                </a:cubicBezTo>
                <a:cubicBezTo>
                  <a:pt x="152345" y="367841"/>
                  <a:pt x="150290" y="358798"/>
                  <a:pt x="154641" y="353204"/>
                </a:cubicBezTo>
                <a:cubicBezTo>
                  <a:pt x="166316" y="338193"/>
                  <a:pt x="179160" y="323412"/>
                  <a:pt x="194983" y="312863"/>
                </a:cubicBezTo>
                <a:lnTo>
                  <a:pt x="235324" y="285969"/>
                </a:lnTo>
                <a:lnTo>
                  <a:pt x="255494" y="272522"/>
                </a:lnTo>
                <a:cubicBezTo>
                  <a:pt x="285568" y="227412"/>
                  <a:pt x="250140" y="271610"/>
                  <a:pt x="289112" y="245628"/>
                </a:cubicBezTo>
                <a:cubicBezTo>
                  <a:pt x="297024" y="240353"/>
                  <a:pt x="301777" y="231295"/>
                  <a:pt x="309283" y="225457"/>
                </a:cubicBezTo>
                <a:cubicBezTo>
                  <a:pt x="322040" y="215535"/>
                  <a:pt x="336177" y="207528"/>
                  <a:pt x="349624" y="198563"/>
                </a:cubicBezTo>
                <a:lnTo>
                  <a:pt x="389965" y="171669"/>
                </a:lnTo>
                <a:cubicBezTo>
                  <a:pt x="396688" y="167187"/>
                  <a:pt x="404421" y="163936"/>
                  <a:pt x="410135" y="158222"/>
                </a:cubicBezTo>
                <a:cubicBezTo>
                  <a:pt x="414618" y="153740"/>
                  <a:pt x="419623" y="149725"/>
                  <a:pt x="423583" y="144775"/>
                </a:cubicBezTo>
                <a:cubicBezTo>
                  <a:pt x="428631" y="138465"/>
                  <a:pt x="430720" y="129652"/>
                  <a:pt x="437030" y="124604"/>
                </a:cubicBezTo>
                <a:cubicBezTo>
                  <a:pt x="442564" y="120177"/>
                  <a:pt x="450477" y="120122"/>
                  <a:pt x="457200" y="117881"/>
                </a:cubicBezTo>
                <a:cubicBezTo>
                  <a:pt x="488798" y="86283"/>
                  <a:pt x="469460" y="102984"/>
                  <a:pt x="517712" y="70816"/>
                </a:cubicBezTo>
                <a:cubicBezTo>
                  <a:pt x="543779" y="53438"/>
                  <a:pt x="530218" y="59924"/>
                  <a:pt x="558053" y="50646"/>
                </a:cubicBezTo>
                <a:cubicBezTo>
                  <a:pt x="564777" y="46164"/>
                  <a:pt x="570840" y="40481"/>
                  <a:pt x="578224" y="37199"/>
                </a:cubicBezTo>
                <a:cubicBezTo>
                  <a:pt x="591177" y="31442"/>
                  <a:pt x="618565" y="23752"/>
                  <a:pt x="618565" y="23752"/>
                </a:cubicBezTo>
                <a:cubicBezTo>
                  <a:pt x="680518" y="-17554"/>
                  <a:pt x="637980" y="5074"/>
                  <a:pt x="793377" y="17028"/>
                </a:cubicBezTo>
                <a:cubicBezTo>
                  <a:pt x="800443" y="17572"/>
                  <a:pt x="806733" y="21805"/>
                  <a:pt x="813547" y="23752"/>
                </a:cubicBezTo>
                <a:cubicBezTo>
                  <a:pt x="822432" y="26291"/>
                  <a:pt x="831590" y="27820"/>
                  <a:pt x="840441" y="30475"/>
                </a:cubicBezTo>
                <a:cubicBezTo>
                  <a:pt x="854018" y="34548"/>
                  <a:pt x="880783" y="43922"/>
                  <a:pt x="880783" y="43922"/>
                </a:cubicBezTo>
                <a:lnTo>
                  <a:pt x="921124" y="70816"/>
                </a:lnTo>
                <a:lnTo>
                  <a:pt x="941294" y="84263"/>
                </a:lnTo>
                <a:cubicBezTo>
                  <a:pt x="966811" y="122540"/>
                  <a:pt x="939937" y="91171"/>
                  <a:pt x="974912" y="111157"/>
                </a:cubicBezTo>
                <a:cubicBezTo>
                  <a:pt x="984642" y="116717"/>
                  <a:pt x="992077" y="125768"/>
                  <a:pt x="1001806" y="131328"/>
                </a:cubicBezTo>
                <a:cubicBezTo>
                  <a:pt x="1007960" y="134844"/>
                  <a:pt x="1015638" y="134882"/>
                  <a:pt x="1021977" y="138052"/>
                </a:cubicBezTo>
                <a:cubicBezTo>
                  <a:pt x="1074104" y="164116"/>
                  <a:pt x="1011624" y="141326"/>
                  <a:pt x="1062318" y="158222"/>
                </a:cubicBezTo>
                <a:cubicBezTo>
                  <a:pt x="1120116" y="196755"/>
                  <a:pt x="1046991" y="150559"/>
                  <a:pt x="1102659" y="178393"/>
                </a:cubicBezTo>
                <a:cubicBezTo>
                  <a:pt x="1154789" y="204458"/>
                  <a:pt x="1092307" y="181666"/>
                  <a:pt x="1143000" y="198563"/>
                </a:cubicBezTo>
                <a:cubicBezTo>
                  <a:pt x="1149724" y="203045"/>
                  <a:pt x="1157457" y="206296"/>
                  <a:pt x="1163171" y="212010"/>
                </a:cubicBezTo>
                <a:cubicBezTo>
                  <a:pt x="1168885" y="217724"/>
                  <a:pt x="1171445" y="225973"/>
                  <a:pt x="1176618" y="232181"/>
                </a:cubicBezTo>
                <a:cubicBezTo>
                  <a:pt x="1182705" y="239486"/>
                  <a:pt x="1190065" y="245628"/>
                  <a:pt x="1196788" y="252352"/>
                </a:cubicBezTo>
                <a:cubicBezTo>
                  <a:pt x="1213689" y="303049"/>
                  <a:pt x="1190891" y="240559"/>
                  <a:pt x="1216959" y="292693"/>
                </a:cubicBezTo>
                <a:cubicBezTo>
                  <a:pt x="1220129" y="299032"/>
                  <a:pt x="1223683" y="312863"/>
                  <a:pt x="1223683" y="312863"/>
                </a:cubicBezTo>
              </a:path>
            </a:pathLst>
          </a:custGeom>
          <a:noFill/>
          <a:ln w="1587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71B9CB-A751-49D2-82E1-962DC481BF0D}"/>
              </a:ext>
            </a:extLst>
          </p:cNvPr>
          <p:cNvSpPr txBox="1"/>
          <p:nvPr/>
        </p:nvSpPr>
        <p:spPr>
          <a:xfrm>
            <a:off x="4526449" y="4021230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?</a:t>
            </a:r>
          </a:p>
        </p:txBody>
      </p:sp>
      <p:sp>
        <p:nvSpPr>
          <p:cNvPr id="30" name="Speech Bubble: Rectangle with Corners Rounded 29">
            <a:extLst>
              <a:ext uri="{FF2B5EF4-FFF2-40B4-BE49-F238E27FC236}">
                <a16:creationId xmlns:a16="http://schemas.microsoft.com/office/drawing/2014/main" id="{CB5258FD-B047-4894-8C33-D6E99D61ECD0}"/>
              </a:ext>
            </a:extLst>
          </p:cNvPr>
          <p:cNvSpPr/>
          <p:nvPr/>
        </p:nvSpPr>
        <p:spPr bwMode="auto">
          <a:xfrm>
            <a:off x="1465729" y="3240749"/>
            <a:ext cx="2565399" cy="548188"/>
          </a:xfrm>
          <a:prstGeom prst="wedgeRoundRectCallout">
            <a:avLst>
              <a:gd name="adj1" fmla="val 57708"/>
              <a:gd name="adj2" fmla="val 113965"/>
              <a:gd name="adj3" fmla="val 16667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UPF measures and calculates the path delay and RTT and reports with a maximum frequency of once a second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2333000-0EA6-423D-A064-E45BADF69076}"/>
              </a:ext>
            </a:extLst>
          </p:cNvPr>
          <p:cNvSpPr/>
          <p:nvPr/>
        </p:nvSpPr>
        <p:spPr bwMode="auto">
          <a:xfrm>
            <a:off x="6965950" y="3952233"/>
            <a:ext cx="774700" cy="339013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>
                <a:latin typeface="Arial" charset="0"/>
              </a:rPr>
              <a:t>AF</a:t>
            </a: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FAD9571-97E4-4E11-A2FE-0B9CE1511F4D}"/>
              </a:ext>
            </a:extLst>
          </p:cNvPr>
          <p:cNvCxnSpPr>
            <a:cxnSpLocks/>
            <a:endCxn id="19" idx="1"/>
          </p:cNvCxnSpPr>
          <p:nvPr/>
        </p:nvCxnSpPr>
        <p:spPr bwMode="auto">
          <a:xfrm flipV="1">
            <a:off x="6331329" y="4121740"/>
            <a:ext cx="634621" cy="10166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8659213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829" y="33959"/>
            <a:ext cx="8193314" cy="857250"/>
          </a:xfrm>
        </p:spPr>
        <p:txBody>
          <a:bodyPr wrap="square" anchor="ctr">
            <a:noAutofit/>
          </a:bodyPr>
          <a:lstStyle/>
          <a:p>
            <a:pPr>
              <a:lnSpc>
                <a:spcPct val="110000"/>
              </a:lnSpc>
              <a:defRPr/>
            </a:pPr>
            <a:r>
              <a:rPr lang="fr-FR" altLang="zh-CN" sz="2800" b="1" dirty="0" err="1"/>
              <a:t>Proposal</a:t>
            </a:r>
            <a:endParaRPr lang="en-US" altLang="zh-CN" sz="2800" b="1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06" y="842087"/>
            <a:ext cx="8296181" cy="3935185"/>
          </a:xfrm>
        </p:spPr>
        <p:txBody>
          <a:bodyPr/>
          <a:lstStyle/>
          <a:p>
            <a:pPr marL="0" lvl="1" indent="0">
              <a:lnSpc>
                <a:spcPct val="110000"/>
              </a:lnSpc>
              <a:buNone/>
              <a:defRPr/>
            </a:pPr>
            <a:r>
              <a:rPr lang="en-US" sz="1600" dirty="0"/>
              <a:t>To agree on the TR 23.748 conclusions documented in </a:t>
            </a:r>
            <a:r>
              <a:rPr lang="en-US" sz="1600" dirty="0" err="1"/>
              <a:t>Tdoc</a:t>
            </a:r>
            <a:r>
              <a:rPr lang="en-US" sz="1600" dirty="0"/>
              <a:t> S2-2008484</a:t>
            </a:r>
          </a:p>
          <a:p>
            <a:pPr marL="0" lvl="1" indent="0">
              <a:lnSpc>
                <a:spcPct val="110000"/>
              </a:lnSpc>
              <a:buNone/>
              <a:defRPr/>
            </a:pPr>
            <a:endParaRPr lang="en-US" sz="1500" dirty="0">
              <a:ea typeface="+mn-ea"/>
              <a:cs typeface="+mn-cs"/>
            </a:endParaRPr>
          </a:p>
          <a:p>
            <a:pPr marL="400050" lvl="2" indent="0">
              <a:lnSpc>
                <a:spcPct val="110000"/>
              </a:lnSpc>
              <a:buNone/>
              <a:defRPr/>
            </a:pPr>
            <a:endParaRPr lang="en-US" sz="1000" dirty="0">
              <a:ea typeface="+mn-ea"/>
              <a:cs typeface="+mn-cs"/>
            </a:endParaRP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  <a:p>
            <a:pPr>
              <a:defRPr/>
            </a:pPr>
            <a:endParaRPr lang="en-US" altLang="en-US" sz="1050" dirty="0"/>
          </a:p>
        </p:txBody>
      </p:sp>
    </p:spTree>
    <p:extLst>
      <p:ext uri="{BB962C8B-B14F-4D97-AF65-F5344CB8AC3E}">
        <p14:creationId xmlns:p14="http://schemas.microsoft.com/office/powerpoint/2010/main" val="28983753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</TotalTime>
  <Words>442</Words>
  <Application>Microsoft Office PowerPoint</Application>
  <PresentationFormat>On-screen Show (16:9)</PresentationFormat>
  <Paragraphs>53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Office Theme</vt:lpstr>
      <vt:lpstr>PowerPoint Presentation</vt:lpstr>
      <vt:lpstr>Key Issue 3 “Network Information Provisioning to Local Applications with low latency”</vt:lpstr>
      <vt:lpstr>Key Issue 3 “Network Information Provisioning to Local Applications with low latency”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Q3/Q4 Work Planning</dc:title>
  <dc:creator>06-10-2219_Puneet Jain</dc:creator>
  <cp:keywords>CTPClassification=CTP_NT</cp:keywords>
  <cp:lastModifiedBy>LTHM2</cp:lastModifiedBy>
  <cp:revision>9</cp:revision>
  <dcterms:created xsi:type="dcterms:W3CDTF">2020-07-06T23:21:42Z</dcterms:created>
  <dcterms:modified xsi:type="dcterms:W3CDTF">2020-11-09T09:01:17Z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ae51f98a-aead-4539-a7e5-4940f899ed06</vt:lpwstr>
  </property>
  <property fmtid="{D5CDD505-2E9C-101B-9397-08002B2CF9AE}" pid="3" name="CTP_TimeStamp">
    <vt:lpwstr>2020-07-08 19:09:55Z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