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9"/>
  </p:notesMasterIdLst>
  <p:handoutMasterIdLst>
    <p:handoutMasterId r:id="rId20"/>
  </p:handoutMasterIdLst>
  <p:sldIdLst>
    <p:sldId id="303" r:id="rId5"/>
    <p:sldId id="787" r:id="rId6"/>
    <p:sldId id="792" r:id="rId7"/>
    <p:sldId id="788" r:id="rId8"/>
    <p:sldId id="795" r:id="rId9"/>
    <p:sldId id="796" r:id="rId10"/>
    <p:sldId id="797" r:id="rId11"/>
    <p:sldId id="798" r:id="rId12"/>
    <p:sldId id="799" r:id="rId13"/>
    <p:sldId id="800" r:id="rId14"/>
    <p:sldId id="801" r:id="rId15"/>
    <p:sldId id="802" r:id="rId16"/>
    <p:sldId id="803" r:id="rId17"/>
    <p:sldId id="804" r:id="rId1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126" y="4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10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285068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92464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8892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S2-2007771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#141E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WG2#141E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October 12 - 23,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Specs/archive/23_series/23.754/23754-010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/>
              <a:t>FS_ID_UAS_SA2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Stefano Faccin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Qualcomm Incorporated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Previous</a:t>
            </a:r>
            <a:r>
              <a:rPr lang="en-GB" sz="2400" dirty="0"/>
              <a:t> </a:t>
            </a:r>
            <a:r>
              <a:rPr lang="en-US" sz="2400" b="1" dirty="0"/>
              <a:t>FS_UAS_ID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(S2-2002032)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66837376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SA2#139-e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 at 136AH and updated at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21 solutions, most spanning across multiple key issues, are in the TR after 139-e.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7 solutions address KI#1.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 10 solutions address KI#2.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336662891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7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3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5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(SA2#140-e)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New solutions have not been explicitly excluded but, with a target completion of September 2020, it is clear that new solutions would not allow for evaluation and conclusion.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Q3 if new solutions are brought to the August meeting.</a:t>
            </a:r>
          </a:p>
        </p:txBody>
      </p:sp>
    </p:spTree>
    <p:extLst>
      <p:ext uri="{BB962C8B-B14F-4D97-AF65-F5344CB8AC3E}">
        <p14:creationId xmlns:p14="http://schemas.microsoft.com/office/powerpoint/2010/main" val="211399122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SA2#136AH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&gt; 25%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v0.1.0 is available </a:t>
            </a:r>
            <a:r>
              <a:rPr lang="de-DE" altLang="de-DE" sz="1200" dirty="0">
                <a:hlinkClick r:id="rId3"/>
              </a:rPr>
              <a:t>here</a:t>
            </a:r>
            <a:r>
              <a:rPr lang="de-DE" altLang="de-DE" sz="12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Total TUs requested for Study Phase in 2020 is 3. 1 TU is used and 2 TUs are remaining.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Key Issue, architectural assumptions and requirements, and reference architecture 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No contributions focused on this KI could be handled due to lack of time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SA2#137 to handle solutions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No contributions focused on this KI could be handled due to lack of time 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altLang="zh-CN" sz="1200" dirty="0"/>
              <a:t>One (partial) solution was added to the TR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45528922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SA2#136AH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b="1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No contributions focused on this KI could be handled due to lack of time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>
                <a:ea typeface="+mn-ea"/>
                <a:cs typeface="+mn-cs"/>
              </a:rPr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 yet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(SA2#137)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Process new solutions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Focus on processing solution and not adopting new key issues at next meeting, to allow May meeting to complete solutions, evaluations and conclusions.</a:t>
            </a:r>
          </a:p>
        </p:txBody>
      </p:sp>
    </p:spTree>
    <p:extLst>
      <p:ext uri="{BB962C8B-B14F-4D97-AF65-F5344CB8AC3E}">
        <p14:creationId xmlns:p14="http://schemas.microsoft.com/office/powerpoint/2010/main" val="9359927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SA2#1401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0826190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7E315E8-17BB-41C0-83DB-B6751598885D}"/>
              </a:ext>
            </a:extLst>
          </p:cNvPr>
          <p:cNvSpPr txBox="1"/>
          <p:nvPr/>
        </p:nvSpPr>
        <p:spPr>
          <a:xfrm rot="20178731">
            <a:off x="2870898" y="3764662"/>
            <a:ext cx="383183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lt"/>
              </a:rPr>
              <a:t>Need to be updated after the meeting!</a:t>
            </a:r>
            <a:endParaRPr lang="ko-KR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00294359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122A88-FB61-4B42-8EC5-B0E4B0F6B77F}"/>
              </a:ext>
            </a:extLst>
          </p:cNvPr>
          <p:cNvSpPr txBox="1"/>
          <p:nvPr/>
        </p:nvSpPr>
        <p:spPr>
          <a:xfrm rot="20178731">
            <a:off x="2870898" y="3764662"/>
            <a:ext cx="383183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lt"/>
              </a:rPr>
              <a:t>Need to be updated after the meeting!</a:t>
            </a:r>
            <a:endParaRPr lang="ko-KR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730828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SA2#139-e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47E470-FFBF-40D6-94CB-5753C0AF1345}"/>
              </a:ext>
            </a:extLst>
          </p:cNvPr>
          <p:cNvSpPr txBox="1"/>
          <p:nvPr/>
        </p:nvSpPr>
        <p:spPr>
          <a:xfrm rot="20178731">
            <a:off x="2870898" y="3764662"/>
            <a:ext cx="3831831" cy="338554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dirty="0">
                <a:latin typeface="+mn-lt"/>
              </a:rPr>
              <a:t>Need to be updated after the meeting!</a:t>
            </a:r>
            <a:endParaRPr lang="ko-KR" altLang="en-US" sz="1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5855733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b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br>
              <a:rPr lang="en-GB" sz="3600" dirty="0"/>
            </a:br>
            <a:r>
              <a:rPr lang="en-GB" sz="2400" b="1" dirty="0"/>
              <a:t>SA2#140E </a:t>
            </a:r>
            <a:r>
              <a:rPr lang="en-US" sz="2400" b="1" dirty="0"/>
              <a:t>FS_ID_UAS-SA2 </a:t>
            </a:r>
            <a:r>
              <a:rPr lang="en-US" altLang="de-DE" sz="2400" b="1" dirty="0"/>
              <a:t>Status </a:t>
            </a:r>
            <a:r>
              <a:rPr lang="en-GB" altLang="zh-CN" sz="2400" b="1" dirty="0"/>
              <a:t>Report (S2-2006064) for information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90396718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(overall)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SA#88-e: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Minor update to architectural assumptions, several solutions merged, most solutions have detailed added to make evaluation more feasible</a:t>
            </a:r>
            <a:r>
              <a:rPr lang="en-US" sz="1200" dirty="0"/>
              <a:t>. Five new solutions added, one being a merger of four existing ones.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Initial set of conclusions on principles for solutions, covering KI#1 and KI#2, plus additional conclusions.</a:t>
            </a: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dirty="0">
                <a:ea typeface="+mn-ea"/>
                <a:cs typeface="+mn-cs"/>
              </a:rPr>
              <a:t>RAN impacts and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One solution (#8) proposes porting to NR the LTE aerial features.</a:t>
            </a:r>
          </a:p>
          <a:p>
            <a:pPr marL="457200" lvl="1" indent="0">
              <a:spcBef>
                <a:spcPts val="0"/>
              </a:spcBef>
              <a:spcAft>
                <a:spcPts val="600"/>
              </a:spcAft>
              <a:buNone/>
            </a:pPr>
            <a:endParaRPr lang="de-DE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Final evaluation and conclusion </a:t>
            </a:r>
            <a:r>
              <a:rPr lang="en-GB" sz="1200" dirty="0"/>
              <a:t>of what to progress towards a normative phase </a:t>
            </a:r>
            <a:r>
              <a:rPr lang="en-US" altLang="zh-CN" sz="1200" dirty="0"/>
              <a:t>in Q4.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The target completion date for the study is proposed to be moved to Dec 2020.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Submit TR 23.754 to SA#90-e plenary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8A487373-E8FB-453B-A616-ABFE3B64DD9B}"/>
              </a:ext>
            </a:extLst>
          </p:cNvPr>
          <p:cNvGraphicFramePr>
            <a:graphicFrameLocks/>
          </p:cNvGraphicFramePr>
          <p:nvPr/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Dec.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357741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(1/3)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/>
              <a:t>FS_ID_UAS_SA2 </a:t>
            </a:r>
            <a:r>
              <a:rPr lang="de-DE" altLang="de-DE" sz="1200" dirty="0"/>
              <a:t>TR 23.754 </a:t>
            </a:r>
            <a:r>
              <a:rPr lang="de-DE" altLang="de-DE" sz="1200" dirty="0">
                <a:solidFill>
                  <a:srgbClr val="FF0000"/>
                </a:solidFill>
              </a:rPr>
              <a:t>v0.3.0</a:t>
            </a:r>
            <a:r>
              <a:rPr lang="de-DE" altLang="de-DE" sz="1200" dirty="0"/>
              <a:t> is available here.</a:t>
            </a:r>
            <a:r>
              <a:rPr lang="de-DE" altLang="de-DE" sz="1200" dirty="0">
                <a:highlight>
                  <a:srgbClr val="FF0000"/>
                </a:highlight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Architectural and reference architecture have been updated.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Five new solutions added, one being the merger of four existing ones, for a total of 26 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dirty="0"/>
              <a:t>Several solution were merged and clarified.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Key Issue 1 (</a:t>
            </a:r>
            <a:r>
              <a:rPr lang="en-GB" sz="1600" b="1" dirty="0"/>
              <a:t>UAV </a:t>
            </a:r>
            <a:r>
              <a:rPr lang="en-US" sz="1600" b="1" dirty="0"/>
              <a:t>identification</a:t>
            </a:r>
            <a:r>
              <a:rPr lang="de-DE" altLang="de-DE" sz="1600" b="1" dirty="0"/>
              <a:t>) 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9 solutions address KI#1.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2 (</a:t>
            </a:r>
            <a:r>
              <a:rPr lang="en-GB" sz="1600" b="1" dirty="0"/>
              <a:t>UAV authorization by UTM)</a:t>
            </a:r>
            <a:endParaRPr lang="en-US" sz="1600" b="1" dirty="0"/>
          </a:p>
          <a:p>
            <a:pPr lvl="1"/>
            <a:r>
              <a:rPr lang="en-US" altLang="zh-CN" sz="1200" dirty="0"/>
              <a:t>14 solutions address KI#2.</a:t>
            </a:r>
          </a:p>
          <a:p>
            <a:pPr lvl="1"/>
            <a:r>
              <a:rPr lang="en-US" altLang="zh-CN" sz="1200" dirty="0"/>
              <a:t>Initial principle conclusions were captured.</a:t>
            </a:r>
          </a:p>
          <a:p>
            <a:r>
              <a:rPr lang="de-DE" altLang="de-DE" sz="1600" b="1" dirty="0"/>
              <a:t>Key Issue 3 ( </a:t>
            </a:r>
            <a:r>
              <a:rPr lang="en-GB" sz="1600" b="1" dirty="0"/>
              <a:t>UAV Controller identification</a:t>
            </a:r>
            <a:r>
              <a:rPr lang="en-US" sz="1600" b="1" dirty="0"/>
              <a:t> and authorization/authentication):</a:t>
            </a:r>
          </a:p>
          <a:p>
            <a:pPr lvl="1"/>
            <a:r>
              <a:rPr lang="en-US" sz="1200" dirty="0"/>
              <a:t>6 </a:t>
            </a:r>
            <a:r>
              <a:rPr lang="en-US" altLang="zh-CN" sz="1200" dirty="0"/>
              <a:t>solutions address KI#3.</a:t>
            </a:r>
            <a:endParaRPr lang="en-US" sz="1200" dirty="0"/>
          </a:p>
          <a:p>
            <a:r>
              <a:rPr lang="de-DE" altLang="de-DE" sz="1600" b="1" dirty="0"/>
              <a:t>Key Issue 4 (</a:t>
            </a:r>
            <a:r>
              <a:rPr lang="en-GB" sz="1600" b="1" dirty="0"/>
              <a:t>UAV and UAV Controller tracking): </a:t>
            </a:r>
          </a:p>
          <a:p>
            <a:pPr lvl="1"/>
            <a:r>
              <a:rPr lang="en-US" sz="1200" dirty="0"/>
              <a:t>8 </a:t>
            </a:r>
            <a:r>
              <a:rPr lang="en-US" altLang="zh-CN" sz="1200" dirty="0"/>
              <a:t>solutions address KI#4.</a:t>
            </a:r>
            <a:endParaRPr lang="en-US" sz="120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167444103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sz="2800" b="1" kern="1200" dirty="0"/>
              <a:t>FS_ID_UAS_SA2</a:t>
            </a:r>
            <a:br>
              <a:rPr lang="en-US" sz="2800" b="1" kern="1200" dirty="0"/>
            </a:br>
            <a:r>
              <a:rPr lang="en-US" altLang="de-DE" sz="2800" b="1" dirty="0"/>
              <a:t>status after SA2#140E (2/3)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FS_ID_UAS_SA2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supporting Unmanned Aerial Systems Connectivity, Identification, and Tracking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 &gt; 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SP-181114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r>
              <a:rPr lang="de-DE" altLang="de-DE" sz="1600" b="1" dirty="0"/>
              <a:t>Key Issue </a:t>
            </a:r>
            <a:r>
              <a:rPr lang="en-GB" sz="1600" b="1" dirty="0"/>
              <a:t>5 (UAV authorization revocation and (re)authorization failures):</a:t>
            </a:r>
          </a:p>
          <a:p>
            <a:pPr lvl="1"/>
            <a:r>
              <a:rPr lang="en-US" sz="1200" dirty="0"/>
              <a:t>9 </a:t>
            </a:r>
            <a:r>
              <a:rPr lang="en-US" altLang="zh-CN" sz="1200" dirty="0"/>
              <a:t>solutions address KI#5.</a:t>
            </a:r>
            <a:endParaRPr lang="en-US" sz="1200" dirty="0"/>
          </a:p>
          <a:p>
            <a:r>
              <a:rPr lang="de-DE" altLang="de-DE" sz="1600" b="1" dirty="0"/>
              <a:t>Key Issue </a:t>
            </a:r>
            <a:r>
              <a:rPr lang="en-US" sz="1600" b="1" dirty="0"/>
              <a:t>6 (UAV Controller and UAV association): </a:t>
            </a:r>
          </a:p>
          <a:p>
            <a:pPr lvl="1"/>
            <a:r>
              <a:rPr lang="en-US" sz="1200" dirty="0"/>
              <a:t>4 </a:t>
            </a:r>
            <a:r>
              <a:rPr lang="en-US" altLang="zh-CN" sz="1200" dirty="0"/>
              <a:t>solutions address KI#6.</a:t>
            </a:r>
            <a:endParaRPr lang="en-US" sz="1200" dirty="0"/>
          </a:p>
          <a:p>
            <a:r>
              <a:rPr lang="en-GB" sz="1600" b="1" dirty="0"/>
              <a:t>Key Issue 7 (User Plane Connectivity for UAVs)</a:t>
            </a:r>
          </a:p>
          <a:p>
            <a:pPr lvl="1"/>
            <a:r>
              <a:rPr lang="en-US" altLang="zh-CN" sz="1200" dirty="0"/>
              <a:t>8 solutions address KI#7.</a:t>
            </a:r>
            <a:endParaRPr lang="en-US" sz="12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600" b="1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202449246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02348" cy="787400"/>
          </a:xfrm>
        </p:spPr>
        <p:txBody>
          <a:bodyPr/>
          <a:lstStyle/>
          <a:p>
            <a:r>
              <a:rPr lang="en-US" sz="2800" b="1" kern="1200" dirty="0"/>
              <a:t>FS_ID_UAS_SA2 </a:t>
            </a:r>
            <a:r>
              <a:rPr lang="en-US" altLang="de-DE" sz="2800" b="1" dirty="0"/>
              <a:t>status after SA2#140e (3/3)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400784"/>
            <a:ext cx="8554481" cy="4824918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One solution (#8) proposes porting to NR the LTE aerial features.</a:t>
            </a:r>
            <a:endParaRPr lang="en-US" sz="1200" dirty="0">
              <a:ea typeface="+mn-ea"/>
              <a:cs typeface="+mn-cs"/>
            </a:endParaRP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The extent to which SA2 can influence the features of the CAA-Level UAV ID assigned and defined in the aviation space.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(SA2#141-e)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Evaluations and conclusions.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key issues.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 new solutions.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Coordination CC to plan on mergers, evaluations, and conclusions.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Send LS to RAN on proposal in solution #8.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Suggest contributors to merge solutions and complete the existing ones, instead of bringing new solutions. Focus on processing solutions (mergers, adding details), evaluation, and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</a:t>
            </a:r>
            <a:r>
              <a:rPr lang="en-US" altLang="zh-CN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identified.</a:t>
            </a:r>
          </a:p>
        </p:txBody>
      </p:sp>
    </p:spTree>
    <p:extLst>
      <p:ext uri="{BB962C8B-B14F-4D97-AF65-F5344CB8AC3E}">
        <p14:creationId xmlns:p14="http://schemas.microsoft.com/office/powerpoint/2010/main" val="161853469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cc9c437c-ae0c-4066-8d90-a0f7de786127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  <ds:schemaRef ds:uri="ba37140e-f4c5-4a6c-a9b4-20a691ce6c8a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27758</TotalTime>
  <Words>1868</Words>
  <Application>Microsoft Office PowerPoint</Application>
  <PresentationFormat>On-screen Show (4:3)</PresentationFormat>
  <Paragraphs>252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Arial </vt:lpstr>
      <vt:lpstr>Calibri</vt:lpstr>
      <vt:lpstr>Times New Roman</vt:lpstr>
      <vt:lpstr>Office Theme</vt:lpstr>
      <vt:lpstr>   FS_ID_UAS_SA2 Status Report</vt:lpstr>
      <vt:lpstr>FS_ID_UAS_SA2 status after SA2#1401 (1/3)</vt:lpstr>
      <vt:lpstr>FS_ID_UAS_SA2 status after SA2#140E (2/3)</vt:lpstr>
      <vt:lpstr>FS_ID_UAS_SA2 status after SA2#139-e (3/3)</vt:lpstr>
      <vt:lpstr>BACKUP     SA2#140E FS_ID_UAS-SA2 Status Report (S2-2006064) for information</vt:lpstr>
      <vt:lpstr>FS_ID_UAS_SA2 Status after SA2#140e (overall)</vt:lpstr>
      <vt:lpstr>FS_ID_UAS_SA2 status after SA2#140E (1/3)</vt:lpstr>
      <vt:lpstr>FS_ID_UAS_SA2 status after SA2#140E (2/3)</vt:lpstr>
      <vt:lpstr>FS_ID_UAS_SA2 status after SA2#140e (3/3)</vt:lpstr>
      <vt:lpstr>BACKUP     Previous FS_UAS_ID Status Report (S2-2002032) for information</vt:lpstr>
      <vt:lpstr>FS_ID_UAS_SA2 status after SA2#139-e (1/2)</vt:lpstr>
      <vt:lpstr>FS_ID_UAS_SA2 status after SA2#139-e (2/2)</vt:lpstr>
      <vt:lpstr>FS_ID_UAS_SA2 status after SA2#136AH (1/2)</vt:lpstr>
      <vt:lpstr>FS_ID_UAS_SA2 status after SA2#136AH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QC01</cp:lastModifiedBy>
  <cp:revision>1256</cp:revision>
  <dcterms:created xsi:type="dcterms:W3CDTF">2008-08-30T09:32:10Z</dcterms:created>
  <dcterms:modified xsi:type="dcterms:W3CDTF">2020-10-02T21:41:54Z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