
<file path=[Content_Types].xml><?xml version="1.0" encoding="utf-8"?>
<Types xmlns="http://schemas.openxmlformats.org/package/2006/content-types">
  <Default Extension="bin" ContentType="application/vnd.openxmlformats-officedocument.oleObject"/>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4" r:id="rId2"/>
    <p:sldId id="265" r:id="rId3"/>
    <p:sldId id="266" r:id="rId4"/>
    <p:sldId id="267" r:id="rId5"/>
    <p:sldId id="270" r:id="rId6"/>
    <p:sldId id="268" r:id="rId7"/>
    <p:sldId id="26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89" autoAdjust="0"/>
    <p:restoredTop sz="94660"/>
  </p:normalViewPr>
  <p:slideViewPr>
    <p:cSldViewPr snapToGrid="0">
      <p:cViewPr varScale="1">
        <p:scale>
          <a:sx n="121" d="100"/>
          <a:sy n="121" d="100"/>
        </p:scale>
        <p:origin x="200" y="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179141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2467" y="348193"/>
            <a:ext cx="10515600" cy="921808"/>
          </a:xfrm>
        </p:spPr>
        <p:txBody>
          <a:bodyPr/>
          <a:lstStyle/>
          <a:p>
            <a:r>
              <a:rPr lang="en-US"/>
              <a:t>Click to edit Master title style</a:t>
            </a:r>
            <a:endParaRPr lang="en-US" dirty="0"/>
          </a:p>
        </p:txBody>
      </p:sp>
      <p:sp>
        <p:nvSpPr>
          <p:cNvPr id="3" name="Content Placeholder 2"/>
          <p:cNvSpPr>
            <a:spLocks noGrp="1"/>
          </p:cNvSpPr>
          <p:nvPr>
            <p:ph idx="1"/>
          </p:nvPr>
        </p:nvSpPr>
        <p:spPr>
          <a:xfrm>
            <a:off x="393699" y="1346200"/>
            <a:ext cx="11298767" cy="4830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43237503"/>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18394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02863" y="476250"/>
            <a:ext cx="107315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9931A251-A7A0-4C2D-9D74-35C0125A8F00}"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smtClean="0">
              <a:solidFill>
                <a:prstClr val="black"/>
              </a:solidFill>
              <a:latin typeface="Calibri" panose="020F0502020204030204" pitchFamily="34" charset="0"/>
            </a:endParaRPr>
          </a:p>
        </p:txBody>
      </p:sp>
      <p:sp>
        <p:nvSpPr>
          <p:cNvPr id="11" name="Text Box 14"/>
          <p:cNvSpPr txBox="1">
            <a:spLocks noChangeArrowheads="1"/>
          </p:cNvSpPr>
          <p:nvPr userDrawn="1"/>
        </p:nvSpPr>
        <p:spPr bwMode="auto">
          <a:xfrm>
            <a:off x="133350" y="36513"/>
            <a:ext cx="7651750" cy="30797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sv-SE" altLang="en-US" sz="1400" b="1" dirty="0">
                <a:solidFill>
                  <a:prstClr val="black"/>
                </a:solidFill>
                <a:latin typeface="Arial "/>
              </a:rPr>
              <a:t>3GPP </a:t>
            </a:r>
            <a:r>
              <a:rPr lang="sv-SE" altLang="en-US" sz="1400" b="1" dirty="0" smtClean="0">
                <a:solidFill>
                  <a:prstClr val="black"/>
                </a:solidFill>
                <a:latin typeface="Arial "/>
              </a:rPr>
              <a:t>SA2#141E </a:t>
            </a:r>
            <a:r>
              <a:rPr lang="sv-SE" altLang="en-US" sz="1400" b="1" dirty="0" smtClean="0">
                <a:solidFill>
                  <a:prstClr val="black"/>
                </a:solidFill>
                <a:latin typeface="Arial "/>
              </a:rPr>
              <a:t>eMeeting			S2-2007005</a:t>
            </a:r>
            <a:endParaRPr lang="sv-SE" altLang="en-US" sz="1400" b="1" dirty="0">
              <a:solidFill>
                <a:prstClr val="black"/>
              </a:solidFill>
              <a:latin typeface="Arial "/>
            </a:endParaRPr>
          </a:p>
        </p:txBody>
      </p:sp>
      <p:sp>
        <p:nvSpPr>
          <p:cNvPr id="2" name="Rectangle: Rounded Corners 1"/>
          <p:cNvSpPr/>
          <p:nvPr userDrawn="1"/>
        </p:nvSpPr>
        <p:spPr>
          <a:xfrm>
            <a:off x="0" y="1420813"/>
            <a:ext cx="12065000" cy="44926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fontAlgn="base" hangingPunct="0">
              <a:spcBef>
                <a:spcPct val="0"/>
              </a:spcBef>
              <a:spcAft>
                <a:spcPct val="0"/>
              </a:spcAft>
              <a:defRPr/>
            </a:pPr>
            <a:endParaRPr lang="en-US" altLang="zh-CN">
              <a:solidFill>
                <a:srgbClr val="FFFFFF"/>
              </a:solidFill>
              <a:latin typeface="Calibri" panose="020F0502020204030204" pitchFamily="34" charset="0"/>
            </a:endParaRPr>
          </a:p>
        </p:txBody>
      </p:sp>
    </p:spTree>
    <p:extLst>
      <p:ext uri="{BB962C8B-B14F-4D97-AF65-F5344CB8AC3E}">
        <p14:creationId xmlns:p14="http://schemas.microsoft.com/office/powerpoint/2010/main" val="2463276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Microsoft_Visio_2003-2010_Drawing711111111.vsd"/><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1524000" y="1122363"/>
            <a:ext cx="914400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dirty="0" smtClean="0"/>
              <a:t>Discussion on LDNSR placement</a:t>
            </a:r>
            <a:endParaRPr lang="en-US" dirty="0"/>
          </a:p>
        </p:txBody>
      </p:sp>
      <p:sp>
        <p:nvSpPr>
          <p:cNvPr id="5" name="副标题 2"/>
          <p:cNvSpPr txBox="1">
            <a:spLocks/>
          </p:cNvSpPr>
          <p:nvPr/>
        </p:nvSpPr>
        <p:spPr bwMode="auto">
          <a:xfrm>
            <a:off x="1628775" y="4004951"/>
            <a:ext cx="9144000" cy="2043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240000" indent="0">
              <a:buNone/>
            </a:pPr>
            <a:r>
              <a:rPr lang="en-US" sz="1800" dirty="0" smtClean="0"/>
              <a:t>Source: Huawei, </a:t>
            </a:r>
            <a:r>
              <a:rPr lang="en-US" sz="1800" dirty="0" err="1" smtClean="0"/>
              <a:t>HiSilicon</a:t>
            </a:r>
            <a:endParaRPr lang="en-US" sz="1800" dirty="0" smtClean="0"/>
          </a:p>
          <a:p>
            <a:pPr marL="3240000" indent="0">
              <a:buNone/>
            </a:pPr>
            <a:r>
              <a:rPr lang="en-US" sz="1800" dirty="0" smtClean="0"/>
              <a:t>Title: Discussion </a:t>
            </a:r>
            <a:r>
              <a:rPr lang="en-US" sz="1800" dirty="0"/>
              <a:t>on</a:t>
            </a:r>
            <a:r>
              <a:rPr lang="en-US" sz="1800" dirty="0" smtClean="0"/>
              <a:t> </a:t>
            </a:r>
            <a:r>
              <a:rPr lang="en-US" sz="1800" dirty="0"/>
              <a:t>LDNSR </a:t>
            </a:r>
            <a:r>
              <a:rPr lang="en-US" sz="1800" dirty="0" smtClean="0"/>
              <a:t>placement</a:t>
            </a:r>
          </a:p>
          <a:p>
            <a:pPr marL="3240000" indent="0">
              <a:buNone/>
            </a:pPr>
            <a:r>
              <a:rPr lang="en-US" sz="1800" dirty="0" smtClean="0"/>
              <a:t>Document for: Discussion</a:t>
            </a:r>
            <a:endParaRPr lang="en-US" sz="1800" dirty="0"/>
          </a:p>
          <a:p>
            <a:pPr marL="3240000" indent="0">
              <a:buNone/>
            </a:pPr>
            <a:r>
              <a:rPr lang="en-US" sz="1800" dirty="0"/>
              <a:t>Agenda </a:t>
            </a:r>
            <a:r>
              <a:rPr lang="en-US" sz="1800" dirty="0" smtClean="0"/>
              <a:t>Item: 8.3</a:t>
            </a:r>
            <a:endParaRPr lang="en-US" sz="1800" dirty="0"/>
          </a:p>
          <a:p>
            <a:pPr marL="3240000" indent="0">
              <a:buNone/>
            </a:pPr>
            <a:r>
              <a:rPr lang="en-US" sz="1800" dirty="0"/>
              <a:t>Work Item / </a:t>
            </a:r>
            <a:r>
              <a:rPr lang="en-US" sz="1800" dirty="0" smtClean="0"/>
              <a:t>Release: </a:t>
            </a:r>
            <a:r>
              <a:rPr lang="en-US" sz="1800" dirty="0" err="1" smtClean="0"/>
              <a:t>FS_enh_EC</a:t>
            </a:r>
            <a:r>
              <a:rPr lang="en-US" sz="1800" dirty="0" smtClean="0"/>
              <a:t> </a:t>
            </a:r>
            <a:r>
              <a:rPr lang="en-US" sz="1800" dirty="0"/>
              <a:t>/ </a:t>
            </a:r>
            <a:r>
              <a:rPr lang="en-US" sz="1800" dirty="0" smtClean="0"/>
              <a:t>Rel-17</a:t>
            </a:r>
            <a:endParaRPr lang="en-US" sz="1800" dirty="0"/>
          </a:p>
        </p:txBody>
      </p:sp>
    </p:spTree>
    <p:extLst>
      <p:ext uri="{BB962C8B-B14F-4D97-AF65-F5344CB8AC3E}">
        <p14:creationId xmlns:p14="http://schemas.microsoft.com/office/powerpoint/2010/main" val="801096600"/>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95592" y="1677988"/>
            <a:ext cx="10839183" cy="4351338"/>
          </a:xfrm>
        </p:spPr>
        <p:txBody>
          <a:bodyPr>
            <a:normAutofit/>
          </a:bodyPr>
          <a:lstStyle/>
          <a:p>
            <a:r>
              <a:rPr lang="en-US" altLang="zh-CN" sz="1800" dirty="0" smtClean="0">
                <a:solidFill>
                  <a:schemeClr val="tx1">
                    <a:lumMod val="95000"/>
                    <a:lumOff val="5000"/>
                  </a:schemeClr>
                </a:solidFill>
              </a:rPr>
              <a:t>For KI#1, Solution 22 is proposed by multiple companies as conclusion of DNS based EAS discovery in session breakout case. One key EN on LDNSR placement needs to be resolved:</a:t>
            </a:r>
          </a:p>
          <a:p>
            <a:pPr marL="0" indent="0">
              <a:buNone/>
            </a:pPr>
            <a:r>
              <a:rPr lang="en-US" altLang="en-US" sz="1400" dirty="0">
                <a:solidFill>
                  <a:srgbClr val="FF0000"/>
                </a:solidFill>
                <a:latin typeface="Arial" panose="020B0604020202020204" pitchFamily="34" charset="0"/>
              </a:rPr>
              <a:t>	</a:t>
            </a:r>
            <a:r>
              <a:rPr lang="en-US" altLang="en-US" sz="1400" i="1" dirty="0" smtClean="0">
                <a:solidFill>
                  <a:srgbClr val="FF0000"/>
                </a:solidFill>
                <a:latin typeface="Arial" panose="020B0604020202020204" pitchFamily="34" charset="0"/>
              </a:rPr>
              <a:t>Editor's note:	It's FFS whether the LDNSR can be integrated into SMF or UPF.</a:t>
            </a:r>
            <a:endParaRPr lang="en-US" altLang="zh-CN" sz="1800" dirty="0" smtClean="0">
              <a:solidFill>
                <a:schemeClr val="tx1">
                  <a:lumMod val="95000"/>
                  <a:lumOff val="5000"/>
                </a:schemeClr>
              </a:solidFill>
            </a:endParaRPr>
          </a:p>
          <a:p>
            <a:pPr>
              <a:lnSpc>
                <a:spcPct val="150000"/>
              </a:lnSpc>
            </a:pPr>
            <a:r>
              <a:rPr lang="en-US" altLang="zh-CN" sz="1800" dirty="0" smtClean="0">
                <a:solidFill>
                  <a:schemeClr val="tx1">
                    <a:lumMod val="95000"/>
                    <a:lumOff val="5000"/>
                  </a:schemeClr>
                </a:solidFill>
              </a:rPr>
              <a:t>In SA2 #140E meeting, it was agreed the group should continue discussing on whether option 2 or option 3 should be selected as conclusion.</a:t>
            </a:r>
            <a:endParaRPr lang="en-GB" altLang="zh-CN" sz="1800" dirty="0" smtClean="0">
              <a:solidFill>
                <a:schemeClr val="tx1">
                  <a:lumMod val="95000"/>
                  <a:lumOff val="5000"/>
                </a:schemeClr>
              </a:solidFill>
            </a:endParaRPr>
          </a:p>
          <a:p>
            <a:pPr lvl="1">
              <a:defRPr/>
            </a:pPr>
            <a:r>
              <a:rPr lang="en-US" altLang="en-US" sz="1600" dirty="0">
                <a:solidFill>
                  <a:schemeClr val="bg1">
                    <a:lumMod val="85000"/>
                  </a:schemeClr>
                </a:solidFill>
                <a:ea typeface="黑体" pitchFamily="49" charset="-122"/>
              </a:rPr>
              <a:t>Option 1: LDNSR in SMF</a:t>
            </a:r>
          </a:p>
          <a:p>
            <a:pPr lvl="1">
              <a:defRPr/>
            </a:pPr>
            <a:r>
              <a:rPr lang="en-US" altLang="en-US" sz="1600" dirty="0">
                <a:solidFill>
                  <a:schemeClr val="tx1">
                    <a:lumMod val="95000"/>
                    <a:lumOff val="5000"/>
                  </a:schemeClr>
                </a:solidFill>
                <a:ea typeface="黑体" pitchFamily="49" charset="-122"/>
              </a:rPr>
              <a:t>Option 2: </a:t>
            </a:r>
            <a:r>
              <a:rPr lang="en-US" altLang="en-US" sz="1600" dirty="0" smtClean="0">
                <a:solidFill>
                  <a:schemeClr val="tx1">
                    <a:lumMod val="95000"/>
                    <a:lumOff val="5000"/>
                  </a:schemeClr>
                </a:solidFill>
                <a:ea typeface="黑体" pitchFamily="49" charset="-122"/>
              </a:rPr>
              <a:t>LDNSR </a:t>
            </a:r>
            <a:r>
              <a:rPr lang="en-US" altLang="en-US" sz="1600" dirty="0">
                <a:solidFill>
                  <a:schemeClr val="tx1">
                    <a:lumMod val="95000"/>
                    <a:lumOff val="5000"/>
                  </a:schemeClr>
                </a:solidFill>
                <a:ea typeface="黑体" pitchFamily="49" charset="-122"/>
              </a:rPr>
              <a:t>as standalone AF,  may be collocated with PSA UPF</a:t>
            </a:r>
          </a:p>
          <a:p>
            <a:pPr lvl="1">
              <a:defRPr/>
            </a:pPr>
            <a:r>
              <a:rPr lang="en-US" altLang="en-US" sz="1600" dirty="0">
                <a:solidFill>
                  <a:schemeClr val="tx1">
                    <a:lumMod val="95000"/>
                    <a:lumOff val="5000"/>
                  </a:schemeClr>
                </a:solidFill>
                <a:ea typeface="黑体" pitchFamily="49" charset="-122"/>
              </a:rPr>
              <a:t>Option 3: LDNSR in PSA UPF</a:t>
            </a:r>
          </a:p>
          <a:p>
            <a:pPr lvl="1">
              <a:defRPr/>
            </a:pPr>
            <a:r>
              <a:rPr lang="en-US" altLang="en-US" sz="1600" dirty="0">
                <a:solidFill>
                  <a:schemeClr val="bg1">
                    <a:lumMod val="85000"/>
                  </a:schemeClr>
                </a:solidFill>
                <a:ea typeface="黑体" pitchFamily="49" charset="-122"/>
              </a:rPr>
              <a:t>Option 4: DNS proxy in SMF, Decryption in UPF</a:t>
            </a:r>
          </a:p>
          <a:p>
            <a:pPr lvl="1">
              <a:defRPr/>
            </a:pPr>
            <a:endParaRPr lang="en-US" altLang="en-US" sz="1400" dirty="0">
              <a:solidFill>
                <a:schemeClr val="tx1">
                  <a:lumMod val="95000"/>
                  <a:lumOff val="5000"/>
                </a:schemeClr>
              </a:solidFill>
            </a:endParaRPr>
          </a:p>
        </p:txBody>
      </p:sp>
      <p:sp>
        <p:nvSpPr>
          <p:cNvPr id="6" name="标题 5"/>
          <p:cNvSpPr>
            <a:spLocks noGrp="1"/>
          </p:cNvSpPr>
          <p:nvPr>
            <p:ph type="title"/>
          </p:nvPr>
        </p:nvSpPr>
        <p:spPr/>
        <p:txBody>
          <a:bodyPr/>
          <a:lstStyle/>
          <a:p>
            <a:r>
              <a:rPr lang="en-US" altLang="zh-CN" dirty="0" smtClean="0"/>
              <a:t>Background </a:t>
            </a:r>
            <a:endParaRPr lang="en-US" dirty="0"/>
          </a:p>
        </p:txBody>
      </p:sp>
    </p:spTree>
    <p:extLst>
      <p:ext uri="{BB962C8B-B14F-4D97-AF65-F5344CB8AC3E}">
        <p14:creationId xmlns:p14="http://schemas.microsoft.com/office/powerpoint/2010/main" val="751776900"/>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a:stCxn id="5" idx="2"/>
          </p:cNvCxnSpPr>
          <p:nvPr/>
        </p:nvCxnSpPr>
        <p:spPr bwMode="auto">
          <a:xfrm>
            <a:off x="5460527" y="1669611"/>
            <a:ext cx="0" cy="882676"/>
          </a:xfrm>
          <a:prstGeom prst="straightConnector1">
            <a:avLst/>
          </a:prstGeom>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5" name="圆角矩形 4"/>
          <p:cNvSpPr/>
          <p:nvPr/>
        </p:nvSpPr>
        <p:spPr bwMode="auto">
          <a:xfrm>
            <a:off x="5128634" y="1309586"/>
            <a:ext cx="663786" cy="360025"/>
          </a:xfrm>
          <a:prstGeom prst="round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200" dirty="0" smtClean="0">
                <a:solidFill>
                  <a:srgbClr val="000000"/>
                </a:solidFill>
                <a:latin typeface="Arial" charset="0"/>
              </a:rPr>
              <a:t> SMF</a:t>
            </a:r>
            <a:endParaRPr lang="zh-CN" altLang="en-US" sz="1200" dirty="0" smtClean="0">
              <a:solidFill>
                <a:srgbClr val="000000"/>
              </a:solidFill>
              <a:latin typeface="Arial" charset="0"/>
            </a:endParaRPr>
          </a:p>
        </p:txBody>
      </p:sp>
      <p:sp>
        <p:nvSpPr>
          <p:cNvPr id="6" name="圆角矩形 5"/>
          <p:cNvSpPr/>
          <p:nvPr/>
        </p:nvSpPr>
        <p:spPr bwMode="auto">
          <a:xfrm>
            <a:off x="7010247" y="1319593"/>
            <a:ext cx="733864" cy="340009"/>
          </a:xfrm>
          <a:prstGeom prst="round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200" dirty="0">
                <a:solidFill>
                  <a:srgbClr val="000000"/>
                </a:solidFill>
                <a:latin typeface="Arial" charset="0"/>
              </a:rPr>
              <a:t> </a:t>
            </a:r>
            <a:r>
              <a:rPr lang="en-US" altLang="zh-CN" sz="1200" dirty="0" smtClean="0">
                <a:solidFill>
                  <a:srgbClr val="000000"/>
                </a:solidFill>
                <a:latin typeface="Arial" charset="0"/>
              </a:rPr>
              <a:t> NEF</a:t>
            </a:r>
            <a:endParaRPr lang="en-US" altLang="zh-CN" sz="1200" dirty="0">
              <a:solidFill>
                <a:srgbClr val="000000"/>
              </a:solidFill>
              <a:latin typeface="Arial" charset="0"/>
            </a:endParaRPr>
          </a:p>
        </p:txBody>
      </p:sp>
      <p:sp>
        <p:nvSpPr>
          <p:cNvPr id="7" name="圆角矩形 6"/>
          <p:cNvSpPr/>
          <p:nvPr/>
        </p:nvSpPr>
        <p:spPr bwMode="auto">
          <a:xfrm>
            <a:off x="2630136" y="2501020"/>
            <a:ext cx="444418" cy="306496"/>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200" dirty="0" smtClean="0">
                <a:solidFill>
                  <a:srgbClr val="000000"/>
                </a:solidFill>
                <a:latin typeface="Arial" charset="0"/>
              </a:rPr>
              <a:t>UE</a:t>
            </a:r>
          </a:p>
        </p:txBody>
      </p:sp>
      <p:sp>
        <p:nvSpPr>
          <p:cNvPr id="8" name="Freeform 1229"/>
          <p:cNvSpPr>
            <a:spLocks/>
          </p:cNvSpPr>
          <p:nvPr/>
        </p:nvSpPr>
        <p:spPr bwMode="auto">
          <a:xfrm>
            <a:off x="7859359" y="2157272"/>
            <a:ext cx="1936645" cy="909810"/>
          </a:xfrm>
          <a:custGeom>
            <a:avLst/>
            <a:gdLst>
              <a:gd name="T0" fmla="*/ 2147483646 w 226"/>
              <a:gd name="T1" fmla="*/ 2147483646 h 160"/>
              <a:gd name="T2" fmla="*/ 2147483646 w 226"/>
              <a:gd name="T3" fmla="*/ 2147483646 h 160"/>
              <a:gd name="T4" fmla="*/ 2147483646 w 226"/>
              <a:gd name="T5" fmla="*/ 2147483646 h 160"/>
              <a:gd name="T6" fmla="*/ 2147483646 w 226"/>
              <a:gd name="T7" fmla="*/ 2147483646 h 160"/>
              <a:gd name="T8" fmla="*/ 2147483646 w 226"/>
              <a:gd name="T9" fmla="*/ 2147483646 h 160"/>
              <a:gd name="T10" fmla="*/ 2147483646 w 226"/>
              <a:gd name="T11" fmla="*/ 2147483646 h 160"/>
              <a:gd name="T12" fmla="*/ 2147483646 w 226"/>
              <a:gd name="T13" fmla="*/ 2147483646 h 160"/>
              <a:gd name="T14" fmla="*/ 2147483646 w 226"/>
              <a:gd name="T15" fmla="*/ 2147483646 h 160"/>
              <a:gd name="T16" fmla="*/ 2147483646 w 226"/>
              <a:gd name="T17" fmla="*/ 2147483646 h 160"/>
              <a:gd name="T18" fmla="*/ 2147483646 w 226"/>
              <a:gd name="T19" fmla="*/ 2147483646 h 160"/>
              <a:gd name="T20" fmla="*/ 2147483646 w 226"/>
              <a:gd name="T21" fmla="*/ 2147483646 h 160"/>
              <a:gd name="T22" fmla="*/ 2147483646 w 226"/>
              <a:gd name="T23" fmla="*/ 2147483646 h 160"/>
              <a:gd name="T24" fmla="*/ 2147483646 w 226"/>
              <a:gd name="T25" fmla="*/ 2147483646 h 160"/>
              <a:gd name="T26" fmla="*/ 2147483646 w 226"/>
              <a:gd name="T27" fmla="*/ 2147483646 h 160"/>
              <a:gd name="T28" fmla="*/ 2147483646 w 226"/>
              <a:gd name="T29" fmla="*/ 2147483646 h 160"/>
              <a:gd name="T30" fmla="*/ 2147483646 w 226"/>
              <a:gd name="T31" fmla="*/ 2147483646 h 160"/>
              <a:gd name="T32" fmla="*/ 2147483646 w 226"/>
              <a:gd name="T33" fmla="*/ 2147483646 h 1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0"/>
              <a:gd name="T53" fmla="*/ 226 w 226"/>
              <a:gd name="T54" fmla="*/ 160 h 1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0">
                <a:moveTo>
                  <a:pt x="105" y="17"/>
                </a:moveTo>
                <a:cubicBezTo>
                  <a:pt x="105" y="17"/>
                  <a:pt x="123" y="0"/>
                  <a:pt x="158" y="5"/>
                </a:cubicBezTo>
                <a:cubicBezTo>
                  <a:pt x="192" y="11"/>
                  <a:pt x="199" y="39"/>
                  <a:pt x="199" y="39"/>
                </a:cubicBezTo>
                <a:cubicBezTo>
                  <a:pt x="199" y="39"/>
                  <a:pt x="222" y="40"/>
                  <a:pt x="224" y="60"/>
                </a:cubicBezTo>
                <a:cubicBezTo>
                  <a:pt x="226" y="81"/>
                  <a:pt x="201" y="93"/>
                  <a:pt x="201" y="93"/>
                </a:cubicBezTo>
                <a:cubicBezTo>
                  <a:pt x="201" y="93"/>
                  <a:pt x="221" y="110"/>
                  <a:pt x="202" y="130"/>
                </a:cubicBezTo>
                <a:cubicBezTo>
                  <a:pt x="202" y="130"/>
                  <a:pt x="187" y="145"/>
                  <a:pt x="163" y="134"/>
                </a:cubicBezTo>
                <a:cubicBezTo>
                  <a:pt x="163" y="134"/>
                  <a:pt x="165" y="152"/>
                  <a:pt x="145" y="157"/>
                </a:cubicBezTo>
                <a:cubicBezTo>
                  <a:pt x="145" y="157"/>
                  <a:pt x="126" y="160"/>
                  <a:pt x="117" y="145"/>
                </a:cubicBezTo>
                <a:cubicBezTo>
                  <a:pt x="117" y="145"/>
                  <a:pt x="90" y="158"/>
                  <a:pt x="64" y="146"/>
                </a:cubicBezTo>
                <a:cubicBezTo>
                  <a:pt x="64" y="146"/>
                  <a:pt x="45" y="137"/>
                  <a:pt x="45" y="120"/>
                </a:cubicBezTo>
                <a:cubicBezTo>
                  <a:pt x="45" y="120"/>
                  <a:pt x="12" y="128"/>
                  <a:pt x="5" y="100"/>
                </a:cubicBezTo>
                <a:cubicBezTo>
                  <a:pt x="5" y="100"/>
                  <a:pt x="0" y="80"/>
                  <a:pt x="27" y="71"/>
                </a:cubicBezTo>
                <a:cubicBezTo>
                  <a:pt x="27" y="71"/>
                  <a:pt x="13" y="52"/>
                  <a:pt x="32" y="35"/>
                </a:cubicBezTo>
                <a:cubicBezTo>
                  <a:pt x="51" y="18"/>
                  <a:pt x="70" y="30"/>
                  <a:pt x="70" y="30"/>
                </a:cubicBezTo>
                <a:cubicBezTo>
                  <a:pt x="70" y="30"/>
                  <a:pt x="74" y="14"/>
                  <a:pt x="89" y="12"/>
                </a:cubicBezTo>
                <a:cubicBezTo>
                  <a:pt x="89" y="12"/>
                  <a:pt x="98" y="11"/>
                  <a:pt x="105" y="17"/>
                </a:cubicBezTo>
                <a:close/>
              </a:path>
            </a:pathLst>
          </a:custGeom>
          <a:noFill/>
          <a:ln>
            <a:solidFill>
              <a:schemeClr val="tx1">
                <a:lumMod val="95000"/>
                <a:lumOff val="5000"/>
              </a:schemeClr>
            </a:solidFill>
          </a:ln>
        </p:spPr>
        <p:txBody>
          <a:bodyPr/>
          <a:lstStyle/>
          <a:p>
            <a:pPr defTabSz="914112"/>
            <a:endParaRPr lang="zh-CN" altLang="en-US" sz="1799">
              <a:solidFill>
                <a:prstClr val="black"/>
              </a:solidFill>
            </a:endParaRPr>
          </a:p>
        </p:txBody>
      </p:sp>
      <p:sp>
        <p:nvSpPr>
          <p:cNvPr id="9" name="圆角矩形 8"/>
          <p:cNvSpPr/>
          <p:nvPr/>
        </p:nvSpPr>
        <p:spPr bwMode="auto">
          <a:xfrm>
            <a:off x="8479896" y="2468639"/>
            <a:ext cx="695570" cy="371257"/>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a:solidFill>
                  <a:srgbClr val="000000"/>
                </a:solidFill>
                <a:latin typeface="Arial" charset="0"/>
              </a:rPr>
              <a:t>C-DNS</a:t>
            </a:r>
          </a:p>
        </p:txBody>
      </p:sp>
      <p:cxnSp>
        <p:nvCxnSpPr>
          <p:cNvPr id="10" name="直接连接符 9"/>
          <p:cNvCxnSpPr/>
          <p:nvPr/>
        </p:nvCxnSpPr>
        <p:spPr bwMode="auto">
          <a:xfrm>
            <a:off x="4376728" y="2685613"/>
            <a:ext cx="5271" cy="732604"/>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 name="直接连接符 10"/>
          <p:cNvCxnSpPr>
            <a:stCxn id="7" idx="3"/>
            <a:endCxn id="18" idx="1"/>
          </p:cNvCxnSpPr>
          <p:nvPr/>
        </p:nvCxnSpPr>
        <p:spPr bwMode="auto">
          <a:xfrm flipV="1">
            <a:off x="3074554" y="2646968"/>
            <a:ext cx="3908592" cy="7300"/>
          </a:xfrm>
          <a:prstGeom prst="line">
            <a:avLst/>
          </a:prstGeom>
          <a:ln>
            <a:solidFill>
              <a:srgbClr val="C00000"/>
            </a:solidFill>
            <a:prstDash val="sysDash"/>
            <a:headEnd type="none" w="med" len="med"/>
            <a:tailEnd type="triangle" w="med" len="med"/>
          </a:ln>
          <a:extLst/>
        </p:spPr>
        <p:style>
          <a:lnRef idx="3">
            <a:schemeClr val="accent5"/>
          </a:lnRef>
          <a:fillRef idx="0">
            <a:schemeClr val="accent5"/>
          </a:fillRef>
          <a:effectRef idx="2">
            <a:schemeClr val="accent5"/>
          </a:effectRef>
          <a:fontRef idx="minor">
            <a:schemeClr val="tx1"/>
          </a:fontRef>
        </p:style>
      </p:cxnSp>
      <p:sp>
        <p:nvSpPr>
          <p:cNvPr id="12" name="圆角矩形 11"/>
          <p:cNvSpPr/>
          <p:nvPr/>
        </p:nvSpPr>
        <p:spPr bwMode="auto">
          <a:xfrm>
            <a:off x="5104267" y="2535746"/>
            <a:ext cx="788066" cy="371257"/>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a:solidFill>
                  <a:srgbClr val="000000"/>
                </a:solidFill>
                <a:latin typeface="Arial" charset="0"/>
              </a:rPr>
              <a:t>Remote PSA</a:t>
            </a:r>
          </a:p>
        </p:txBody>
      </p:sp>
      <p:sp>
        <p:nvSpPr>
          <p:cNvPr id="13" name="Freeform 1229"/>
          <p:cNvSpPr>
            <a:spLocks/>
          </p:cNvSpPr>
          <p:nvPr/>
        </p:nvSpPr>
        <p:spPr bwMode="auto">
          <a:xfrm>
            <a:off x="3492335" y="3055745"/>
            <a:ext cx="2534099" cy="929316"/>
          </a:xfrm>
          <a:custGeom>
            <a:avLst/>
            <a:gdLst>
              <a:gd name="T0" fmla="*/ 2147483646 w 226"/>
              <a:gd name="T1" fmla="*/ 2147483646 h 160"/>
              <a:gd name="T2" fmla="*/ 2147483646 w 226"/>
              <a:gd name="T3" fmla="*/ 2147483646 h 160"/>
              <a:gd name="T4" fmla="*/ 2147483646 w 226"/>
              <a:gd name="T5" fmla="*/ 2147483646 h 160"/>
              <a:gd name="T6" fmla="*/ 2147483646 w 226"/>
              <a:gd name="T7" fmla="*/ 2147483646 h 160"/>
              <a:gd name="T8" fmla="*/ 2147483646 w 226"/>
              <a:gd name="T9" fmla="*/ 2147483646 h 160"/>
              <a:gd name="T10" fmla="*/ 2147483646 w 226"/>
              <a:gd name="T11" fmla="*/ 2147483646 h 160"/>
              <a:gd name="T12" fmla="*/ 2147483646 w 226"/>
              <a:gd name="T13" fmla="*/ 2147483646 h 160"/>
              <a:gd name="T14" fmla="*/ 2147483646 w 226"/>
              <a:gd name="T15" fmla="*/ 2147483646 h 160"/>
              <a:gd name="T16" fmla="*/ 2147483646 w 226"/>
              <a:gd name="T17" fmla="*/ 2147483646 h 160"/>
              <a:gd name="T18" fmla="*/ 2147483646 w 226"/>
              <a:gd name="T19" fmla="*/ 2147483646 h 160"/>
              <a:gd name="T20" fmla="*/ 2147483646 w 226"/>
              <a:gd name="T21" fmla="*/ 2147483646 h 160"/>
              <a:gd name="T22" fmla="*/ 2147483646 w 226"/>
              <a:gd name="T23" fmla="*/ 2147483646 h 160"/>
              <a:gd name="T24" fmla="*/ 2147483646 w 226"/>
              <a:gd name="T25" fmla="*/ 2147483646 h 160"/>
              <a:gd name="T26" fmla="*/ 2147483646 w 226"/>
              <a:gd name="T27" fmla="*/ 2147483646 h 160"/>
              <a:gd name="T28" fmla="*/ 2147483646 w 226"/>
              <a:gd name="T29" fmla="*/ 2147483646 h 160"/>
              <a:gd name="T30" fmla="*/ 2147483646 w 226"/>
              <a:gd name="T31" fmla="*/ 2147483646 h 160"/>
              <a:gd name="T32" fmla="*/ 2147483646 w 226"/>
              <a:gd name="T33" fmla="*/ 2147483646 h 1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0"/>
              <a:gd name="T53" fmla="*/ 226 w 226"/>
              <a:gd name="T54" fmla="*/ 160 h 1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0">
                <a:moveTo>
                  <a:pt x="105" y="17"/>
                </a:moveTo>
                <a:cubicBezTo>
                  <a:pt x="105" y="17"/>
                  <a:pt x="123" y="0"/>
                  <a:pt x="158" y="5"/>
                </a:cubicBezTo>
                <a:cubicBezTo>
                  <a:pt x="192" y="11"/>
                  <a:pt x="199" y="39"/>
                  <a:pt x="199" y="39"/>
                </a:cubicBezTo>
                <a:cubicBezTo>
                  <a:pt x="199" y="39"/>
                  <a:pt x="222" y="40"/>
                  <a:pt x="224" y="60"/>
                </a:cubicBezTo>
                <a:cubicBezTo>
                  <a:pt x="226" y="81"/>
                  <a:pt x="201" y="93"/>
                  <a:pt x="201" y="93"/>
                </a:cubicBezTo>
                <a:cubicBezTo>
                  <a:pt x="201" y="93"/>
                  <a:pt x="221" y="110"/>
                  <a:pt x="202" y="130"/>
                </a:cubicBezTo>
                <a:cubicBezTo>
                  <a:pt x="202" y="130"/>
                  <a:pt x="187" y="145"/>
                  <a:pt x="163" y="134"/>
                </a:cubicBezTo>
                <a:cubicBezTo>
                  <a:pt x="163" y="134"/>
                  <a:pt x="165" y="152"/>
                  <a:pt x="145" y="157"/>
                </a:cubicBezTo>
                <a:cubicBezTo>
                  <a:pt x="145" y="157"/>
                  <a:pt x="126" y="160"/>
                  <a:pt x="117" y="145"/>
                </a:cubicBezTo>
                <a:cubicBezTo>
                  <a:pt x="117" y="145"/>
                  <a:pt x="90" y="158"/>
                  <a:pt x="64" y="146"/>
                </a:cubicBezTo>
                <a:cubicBezTo>
                  <a:pt x="64" y="146"/>
                  <a:pt x="45" y="137"/>
                  <a:pt x="45" y="120"/>
                </a:cubicBezTo>
                <a:cubicBezTo>
                  <a:pt x="45" y="120"/>
                  <a:pt x="12" y="128"/>
                  <a:pt x="5" y="100"/>
                </a:cubicBezTo>
                <a:cubicBezTo>
                  <a:pt x="5" y="100"/>
                  <a:pt x="0" y="80"/>
                  <a:pt x="27" y="71"/>
                </a:cubicBezTo>
                <a:cubicBezTo>
                  <a:pt x="27" y="71"/>
                  <a:pt x="13" y="52"/>
                  <a:pt x="32" y="35"/>
                </a:cubicBezTo>
                <a:cubicBezTo>
                  <a:pt x="51" y="18"/>
                  <a:pt x="70" y="30"/>
                  <a:pt x="70" y="30"/>
                </a:cubicBezTo>
                <a:cubicBezTo>
                  <a:pt x="70" y="30"/>
                  <a:pt x="74" y="14"/>
                  <a:pt x="89" y="12"/>
                </a:cubicBezTo>
                <a:cubicBezTo>
                  <a:pt x="89" y="12"/>
                  <a:pt x="98" y="11"/>
                  <a:pt x="105" y="17"/>
                </a:cubicBezTo>
                <a:close/>
              </a:path>
            </a:pathLst>
          </a:custGeom>
          <a:noFill/>
          <a:ln>
            <a:solidFill>
              <a:schemeClr val="tx1">
                <a:lumMod val="95000"/>
                <a:lumOff val="5000"/>
              </a:schemeClr>
            </a:solidFill>
          </a:ln>
        </p:spPr>
        <p:txBody>
          <a:bodyPr/>
          <a:lstStyle/>
          <a:p>
            <a:pPr defTabSz="914112"/>
            <a:endParaRPr lang="zh-CN" altLang="en-US" sz="1799">
              <a:solidFill>
                <a:prstClr val="black"/>
              </a:solidFill>
            </a:endParaRPr>
          </a:p>
        </p:txBody>
      </p:sp>
      <p:sp>
        <p:nvSpPr>
          <p:cNvPr id="14" name="圆角矩形 13"/>
          <p:cNvSpPr/>
          <p:nvPr/>
        </p:nvSpPr>
        <p:spPr bwMode="auto">
          <a:xfrm>
            <a:off x="5018545" y="3375740"/>
            <a:ext cx="676252" cy="374353"/>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smtClean="0">
                <a:solidFill>
                  <a:srgbClr val="000000"/>
                </a:solidFill>
                <a:latin typeface="Arial" charset="0"/>
              </a:rPr>
              <a:t>L-DNS</a:t>
            </a:r>
            <a:endParaRPr lang="en-US" altLang="zh-CN" sz="1050" dirty="0">
              <a:solidFill>
                <a:srgbClr val="000000"/>
              </a:solidFill>
              <a:latin typeface="Arial" charset="0"/>
            </a:endParaRPr>
          </a:p>
        </p:txBody>
      </p:sp>
      <p:sp>
        <p:nvSpPr>
          <p:cNvPr id="15" name="圆角矩形 14"/>
          <p:cNvSpPr/>
          <p:nvPr/>
        </p:nvSpPr>
        <p:spPr bwMode="auto">
          <a:xfrm>
            <a:off x="3971319" y="2546894"/>
            <a:ext cx="788066" cy="371257"/>
          </a:xfrm>
          <a:prstGeom prst="roundRect">
            <a:avLst/>
          </a:prstGeom>
          <a:solidFill>
            <a:schemeClr val="bg1"/>
          </a:solidFill>
          <a:ln>
            <a:solidFill>
              <a:schemeClr val="tx1"/>
            </a:solidFill>
            <a:prstDash val="lgDash"/>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smtClean="0">
                <a:solidFill>
                  <a:srgbClr val="000000"/>
                </a:solidFill>
                <a:latin typeface="Arial" charset="0"/>
              </a:rPr>
              <a:t>ULCL/BP</a:t>
            </a:r>
            <a:endParaRPr lang="en-US" altLang="zh-CN" sz="1050" dirty="0">
              <a:solidFill>
                <a:srgbClr val="000000"/>
              </a:solidFill>
              <a:latin typeface="Arial" charset="0"/>
            </a:endParaRPr>
          </a:p>
        </p:txBody>
      </p:sp>
      <p:sp>
        <p:nvSpPr>
          <p:cNvPr id="16" name="文本框 15"/>
          <p:cNvSpPr txBox="1"/>
          <p:nvPr/>
        </p:nvSpPr>
        <p:spPr>
          <a:xfrm>
            <a:off x="3071660" y="2358261"/>
            <a:ext cx="1999705" cy="253916"/>
          </a:xfrm>
          <a:prstGeom prst="rect">
            <a:avLst/>
          </a:prstGeom>
          <a:noFill/>
        </p:spPr>
        <p:txBody>
          <a:bodyPr wrap="square" rtlCol="0">
            <a:spAutoFit/>
          </a:bodyPr>
          <a:lstStyle/>
          <a:p>
            <a:pPr defTabSz="914112"/>
            <a:r>
              <a:rPr lang="en-US" altLang="zh-CN" sz="1050" dirty="0" smtClean="0">
                <a:solidFill>
                  <a:srgbClr val="000000">
                    <a:lumMod val="95000"/>
                    <a:lumOff val="5000"/>
                  </a:srgbClr>
                </a:solidFill>
                <a:latin typeface="微软雅黑" panose="020B0503020204020204" pitchFamily="34" charset="-122"/>
                <a:ea typeface="微软雅黑" panose="020B0503020204020204" pitchFamily="34" charset="-122"/>
              </a:rPr>
              <a:t>DNS Query</a:t>
            </a:r>
            <a:endParaRPr lang="zh-CN" altLang="en-US" sz="1050" dirty="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17" name="圆角矩形 16"/>
          <p:cNvSpPr/>
          <p:nvPr/>
        </p:nvSpPr>
        <p:spPr bwMode="auto">
          <a:xfrm>
            <a:off x="3955992" y="3408500"/>
            <a:ext cx="820636" cy="297334"/>
          </a:xfrm>
          <a:prstGeom prst="roundRect">
            <a:avLst/>
          </a:prstGeom>
          <a:solidFill>
            <a:schemeClr val="bg1"/>
          </a:solidFill>
          <a:ln>
            <a:solidFill>
              <a:schemeClr val="tx1"/>
            </a:solidFill>
            <a:prstDash val="lgDash"/>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900" dirty="0">
                <a:solidFill>
                  <a:srgbClr val="000000"/>
                </a:solidFill>
                <a:latin typeface="Arial" charset="0"/>
              </a:rPr>
              <a:t>Local PSA</a:t>
            </a:r>
          </a:p>
        </p:txBody>
      </p:sp>
      <p:sp>
        <p:nvSpPr>
          <p:cNvPr id="18" name="圆角矩形 17"/>
          <p:cNvSpPr/>
          <p:nvPr/>
        </p:nvSpPr>
        <p:spPr bwMode="auto">
          <a:xfrm>
            <a:off x="6983146" y="2461339"/>
            <a:ext cx="788066" cy="371257"/>
          </a:xfrm>
          <a:prstGeom prst="roundRect">
            <a:avLst/>
          </a:prstGeom>
          <a:solidFill>
            <a:schemeClr val="accent4">
              <a:lumMod val="60000"/>
              <a:lumOff val="40000"/>
            </a:schemeClr>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smtClean="0">
                <a:solidFill>
                  <a:srgbClr val="000000"/>
                </a:solidFill>
                <a:latin typeface="Arial" charset="0"/>
              </a:rPr>
              <a:t>LDNSR AF</a:t>
            </a:r>
            <a:endParaRPr lang="en-US" altLang="zh-CN" sz="1050" dirty="0">
              <a:solidFill>
                <a:srgbClr val="000000"/>
              </a:solidFill>
              <a:latin typeface="Arial" charset="0"/>
            </a:endParaRPr>
          </a:p>
        </p:txBody>
      </p:sp>
      <p:cxnSp>
        <p:nvCxnSpPr>
          <p:cNvPr id="19" name="直接连接符 18"/>
          <p:cNvCxnSpPr>
            <a:stCxn id="18" idx="3"/>
            <a:endCxn id="9" idx="1"/>
          </p:cNvCxnSpPr>
          <p:nvPr/>
        </p:nvCxnSpPr>
        <p:spPr bwMode="auto">
          <a:xfrm>
            <a:off x="7771212" y="2646968"/>
            <a:ext cx="708684" cy="73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文本框 19"/>
          <p:cNvSpPr txBox="1"/>
          <p:nvPr/>
        </p:nvSpPr>
        <p:spPr>
          <a:xfrm>
            <a:off x="475716" y="4185799"/>
            <a:ext cx="11716284" cy="2249334"/>
          </a:xfrm>
          <a:prstGeom prst="rect">
            <a:avLst/>
          </a:prstGeom>
          <a:noFill/>
        </p:spPr>
        <p:txBody>
          <a:bodyPr wrap="square" rtlCol="0">
            <a:spAutoFit/>
          </a:bodyPr>
          <a:lstStyle/>
          <a:p>
            <a:pPr marL="228600" indent="-228600" eaLnBrk="0" fontAlgn="base" hangingPunct="0">
              <a:lnSpc>
                <a:spcPct val="150000"/>
              </a:lnSpc>
              <a:spcBef>
                <a:spcPts val="1000"/>
              </a:spcBef>
              <a:spcAft>
                <a:spcPct val="0"/>
              </a:spcAft>
              <a:buBlip>
                <a:blip r:embed="rId2"/>
              </a:buBlip>
            </a:pPr>
            <a:r>
              <a:rPr lang="en-US" altLang="zh-CN" sz="1600" b="1" dirty="0">
                <a:solidFill>
                  <a:schemeClr val="tx1">
                    <a:lumMod val="95000"/>
                    <a:lumOff val="5000"/>
                  </a:schemeClr>
                </a:solidFill>
              </a:rPr>
              <a:t>LDNSR as a standalone AF</a:t>
            </a:r>
          </a:p>
          <a:p>
            <a:pPr marL="628650" lvl="1" indent="-171450">
              <a:lnSpc>
                <a:spcPct val="100000"/>
              </a:lnSpc>
              <a:spcAft>
                <a:spcPts val="500"/>
              </a:spcAft>
              <a:buFont typeface="Wingdings" panose="05000000000000000000" pitchFamily="2" charset="2"/>
              <a:buChar char="v"/>
            </a:pPr>
            <a:r>
              <a:rPr lang="en-US" altLang="en-US" sz="1050" dirty="0" smtClean="0">
                <a:latin typeface="Arial" panose="020B0604020202020204" pitchFamily="34" charset="0"/>
              </a:rPr>
              <a:t>The LDNSR is a standalone NF. </a:t>
            </a:r>
          </a:p>
          <a:p>
            <a:pPr marL="628650" lvl="1" indent="-171450">
              <a:lnSpc>
                <a:spcPct val="100000"/>
              </a:lnSpc>
              <a:spcAft>
                <a:spcPts val="500"/>
              </a:spcAft>
              <a:buFont typeface="Wingdings" panose="05000000000000000000" pitchFamily="2" charset="2"/>
              <a:buChar char="v"/>
            </a:pPr>
            <a:r>
              <a:rPr lang="en-US" altLang="en-US" sz="1050" dirty="0" smtClean="0">
                <a:latin typeface="Arial" panose="020B0604020202020204" pitchFamily="34" charset="0"/>
              </a:rPr>
              <a:t>From 5GC User Plane point of view, the LDNSR is a standalone UP entity that performs the role of DNS Resolver.</a:t>
            </a:r>
          </a:p>
          <a:p>
            <a:pPr marL="628650" lvl="1" indent="-171450">
              <a:lnSpc>
                <a:spcPct val="100000"/>
              </a:lnSpc>
              <a:spcAft>
                <a:spcPts val="500"/>
              </a:spcAft>
              <a:buFont typeface="Wingdings" panose="05000000000000000000" pitchFamily="2" charset="2"/>
              <a:buChar char="v"/>
            </a:pPr>
            <a:r>
              <a:rPr lang="en-US" altLang="en-US" sz="1050" dirty="0" smtClean="0">
                <a:latin typeface="Arial" panose="020B0604020202020204" pitchFamily="34" charset="0"/>
              </a:rPr>
              <a:t>From 5GC Control Plane point of view, the LDNSR acts as AF to invoke services from the SMF. For this purpose the LDNSR AF needs to hold a PDU session state.</a:t>
            </a:r>
          </a:p>
          <a:p>
            <a:pPr marL="228600" indent="-228600" eaLnBrk="0" fontAlgn="base" hangingPunct="0">
              <a:lnSpc>
                <a:spcPct val="150000"/>
              </a:lnSpc>
              <a:spcBef>
                <a:spcPts val="1000"/>
              </a:spcBef>
              <a:spcAft>
                <a:spcPct val="0"/>
              </a:spcAft>
              <a:buBlip>
                <a:blip r:embed="rId2"/>
              </a:buBlip>
            </a:pPr>
            <a:r>
              <a:rPr lang="en-US" altLang="zh-CN" sz="1600" b="1" dirty="0">
                <a:solidFill>
                  <a:schemeClr val="tx1">
                    <a:lumMod val="95000"/>
                    <a:lumOff val="5000"/>
                  </a:schemeClr>
                </a:solidFill>
              </a:rPr>
              <a:t>Procedures to support LDNSR as a standalone AF</a:t>
            </a:r>
          </a:p>
          <a:p>
            <a:pPr marL="628650" lvl="1" indent="-171450">
              <a:lnSpc>
                <a:spcPct val="100000"/>
              </a:lnSpc>
              <a:spcAft>
                <a:spcPts val="500"/>
              </a:spcAft>
              <a:buFont typeface="Wingdings" panose="05000000000000000000" pitchFamily="2" charset="2"/>
              <a:buChar char="v"/>
            </a:pPr>
            <a:r>
              <a:rPr lang="en-US" altLang="en-US" sz="1050" dirty="0" smtClean="0">
                <a:latin typeface="Arial" panose="020B0604020202020204" pitchFamily="34" charset="0"/>
              </a:rPr>
              <a:t>The LDNSR, acting as AF, subscribes to the NEF to “PDU Session Status” events for the UE using the GPSI as described in clause 6.22.2.1.</a:t>
            </a:r>
          </a:p>
          <a:p>
            <a:pPr marL="628650" lvl="1" indent="-171450">
              <a:lnSpc>
                <a:spcPct val="100000"/>
              </a:lnSpc>
              <a:spcAft>
                <a:spcPts val="500"/>
              </a:spcAft>
              <a:buFont typeface="Wingdings" panose="05000000000000000000" pitchFamily="2" charset="2"/>
              <a:buChar char="v"/>
            </a:pPr>
            <a:r>
              <a:rPr lang="en-US" altLang="en-US" sz="1050" dirty="0" smtClean="0">
                <a:latin typeface="Arial" panose="020B0604020202020204" pitchFamily="34" charset="0"/>
              </a:rPr>
              <a:t>At PDU session establishment, the SMF notifies the LDNSR AF (without involving NEF or PCF) on PDU Session Status including SMF ID and UE IP address.</a:t>
            </a:r>
          </a:p>
          <a:p>
            <a:pPr marL="628650" lvl="1" indent="-171450">
              <a:lnSpc>
                <a:spcPct val="100000"/>
              </a:lnSpc>
              <a:spcAft>
                <a:spcPts val="500"/>
              </a:spcAft>
              <a:buFont typeface="Wingdings" panose="05000000000000000000" pitchFamily="2" charset="2"/>
              <a:buChar char="v"/>
            </a:pPr>
            <a:r>
              <a:rPr lang="en-US" altLang="en-US" sz="1050" dirty="0" smtClean="0">
                <a:latin typeface="Arial" panose="020B0604020202020204" pitchFamily="34" charset="0"/>
              </a:rPr>
              <a:t>The LDNSR AF contacts the SMF using its SMF ID in its PDU Session context.</a:t>
            </a:r>
          </a:p>
        </p:txBody>
      </p:sp>
      <p:sp>
        <p:nvSpPr>
          <p:cNvPr id="21" name="文本框 20"/>
          <p:cNvSpPr txBox="1"/>
          <p:nvPr/>
        </p:nvSpPr>
        <p:spPr>
          <a:xfrm>
            <a:off x="8559588" y="1949090"/>
            <a:ext cx="1066533" cy="261610"/>
          </a:xfrm>
          <a:prstGeom prst="rect">
            <a:avLst/>
          </a:prstGeom>
          <a:noFill/>
        </p:spPr>
        <p:txBody>
          <a:bodyPr wrap="square" rtlCol="0">
            <a:spAutoFit/>
          </a:bodyPr>
          <a:lstStyle/>
          <a:p>
            <a:r>
              <a:rPr lang="en-US" sz="1100" dirty="0" smtClean="0"/>
              <a:t>Central Site</a:t>
            </a:r>
            <a:endParaRPr lang="en-US" sz="1100" dirty="0"/>
          </a:p>
        </p:txBody>
      </p:sp>
      <p:sp>
        <p:nvSpPr>
          <p:cNvPr id="22" name="文本框 21"/>
          <p:cNvSpPr txBox="1"/>
          <p:nvPr/>
        </p:nvSpPr>
        <p:spPr>
          <a:xfrm>
            <a:off x="4393994" y="3924189"/>
            <a:ext cx="1066533" cy="261610"/>
          </a:xfrm>
          <a:prstGeom prst="rect">
            <a:avLst/>
          </a:prstGeom>
          <a:noFill/>
        </p:spPr>
        <p:txBody>
          <a:bodyPr wrap="square" rtlCol="0">
            <a:spAutoFit/>
          </a:bodyPr>
          <a:lstStyle/>
          <a:p>
            <a:r>
              <a:rPr lang="en-US" sz="1100" dirty="0"/>
              <a:t>L</a:t>
            </a:r>
            <a:r>
              <a:rPr lang="en-US" sz="1100" dirty="0" smtClean="0"/>
              <a:t>ocal Site</a:t>
            </a:r>
            <a:endParaRPr lang="en-US" sz="1100" dirty="0"/>
          </a:p>
        </p:txBody>
      </p:sp>
      <p:cxnSp>
        <p:nvCxnSpPr>
          <p:cNvPr id="23" name="直接连接符 22"/>
          <p:cNvCxnSpPr>
            <a:stCxn id="5" idx="3"/>
            <a:endCxn id="6" idx="1"/>
          </p:cNvCxnSpPr>
          <p:nvPr/>
        </p:nvCxnSpPr>
        <p:spPr>
          <a:xfrm flipV="1">
            <a:off x="5792420" y="1489598"/>
            <a:ext cx="1217827" cy="1"/>
          </a:xfrm>
          <a:prstGeom prst="line">
            <a:avLst/>
          </a:prstGeom>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4" name="直接连接符 23"/>
          <p:cNvCxnSpPr>
            <a:stCxn id="6" idx="2"/>
            <a:endCxn id="18" idx="0"/>
          </p:cNvCxnSpPr>
          <p:nvPr/>
        </p:nvCxnSpPr>
        <p:spPr>
          <a:xfrm>
            <a:off x="7377179" y="1659602"/>
            <a:ext cx="0" cy="801737"/>
          </a:xfrm>
          <a:prstGeom prst="line">
            <a:avLst/>
          </a:prstGeom>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5" name="圆角矩形标注 24"/>
          <p:cNvSpPr/>
          <p:nvPr/>
        </p:nvSpPr>
        <p:spPr>
          <a:xfrm>
            <a:off x="6954038" y="3251126"/>
            <a:ext cx="1873643" cy="746140"/>
          </a:xfrm>
          <a:prstGeom prst="wedgeRoundRectCallout">
            <a:avLst>
              <a:gd name="adj1" fmla="val -29499"/>
              <a:gd name="adj2" fmla="val -95077"/>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矩形 25"/>
          <p:cNvSpPr/>
          <p:nvPr/>
        </p:nvSpPr>
        <p:spPr>
          <a:xfrm>
            <a:off x="7015361" y="3323423"/>
            <a:ext cx="1687996" cy="577081"/>
          </a:xfrm>
          <a:prstGeom prst="rect">
            <a:avLst/>
          </a:prstGeom>
        </p:spPr>
        <p:txBody>
          <a:bodyPr wrap="square">
            <a:spAutoFit/>
          </a:bodyPr>
          <a:lstStyle/>
          <a:p>
            <a:r>
              <a:rPr lang="en-US" altLang="en-US" sz="1050" dirty="0" smtClean="0">
                <a:latin typeface="Arial" panose="020B0604020202020204" pitchFamily="34" charset="0"/>
              </a:rPr>
              <a:t>PDU Session Status including SMF ID and UE IP address  </a:t>
            </a:r>
            <a:endParaRPr lang="en-US" sz="1050" dirty="0"/>
          </a:p>
        </p:txBody>
      </p:sp>
      <p:sp>
        <p:nvSpPr>
          <p:cNvPr id="27" name="标题 1"/>
          <p:cNvSpPr>
            <a:spLocks noGrp="1"/>
          </p:cNvSpPr>
          <p:nvPr>
            <p:ph type="title"/>
          </p:nvPr>
        </p:nvSpPr>
        <p:spPr>
          <a:xfrm>
            <a:off x="262467" y="348193"/>
            <a:ext cx="10515600" cy="921808"/>
          </a:xfrm>
        </p:spPr>
        <p:txBody>
          <a:bodyPr/>
          <a:lstStyle/>
          <a:p>
            <a:r>
              <a:rPr lang="en-US" altLang="en-US" dirty="0">
                <a:solidFill>
                  <a:schemeClr val="tx1">
                    <a:lumMod val="95000"/>
                    <a:lumOff val="5000"/>
                  </a:schemeClr>
                </a:solidFill>
                <a:ea typeface="黑体" pitchFamily="49" charset="-122"/>
              </a:rPr>
              <a:t>LDNSR as standalone AF</a:t>
            </a:r>
            <a:endParaRPr lang="en-US" dirty="0"/>
          </a:p>
        </p:txBody>
      </p:sp>
    </p:spTree>
    <p:extLst>
      <p:ext uri="{BB962C8B-B14F-4D97-AF65-F5344CB8AC3E}">
        <p14:creationId xmlns:p14="http://schemas.microsoft.com/office/powerpoint/2010/main" val="626859426"/>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LDNSR as part of PSA UPF</a:t>
            </a:r>
          </a:p>
        </p:txBody>
      </p:sp>
      <p:sp>
        <p:nvSpPr>
          <p:cNvPr id="3" name="内容占位符 2"/>
          <p:cNvSpPr>
            <a:spLocks noGrp="1"/>
          </p:cNvSpPr>
          <p:nvPr>
            <p:ph idx="1"/>
          </p:nvPr>
        </p:nvSpPr>
        <p:spPr>
          <a:xfrm>
            <a:off x="250557" y="4320845"/>
            <a:ext cx="11655426" cy="2452679"/>
          </a:xfrm>
          <a:noFill/>
        </p:spPr>
        <p:txBody>
          <a:bodyPr/>
          <a:lstStyle/>
          <a:p>
            <a:pPr lvl="0">
              <a:lnSpc>
                <a:spcPct val="150000"/>
              </a:lnSpc>
            </a:pPr>
            <a:r>
              <a:rPr lang="en-US" altLang="zh-CN" sz="1600" b="1" dirty="0">
                <a:solidFill>
                  <a:schemeClr val="tx1">
                    <a:lumMod val="95000"/>
                    <a:lumOff val="5000"/>
                  </a:schemeClr>
                </a:solidFill>
              </a:rPr>
              <a:t>LDNSR as part of PSA UPF</a:t>
            </a:r>
          </a:p>
          <a:p>
            <a:pPr marL="628650" lvl="1" indent="-171450" eaLnBrk="1" fontAlgn="auto" hangingPunct="1">
              <a:lnSpc>
                <a:spcPct val="150000"/>
              </a:lnSpc>
              <a:spcBef>
                <a:spcPts val="0"/>
              </a:spcBef>
              <a:spcAft>
                <a:spcPts val="0"/>
              </a:spcAft>
              <a:buClrTx/>
              <a:buFont typeface="Wingdings" panose="05000000000000000000" pitchFamily="2" charset="2"/>
              <a:buChar char="v"/>
            </a:pPr>
            <a:r>
              <a:rPr lang="en-US" altLang="zh-CN" sz="1200" dirty="0">
                <a:solidFill>
                  <a:prstClr val="black"/>
                </a:solidFill>
                <a:latin typeface="Arial" panose="020B0604020202020204" pitchFamily="34" charset="0"/>
              </a:rPr>
              <a:t>Configure UE with the address of LDNSR </a:t>
            </a:r>
            <a:r>
              <a:rPr lang="en-US" altLang="zh-CN" sz="1200" dirty="0" smtClean="0">
                <a:solidFill>
                  <a:prstClr val="black"/>
                </a:solidFill>
                <a:latin typeface="Arial" panose="020B0604020202020204" pitchFamily="34" charset="0"/>
              </a:rPr>
              <a:t>as </a:t>
            </a:r>
            <a:r>
              <a:rPr lang="en-US" altLang="zh-CN" sz="1200" dirty="0">
                <a:solidFill>
                  <a:prstClr val="black"/>
                </a:solidFill>
                <a:latin typeface="Arial" panose="020B0604020202020204" pitchFamily="34" charset="0"/>
              </a:rPr>
              <a:t>the DNS server during PDU session establishment via PCO.</a:t>
            </a:r>
          </a:p>
          <a:p>
            <a:pPr marL="628650" lvl="1" indent="-171450" eaLnBrk="1" fontAlgn="auto" hangingPunct="1">
              <a:lnSpc>
                <a:spcPct val="150000"/>
              </a:lnSpc>
              <a:spcBef>
                <a:spcPts val="0"/>
              </a:spcBef>
              <a:spcAft>
                <a:spcPts val="0"/>
              </a:spcAft>
              <a:buClrTx/>
              <a:buFont typeface="Wingdings" panose="05000000000000000000" pitchFamily="2" charset="2"/>
              <a:buChar char="v"/>
            </a:pPr>
            <a:r>
              <a:rPr lang="en-US" altLang="zh-CN" sz="1200" dirty="0" smtClean="0">
                <a:solidFill>
                  <a:prstClr val="black"/>
                </a:solidFill>
                <a:latin typeface="Arial" panose="020B0604020202020204" pitchFamily="34" charset="0"/>
              </a:rPr>
              <a:t>Considering </a:t>
            </a:r>
            <a:r>
              <a:rPr lang="en-US" altLang="zh-CN" sz="1200" dirty="0">
                <a:solidFill>
                  <a:prstClr val="black"/>
                </a:solidFill>
                <a:latin typeface="Arial" panose="020B0604020202020204" pitchFamily="34" charset="0"/>
              </a:rPr>
              <a:t>the Remote PSA will not be changed during the lifetime of PDU session, it is proposed that the functionality of LDNSR is integrated with Remote </a:t>
            </a:r>
            <a:r>
              <a:rPr lang="en-US" altLang="zh-CN" sz="1200" dirty="0" smtClean="0">
                <a:solidFill>
                  <a:prstClr val="black"/>
                </a:solidFill>
                <a:latin typeface="Arial" panose="020B0604020202020204" pitchFamily="34" charset="0"/>
              </a:rPr>
              <a:t>PSA.</a:t>
            </a:r>
          </a:p>
          <a:p>
            <a:pPr lvl="2" eaLnBrk="1" fontAlgn="auto" hangingPunct="1">
              <a:lnSpc>
                <a:spcPct val="150000"/>
              </a:lnSpc>
              <a:spcBef>
                <a:spcPts val="0"/>
              </a:spcBef>
              <a:spcAft>
                <a:spcPts val="0"/>
              </a:spcAft>
              <a:buFont typeface="Wingdings" panose="05000000000000000000" pitchFamily="2" charset="2"/>
              <a:buChar char="q"/>
            </a:pPr>
            <a:r>
              <a:rPr lang="en-US" altLang="zh-CN" sz="1100" dirty="0">
                <a:solidFill>
                  <a:prstClr val="black"/>
                </a:solidFill>
                <a:latin typeface="Arial" panose="020B0604020202020204" pitchFamily="34" charset="0"/>
              </a:rPr>
              <a:t>Additionally, the Remote PSA as LDNSR has no impact on the UE in case of UL CL. Otherwise, if Local PSA is configured as the DNS server to the UE, the address of DNS server sent the UE need to be updated upon the insertion or removal of UL CL.</a:t>
            </a:r>
          </a:p>
          <a:p>
            <a:pPr marL="628650" lvl="1" indent="-171450" eaLnBrk="1" fontAlgn="auto" hangingPunct="1">
              <a:lnSpc>
                <a:spcPct val="150000"/>
              </a:lnSpc>
              <a:spcBef>
                <a:spcPts val="0"/>
              </a:spcBef>
              <a:spcAft>
                <a:spcPts val="0"/>
              </a:spcAft>
              <a:buClrTx/>
              <a:buFont typeface="Wingdings" panose="05000000000000000000" pitchFamily="2" charset="2"/>
              <a:buChar char="v"/>
            </a:pPr>
            <a:r>
              <a:rPr lang="en-US" altLang="zh-CN" sz="1200" dirty="0" smtClean="0">
                <a:solidFill>
                  <a:prstClr val="black"/>
                </a:solidFill>
                <a:latin typeface="Arial" panose="020B0604020202020204" pitchFamily="34" charset="0"/>
              </a:rPr>
              <a:t>Extend </a:t>
            </a:r>
            <a:r>
              <a:rPr lang="en-US" altLang="zh-CN" sz="1200" dirty="0">
                <a:solidFill>
                  <a:prstClr val="black"/>
                </a:solidFill>
                <a:latin typeface="Arial" panose="020B0604020202020204" pitchFamily="34" charset="0"/>
              </a:rPr>
              <a:t>N4 messages for interaction between LDNSR and SMF</a:t>
            </a:r>
            <a:r>
              <a:rPr lang="en-US" altLang="zh-CN" sz="1200" dirty="0" smtClean="0">
                <a:solidFill>
                  <a:prstClr val="black"/>
                </a:solidFill>
                <a:latin typeface="Arial" panose="020B0604020202020204" pitchFamily="34" charset="0"/>
              </a:rPr>
              <a:t>.</a:t>
            </a:r>
            <a:endParaRPr lang="en-US" altLang="zh-CN" sz="1200" dirty="0">
              <a:solidFill>
                <a:prstClr val="black"/>
              </a:solidFill>
              <a:latin typeface="Arial" panose="020B0604020202020204" pitchFamily="34" charset="0"/>
            </a:endParaRPr>
          </a:p>
        </p:txBody>
      </p:sp>
      <p:cxnSp>
        <p:nvCxnSpPr>
          <p:cNvPr id="4" name="直接箭头连接符 3"/>
          <p:cNvCxnSpPr>
            <a:stCxn id="5" idx="2"/>
            <a:endCxn id="11" idx="0"/>
          </p:cNvCxnSpPr>
          <p:nvPr/>
        </p:nvCxnSpPr>
        <p:spPr bwMode="auto">
          <a:xfrm>
            <a:off x="6111532" y="1741130"/>
            <a:ext cx="1" cy="627350"/>
          </a:xfrm>
          <a:prstGeom prst="straightConnector1">
            <a:avLst/>
          </a:prstGeom>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5" name="圆角矩形 4"/>
          <p:cNvSpPr/>
          <p:nvPr/>
        </p:nvSpPr>
        <p:spPr bwMode="auto">
          <a:xfrm>
            <a:off x="5464475" y="1340107"/>
            <a:ext cx="1294113" cy="401023"/>
          </a:xfrm>
          <a:prstGeom prst="round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400" dirty="0" smtClean="0">
                <a:solidFill>
                  <a:srgbClr val="000000"/>
                </a:solidFill>
                <a:latin typeface="Arial" charset="0"/>
              </a:rPr>
              <a:t> SMF</a:t>
            </a:r>
            <a:endParaRPr lang="zh-CN" altLang="en-US" sz="1400" dirty="0" smtClean="0">
              <a:solidFill>
                <a:srgbClr val="000000"/>
              </a:solidFill>
              <a:latin typeface="Arial" charset="0"/>
            </a:endParaRPr>
          </a:p>
        </p:txBody>
      </p:sp>
      <p:sp>
        <p:nvSpPr>
          <p:cNvPr id="6" name="圆角矩形 5"/>
          <p:cNvSpPr/>
          <p:nvPr/>
        </p:nvSpPr>
        <p:spPr bwMode="auto">
          <a:xfrm>
            <a:off x="2640819" y="2398294"/>
            <a:ext cx="489594" cy="341398"/>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400" dirty="0" smtClean="0">
                <a:solidFill>
                  <a:srgbClr val="000000"/>
                </a:solidFill>
                <a:latin typeface="Arial" charset="0"/>
              </a:rPr>
              <a:t>UE</a:t>
            </a:r>
          </a:p>
        </p:txBody>
      </p:sp>
      <p:sp>
        <p:nvSpPr>
          <p:cNvPr id="8" name="圆角矩形 7"/>
          <p:cNvSpPr/>
          <p:nvPr/>
        </p:nvSpPr>
        <p:spPr bwMode="auto">
          <a:xfrm>
            <a:off x="7473186" y="2362226"/>
            <a:ext cx="766276" cy="413534"/>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100" dirty="0">
                <a:solidFill>
                  <a:srgbClr val="000000"/>
                </a:solidFill>
                <a:latin typeface="Arial" charset="0"/>
              </a:rPr>
              <a:t>C-DNS</a:t>
            </a:r>
          </a:p>
        </p:txBody>
      </p:sp>
      <p:cxnSp>
        <p:nvCxnSpPr>
          <p:cNvPr id="9" name="直接连接符 8"/>
          <p:cNvCxnSpPr/>
          <p:nvPr/>
        </p:nvCxnSpPr>
        <p:spPr bwMode="auto">
          <a:xfrm>
            <a:off x="4284683" y="2522996"/>
            <a:ext cx="5807" cy="816029"/>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 name="直接连接符 9"/>
          <p:cNvCxnSpPr>
            <a:stCxn id="6" idx="3"/>
            <a:endCxn id="11" idx="1"/>
          </p:cNvCxnSpPr>
          <p:nvPr/>
        </p:nvCxnSpPr>
        <p:spPr bwMode="auto">
          <a:xfrm>
            <a:off x="3130413" y="2568993"/>
            <a:ext cx="2233999" cy="6254"/>
          </a:xfrm>
          <a:prstGeom prst="line">
            <a:avLst/>
          </a:prstGeom>
          <a:ln>
            <a:solidFill>
              <a:srgbClr val="C00000"/>
            </a:solidFill>
            <a:prstDash val="sysDash"/>
            <a:headEnd type="none" w="med" len="med"/>
            <a:tailEnd type="triangle" w="med" len="med"/>
          </a:ln>
          <a:extLst/>
        </p:spPr>
        <p:style>
          <a:lnRef idx="3">
            <a:schemeClr val="accent5"/>
          </a:lnRef>
          <a:fillRef idx="0">
            <a:schemeClr val="accent5"/>
          </a:fillRef>
          <a:effectRef idx="2">
            <a:schemeClr val="accent5"/>
          </a:effectRef>
          <a:fontRef idx="minor">
            <a:schemeClr val="tx1"/>
          </a:fontRef>
        </p:style>
      </p:cxnSp>
      <p:sp>
        <p:nvSpPr>
          <p:cNvPr id="11" name="圆角矩形 10"/>
          <p:cNvSpPr/>
          <p:nvPr/>
        </p:nvSpPr>
        <p:spPr bwMode="auto">
          <a:xfrm>
            <a:off x="5364412" y="2368480"/>
            <a:ext cx="1494240" cy="413534"/>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100" dirty="0" smtClean="0">
                <a:solidFill>
                  <a:srgbClr val="000000"/>
                </a:solidFill>
                <a:latin typeface="Arial" charset="0"/>
              </a:rPr>
              <a:t>Remote</a:t>
            </a:r>
          </a:p>
          <a:p>
            <a:pPr>
              <a:buClr>
                <a:srgbClr val="CC9900"/>
              </a:buClr>
            </a:pPr>
            <a:r>
              <a:rPr lang="en-US" altLang="zh-CN" sz="1100" dirty="0" smtClean="0">
                <a:solidFill>
                  <a:srgbClr val="000000"/>
                </a:solidFill>
                <a:latin typeface="Arial" charset="0"/>
              </a:rPr>
              <a:t> </a:t>
            </a:r>
            <a:r>
              <a:rPr lang="en-US" altLang="zh-CN" sz="1100" dirty="0">
                <a:solidFill>
                  <a:srgbClr val="000000"/>
                </a:solidFill>
                <a:latin typeface="Arial" charset="0"/>
              </a:rPr>
              <a:t>PSA</a:t>
            </a:r>
          </a:p>
        </p:txBody>
      </p:sp>
      <p:sp>
        <p:nvSpPr>
          <p:cNvPr id="12" name="Freeform 1229"/>
          <p:cNvSpPr>
            <a:spLocks/>
          </p:cNvSpPr>
          <p:nvPr/>
        </p:nvSpPr>
        <p:spPr bwMode="auto">
          <a:xfrm>
            <a:off x="3310389" y="2935276"/>
            <a:ext cx="2791696" cy="1035142"/>
          </a:xfrm>
          <a:custGeom>
            <a:avLst/>
            <a:gdLst>
              <a:gd name="T0" fmla="*/ 2147483646 w 226"/>
              <a:gd name="T1" fmla="*/ 2147483646 h 160"/>
              <a:gd name="T2" fmla="*/ 2147483646 w 226"/>
              <a:gd name="T3" fmla="*/ 2147483646 h 160"/>
              <a:gd name="T4" fmla="*/ 2147483646 w 226"/>
              <a:gd name="T5" fmla="*/ 2147483646 h 160"/>
              <a:gd name="T6" fmla="*/ 2147483646 w 226"/>
              <a:gd name="T7" fmla="*/ 2147483646 h 160"/>
              <a:gd name="T8" fmla="*/ 2147483646 w 226"/>
              <a:gd name="T9" fmla="*/ 2147483646 h 160"/>
              <a:gd name="T10" fmla="*/ 2147483646 w 226"/>
              <a:gd name="T11" fmla="*/ 2147483646 h 160"/>
              <a:gd name="T12" fmla="*/ 2147483646 w 226"/>
              <a:gd name="T13" fmla="*/ 2147483646 h 160"/>
              <a:gd name="T14" fmla="*/ 2147483646 w 226"/>
              <a:gd name="T15" fmla="*/ 2147483646 h 160"/>
              <a:gd name="T16" fmla="*/ 2147483646 w 226"/>
              <a:gd name="T17" fmla="*/ 2147483646 h 160"/>
              <a:gd name="T18" fmla="*/ 2147483646 w 226"/>
              <a:gd name="T19" fmla="*/ 2147483646 h 160"/>
              <a:gd name="T20" fmla="*/ 2147483646 w 226"/>
              <a:gd name="T21" fmla="*/ 2147483646 h 160"/>
              <a:gd name="T22" fmla="*/ 2147483646 w 226"/>
              <a:gd name="T23" fmla="*/ 2147483646 h 160"/>
              <a:gd name="T24" fmla="*/ 2147483646 w 226"/>
              <a:gd name="T25" fmla="*/ 2147483646 h 160"/>
              <a:gd name="T26" fmla="*/ 2147483646 w 226"/>
              <a:gd name="T27" fmla="*/ 2147483646 h 160"/>
              <a:gd name="T28" fmla="*/ 2147483646 w 226"/>
              <a:gd name="T29" fmla="*/ 2147483646 h 160"/>
              <a:gd name="T30" fmla="*/ 2147483646 w 226"/>
              <a:gd name="T31" fmla="*/ 2147483646 h 160"/>
              <a:gd name="T32" fmla="*/ 2147483646 w 226"/>
              <a:gd name="T33" fmla="*/ 2147483646 h 1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0"/>
              <a:gd name="T53" fmla="*/ 226 w 226"/>
              <a:gd name="T54" fmla="*/ 160 h 1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0">
                <a:moveTo>
                  <a:pt x="105" y="17"/>
                </a:moveTo>
                <a:cubicBezTo>
                  <a:pt x="105" y="17"/>
                  <a:pt x="123" y="0"/>
                  <a:pt x="158" y="5"/>
                </a:cubicBezTo>
                <a:cubicBezTo>
                  <a:pt x="192" y="11"/>
                  <a:pt x="199" y="39"/>
                  <a:pt x="199" y="39"/>
                </a:cubicBezTo>
                <a:cubicBezTo>
                  <a:pt x="199" y="39"/>
                  <a:pt x="222" y="40"/>
                  <a:pt x="224" y="60"/>
                </a:cubicBezTo>
                <a:cubicBezTo>
                  <a:pt x="226" y="81"/>
                  <a:pt x="201" y="93"/>
                  <a:pt x="201" y="93"/>
                </a:cubicBezTo>
                <a:cubicBezTo>
                  <a:pt x="201" y="93"/>
                  <a:pt x="221" y="110"/>
                  <a:pt x="202" y="130"/>
                </a:cubicBezTo>
                <a:cubicBezTo>
                  <a:pt x="202" y="130"/>
                  <a:pt x="187" y="145"/>
                  <a:pt x="163" y="134"/>
                </a:cubicBezTo>
                <a:cubicBezTo>
                  <a:pt x="163" y="134"/>
                  <a:pt x="165" y="152"/>
                  <a:pt x="145" y="157"/>
                </a:cubicBezTo>
                <a:cubicBezTo>
                  <a:pt x="145" y="157"/>
                  <a:pt x="126" y="160"/>
                  <a:pt x="117" y="145"/>
                </a:cubicBezTo>
                <a:cubicBezTo>
                  <a:pt x="117" y="145"/>
                  <a:pt x="90" y="158"/>
                  <a:pt x="64" y="146"/>
                </a:cubicBezTo>
                <a:cubicBezTo>
                  <a:pt x="64" y="146"/>
                  <a:pt x="45" y="137"/>
                  <a:pt x="45" y="120"/>
                </a:cubicBezTo>
                <a:cubicBezTo>
                  <a:pt x="45" y="120"/>
                  <a:pt x="12" y="128"/>
                  <a:pt x="5" y="100"/>
                </a:cubicBezTo>
                <a:cubicBezTo>
                  <a:pt x="5" y="100"/>
                  <a:pt x="0" y="80"/>
                  <a:pt x="27" y="71"/>
                </a:cubicBezTo>
                <a:cubicBezTo>
                  <a:pt x="27" y="71"/>
                  <a:pt x="13" y="52"/>
                  <a:pt x="32" y="35"/>
                </a:cubicBezTo>
                <a:cubicBezTo>
                  <a:pt x="51" y="18"/>
                  <a:pt x="70" y="30"/>
                  <a:pt x="70" y="30"/>
                </a:cubicBezTo>
                <a:cubicBezTo>
                  <a:pt x="70" y="30"/>
                  <a:pt x="74" y="14"/>
                  <a:pt x="89" y="12"/>
                </a:cubicBezTo>
                <a:cubicBezTo>
                  <a:pt x="89" y="12"/>
                  <a:pt x="98" y="11"/>
                  <a:pt x="105" y="17"/>
                </a:cubicBezTo>
                <a:close/>
              </a:path>
            </a:pathLst>
          </a:custGeom>
          <a:noFill/>
          <a:ln>
            <a:solidFill>
              <a:schemeClr val="tx1">
                <a:lumMod val="95000"/>
                <a:lumOff val="5000"/>
              </a:schemeClr>
            </a:solidFill>
          </a:ln>
        </p:spPr>
        <p:txBody>
          <a:bodyPr/>
          <a:lstStyle/>
          <a:p>
            <a:pPr defTabSz="914112"/>
            <a:endParaRPr lang="zh-CN" altLang="en-US">
              <a:solidFill>
                <a:prstClr val="black"/>
              </a:solidFill>
            </a:endParaRPr>
          </a:p>
        </p:txBody>
      </p:sp>
      <p:sp>
        <p:nvSpPr>
          <p:cNvPr id="13" name="圆角矩形 12"/>
          <p:cNvSpPr/>
          <p:nvPr/>
        </p:nvSpPr>
        <p:spPr bwMode="auto">
          <a:xfrm>
            <a:off x="4991742" y="3291711"/>
            <a:ext cx="744995" cy="416982"/>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100" dirty="0" smtClean="0">
                <a:solidFill>
                  <a:srgbClr val="000000"/>
                </a:solidFill>
                <a:latin typeface="Arial" charset="0"/>
              </a:rPr>
              <a:t>L-DNS</a:t>
            </a:r>
            <a:endParaRPr lang="en-US" altLang="zh-CN" sz="1100" dirty="0">
              <a:solidFill>
                <a:srgbClr val="000000"/>
              </a:solidFill>
              <a:latin typeface="Arial" charset="0"/>
            </a:endParaRPr>
          </a:p>
        </p:txBody>
      </p:sp>
      <p:sp>
        <p:nvSpPr>
          <p:cNvPr id="14" name="圆角矩形 13"/>
          <p:cNvSpPr/>
          <p:nvPr/>
        </p:nvSpPr>
        <p:spPr bwMode="auto">
          <a:xfrm>
            <a:off x="3838063" y="2368480"/>
            <a:ext cx="868175" cy="413534"/>
          </a:xfrm>
          <a:prstGeom prst="roundRect">
            <a:avLst/>
          </a:prstGeom>
          <a:solidFill>
            <a:schemeClr val="bg1"/>
          </a:solidFill>
          <a:ln>
            <a:solidFill>
              <a:schemeClr val="tx1"/>
            </a:solidFill>
            <a:prstDash val="lgDash"/>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100" dirty="0" smtClean="0">
                <a:solidFill>
                  <a:srgbClr val="000000"/>
                </a:solidFill>
                <a:latin typeface="Arial" charset="0"/>
              </a:rPr>
              <a:t>ULCL/BP</a:t>
            </a:r>
            <a:endParaRPr lang="en-US" altLang="zh-CN" sz="1100" dirty="0">
              <a:solidFill>
                <a:srgbClr val="000000"/>
              </a:solidFill>
              <a:latin typeface="Arial" charset="0"/>
            </a:endParaRPr>
          </a:p>
        </p:txBody>
      </p:sp>
      <p:sp>
        <p:nvSpPr>
          <p:cNvPr id="15" name="文本框 14"/>
          <p:cNvSpPr txBox="1"/>
          <p:nvPr/>
        </p:nvSpPr>
        <p:spPr>
          <a:xfrm>
            <a:off x="2930087" y="2183774"/>
            <a:ext cx="2202980" cy="291401"/>
          </a:xfrm>
          <a:prstGeom prst="rect">
            <a:avLst/>
          </a:prstGeom>
          <a:noFill/>
        </p:spPr>
        <p:txBody>
          <a:bodyPr wrap="square" rtlCol="0">
            <a:spAutoFit/>
          </a:bodyPr>
          <a:lstStyle/>
          <a:p>
            <a:pPr defTabSz="914112"/>
            <a:r>
              <a:rPr lang="en-US" altLang="zh-CN" sz="1100" dirty="0" smtClean="0">
                <a:solidFill>
                  <a:srgbClr val="000000">
                    <a:lumMod val="95000"/>
                    <a:lumOff val="5000"/>
                  </a:srgbClr>
                </a:solidFill>
                <a:latin typeface="微软雅黑" panose="020B0503020204020204" pitchFamily="34" charset="-122"/>
                <a:ea typeface="微软雅黑" panose="020B0503020204020204" pitchFamily="34" charset="-122"/>
              </a:rPr>
              <a:t>DNS Query</a:t>
            </a:r>
            <a:endParaRPr lang="zh-CN" altLang="en-US" sz="1100" dirty="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16" name="圆角矩形 15"/>
          <p:cNvSpPr/>
          <p:nvPr/>
        </p:nvSpPr>
        <p:spPr bwMode="auto">
          <a:xfrm>
            <a:off x="3821178" y="3328201"/>
            <a:ext cx="904056" cy="331193"/>
          </a:xfrm>
          <a:prstGeom prst="roundRect">
            <a:avLst/>
          </a:prstGeom>
          <a:solidFill>
            <a:schemeClr val="bg1"/>
          </a:solidFill>
          <a:ln>
            <a:solidFill>
              <a:schemeClr val="tx1"/>
            </a:solidFill>
            <a:prstDash val="lgDash"/>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00" dirty="0">
                <a:solidFill>
                  <a:srgbClr val="000000"/>
                </a:solidFill>
                <a:latin typeface="Arial" charset="0"/>
              </a:rPr>
              <a:t>Local PSA</a:t>
            </a:r>
          </a:p>
        </p:txBody>
      </p:sp>
      <p:sp>
        <p:nvSpPr>
          <p:cNvPr id="17" name="圆角矩形 16"/>
          <p:cNvSpPr/>
          <p:nvPr/>
        </p:nvSpPr>
        <p:spPr bwMode="auto">
          <a:xfrm>
            <a:off x="6078270" y="2406960"/>
            <a:ext cx="685231" cy="348302"/>
          </a:xfrm>
          <a:prstGeom prst="roundRect">
            <a:avLst/>
          </a:prstGeom>
          <a:solidFill>
            <a:schemeClr val="accent4">
              <a:lumMod val="60000"/>
              <a:lumOff val="40000"/>
            </a:schemeClr>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00" dirty="0" smtClean="0">
                <a:solidFill>
                  <a:srgbClr val="000000"/>
                </a:solidFill>
                <a:latin typeface="Arial" charset="0"/>
              </a:rPr>
              <a:t>LDNSR</a:t>
            </a:r>
            <a:endParaRPr lang="en-US" altLang="zh-CN" sz="1000" dirty="0">
              <a:solidFill>
                <a:srgbClr val="000000"/>
              </a:solidFill>
              <a:latin typeface="Arial" charset="0"/>
            </a:endParaRPr>
          </a:p>
        </p:txBody>
      </p:sp>
      <p:cxnSp>
        <p:nvCxnSpPr>
          <p:cNvPr id="18" name="直接连接符 17"/>
          <p:cNvCxnSpPr>
            <a:stCxn id="11" idx="3"/>
            <a:endCxn id="8" idx="1"/>
          </p:cNvCxnSpPr>
          <p:nvPr/>
        </p:nvCxnSpPr>
        <p:spPr bwMode="auto">
          <a:xfrm flipV="1">
            <a:off x="6858652" y="2568993"/>
            <a:ext cx="614534" cy="625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文本框 18"/>
          <p:cNvSpPr txBox="1"/>
          <p:nvPr/>
        </p:nvSpPr>
        <p:spPr>
          <a:xfrm>
            <a:off x="7416974" y="1829041"/>
            <a:ext cx="1174949" cy="308542"/>
          </a:xfrm>
          <a:prstGeom prst="rect">
            <a:avLst/>
          </a:prstGeom>
          <a:noFill/>
        </p:spPr>
        <p:txBody>
          <a:bodyPr wrap="square" rtlCol="0">
            <a:spAutoFit/>
          </a:bodyPr>
          <a:lstStyle/>
          <a:p>
            <a:r>
              <a:rPr lang="en-US" sz="1200" dirty="0" smtClean="0"/>
              <a:t>Central Site</a:t>
            </a:r>
            <a:endParaRPr lang="en-US" sz="1200" dirty="0"/>
          </a:p>
        </p:txBody>
      </p:sp>
      <p:sp>
        <p:nvSpPr>
          <p:cNvPr id="20" name="文本框 19"/>
          <p:cNvSpPr txBox="1"/>
          <p:nvPr/>
        </p:nvSpPr>
        <p:spPr>
          <a:xfrm>
            <a:off x="4423069" y="3917132"/>
            <a:ext cx="1174949" cy="276999"/>
          </a:xfrm>
          <a:prstGeom prst="rect">
            <a:avLst/>
          </a:prstGeom>
          <a:noFill/>
        </p:spPr>
        <p:txBody>
          <a:bodyPr wrap="square" rtlCol="0">
            <a:spAutoFit/>
          </a:bodyPr>
          <a:lstStyle/>
          <a:p>
            <a:r>
              <a:rPr lang="en-US" sz="1200" dirty="0"/>
              <a:t>L</a:t>
            </a:r>
            <a:r>
              <a:rPr lang="en-US" sz="1200" dirty="0" smtClean="0"/>
              <a:t>ocal Site</a:t>
            </a:r>
            <a:endParaRPr lang="en-US" sz="1200" dirty="0"/>
          </a:p>
        </p:txBody>
      </p:sp>
      <p:sp>
        <p:nvSpPr>
          <p:cNvPr id="49" name="Freeform 1229"/>
          <p:cNvSpPr>
            <a:spLocks/>
          </p:cNvSpPr>
          <p:nvPr/>
        </p:nvSpPr>
        <p:spPr bwMode="auto">
          <a:xfrm>
            <a:off x="7076379" y="2120231"/>
            <a:ext cx="1936645" cy="909810"/>
          </a:xfrm>
          <a:custGeom>
            <a:avLst/>
            <a:gdLst>
              <a:gd name="T0" fmla="*/ 2147483646 w 226"/>
              <a:gd name="T1" fmla="*/ 2147483646 h 160"/>
              <a:gd name="T2" fmla="*/ 2147483646 w 226"/>
              <a:gd name="T3" fmla="*/ 2147483646 h 160"/>
              <a:gd name="T4" fmla="*/ 2147483646 w 226"/>
              <a:gd name="T5" fmla="*/ 2147483646 h 160"/>
              <a:gd name="T6" fmla="*/ 2147483646 w 226"/>
              <a:gd name="T7" fmla="*/ 2147483646 h 160"/>
              <a:gd name="T8" fmla="*/ 2147483646 w 226"/>
              <a:gd name="T9" fmla="*/ 2147483646 h 160"/>
              <a:gd name="T10" fmla="*/ 2147483646 w 226"/>
              <a:gd name="T11" fmla="*/ 2147483646 h 160"/>
              <a:gd name="T12" fmla="*/ 2147483646 w 226"/>
              <a:gd name="T13" fmla="*/ 2147483646 h 160"/>
              <a:gd name="T14" fmla="*/ 2147483646 w 226"/>
              <a:gd name="T15" fmla="*/ 2147483646 h 160"/>
              <a:gd name="T16" fmla="*/ 2147483646 w 226"/>
              <a:gd name="T17" fmla="*/ 2147483646 h 160"/>
              <a:gd name="T18" fmla="*/ 2147483646 w 226"/>
              <a:gd name="T19" fmla="*/ 2147483646 h 160"/>
              <a:gd name="T20" fmla="*/ 2147483646 w 226"/>
              <a:gd name="T21" fmla="*/ 2147483646 h 160"/>
              <a:gd name="T22" fmla="*/ 2147483646 w 226"/>
              <a:gd name="T23" fmla="*/ 2147483646 h 160"/>
              <a:gd name="T24" fmla="*/ 2147483646 w 226"/>
              <a:gd name="T25" fmla="*/ 2147483646 h 160"/>
              <a:gd name="T26" fmla="*/ 2147483646 w 226"/>
              <a:gd name="T27" fmla="*/ 2147483646 h 160"/>
              <a:gd name="T28" fmla="*/ 2147483646 w 226"/>
              <a:gd name="T29" fmla="*/ 2147483646 h 160"/>
              <a:gd name="T30" fmla="*/ 2147483646 w 226"/>
              <a:gd name="T31" fmla="*/ 2147483646 h 160"/>
              <a:gd name="T32" fmla="*/ 2147483646 w 226"/>
              <a:gd name="T33" fmla="*/ 2147483646 h 1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0"/>
              <a:gd name="T53" fmla="*/ 226 w 226"/>
              <a:gd name="T54" fmla="*/ 160 h 1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0">
                <a:moveTo>
                  <a:pt x="105" y="17"/>
                </a:moveTo>
                <a:cubicBezTo>
                  <a:pt x="105" y="17"/>
                  <a:pt x="123" y="0"/>
                  <a:pt x="158" y="5"/>
                </a:cubicBezTo>
                <a:cubicBezTo>
                  <a:pt x="192" y="11"/>
                  <a:pt x="199" y="39"/>
                  <a:pt x="199" y="39"/>
                </a:cubicBezTo>
                <a:cubicBezTo>
                  <a:pt x="199" y="39"/>
                  <a:pt x="222" y="40"/>
                  <a:pt x="224" y="60"/>
                </a:cubicBezTo>
                <a:cubicBezTo>
                  <a:pt x="226" y="81"/>
                  <a:pt x="201" y="93"/>
                  <a:pt x="201" y="93"/>
                </a:cubicBezTo>
                <a:cubicBezTo>
                  <a:pt x="201" y="93"/>
                  <a:pt x="221" y="110"/>
                  <a:pt x="202" y="130"/>
                </a:cubicBezTo>
                <a:cubicBezTo>
                  <a:pt x="202" y="130"/>
                  <a:pt x="187" y="145"/>
                  <a:pt x="163" y="134"/>
                </a:cubicBezTo>
                <a:cubicBezTo>
                  <a:pt x="163" y="134"/>
                  <a:pt x="165" y="152"/>
                  <a:pt x="145" y="157"/>
                </a:cubicBezTo>
                <a:cubicBezTo>
                  <a:pt x="145" y="157"/>
                  <a:pt x="126" y="160"/>
                  <a:pt x="117" y="145"/>
                </a:cubicBezTo>
                <a:cubicBezTo>
                  <a:pt x="117" y="145"/>
                  <a:pt x="90" y="158"/>
                  <a:pt x="64" y="146"/>
                </a:cubicBezTo>
                <a:cubicBezTo>
                  <a:pt x="64" y="146"/>
                  <a:pt x="45" y="137"/>
                  <a:pt x="45" y="120"/>
                </a:cubicBezTo>
                <a:cubicBezTo>
                  <a:pt x="45" y="120"/>
                  <a:pt x="12" y="128"/>
                  <a:pt x="5" y="100"/>
                </a:cubicBezTo>
                <a:cubicBezTo>
                  <a:pt x="5" y="100"/>
                  <a:pt x="0" y="80"/>
                  <a:pt x="27" y="71"/>
                </a:cubicBezTo>
                <a:cubicBezTo>
                  <a:pt x="27" y="71"/>
                  <a:pt x="13" y="52"/>
                  <a:pt x="32" y="35"/>
                </a:cubicBezTo>
                <a:cubicBezTo>
                  <a:pt x="51" y="18"/>
                  <a:pt x="70" y="30"/>
                  <a:pt x="70" y="30"/>
                </a:cubicBezTo>
                <a:cubicBezTo>
                  <a:pt x="70" y="30"/>
                  <a:pt x="74" y="14"/>
                  <a:pt x="89" y="12"/>
                </a:cubicBezTo>
                <a:cubicBezTo>
                  <a:pt x="89" y="12"/>
                  <a:pt x="98" y="11"/>
                  <a:pt x="105" y="17"/>
                </a:cubicBezTo>
                <a:close/>
              </a:path>
            </a:pathLst>
          </a:custGeom>
          <a:noFill/>
          <a:ln>
            <a:solidFill>
              <a:schemeClr val="tx1">
                <a:lumMod val="95000"/>
                <a:lumOff val="5000"/>
              </a:schemeClr>
            </a:solidFill>
          </a:ln>
        </p:spPr>
        <p:txBody>
          <a:bodyPr/>
          <a:lstStyle/>
          <a:p>
            <a:pPr defTabSz="914112"/>
            <a:endParaRPr lang="zh-CN" altLang="en-US" sz="1799">
              <a:solidFill>
                <a:prstClr val="black"/>
              </a:solidFill>
            </a:endParaRPr>
          </a:p>
        </p:txBody>
      </p:sp>
    </p:spTree>
    <p:extLst>
      <p:ext uri="{BB962C8B-B14F-4D97-AF65-F5344CB8AC3E}">
        <p14:creationId xmlns:p14="http://schemas.microsoft.com/office/powerpoint/2010/main" val="2579054"/>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Details on “LDNSR </a:t>
            </a:r>
            <a:r>
              <a:rPr lang="en-US" dirty="0"/>
              <a:t>as part of PSA </a:t>
            </a:r>
            <a:r>
              <a:rPr lang="en-US" dirty="0" smtClean="0"/>
              <a:t>UPF”</a:t>
            </a:r>
            <a:endParaRPr lang="en-US" dirty="0"/>
          </a:p>
        </p:txBody>
      </p:sp>
      <p:sp>
        <p:nvSpPr>
          <p:cNvPr id="22" name="矩形 21"/>
          <p:cNvSpPr/>
          <p:nvPr/>
        </p:nvSpPr>
        <p:spPr>
          <a:xfrm>
            <a:off x="0" y="1064990"/>
            <a:ext cx="5196542" cy="5678478"/>
          </a:xfrm>
          <a:prstGeom prst="rect">
            <a:avLst/>
          </a:prstGeom>
          <a:solidFill>
            <a:schemeClr val="bg1"/>
          </a:solidFill>
        </p:spPr>
        <p:txBody>
          <a:bodyPr wrap="square">
            <a:spAutoFit/>
          </a:bodyPr>
          <a:lstStyle/>
          <a:p>
            <a:pPr marL="228600" indent="-228600" eaLnBrk="0" fontAlgn="base" hangingPunct="0">
              <a:lnSpc>
                <a:spcPct val="150000"/>
              </a:lnSpc>
              <a:spcBef>
                <a:spcPts val="1000"/>
              </a:spcBef>
              <a:spcAft>
                <a:spcPct val="0"/>
              </a:spcAft>
              <a:buClrTx/>
              <a:buBlip>
                <a:blip r:embed="rId3"/>
              </a:buBlip>
            </a:pPr>
            <a:r>
              <a:rPr lang="en-US" altLang="zh-CN" sz="1400" b="1" dirty="0">
                <a:solidFill>
                  <a:schemeClr val="tx1">
                    <a:lumMod val="95000"/>
                    <a:lumOff val="5000"/>
                  </a:schemeClr>
                </a:solidFill>
              </a:rPr>
              <a:t>Procedures to support LDNSR as part of PSA </a:t>
            </a:r>
            <a:r>
              <a:rPr lang="en-US" altLang="zh-CN" sz="1400" b="1" dirty="0" smtClean="0">
                <a:solidFill>
                  <a:schemeClr val="tx1">
                    <a:lumMod val="95000"/>
                    <a:lumOff val="5000"/>
                  </a:schemeClr>
                </a:solidFill>
              </a:rPr>
              <a:t>UPF, mainly abstracted from solution 22, further optimization may be discussed later:</a:t>
            </a:r>
          </a:p>
          <a:p>
            <a:pPr marL="144000" lvl="1" indent="-72000">
              <a:lnSpc>
                <a:spcPct val="150000"/>
              </a:lnSpc>
              <a:buFont typeface="Wingdings" panose="05000000000000000000" pitchFamily="2" charset="2"/>
              <a:buChar char="v"/>
            </a:pPr>
            <a:r>
              <a:rPr lang="en-US" altLang="zh-CN" sz="1000" dirty="0">
                <a:solidFill>
                  <a:prstClr val="black"/>
                </a:solidFill>
                <a:latin typeface="Arial" panose="020B0604020202020204" pitchFamily="34" charset="0"/>
              </a:rPr>
              <a:t>During AF influence traffic routing procedure, the AF may provide EAS deployment information </a:t>
            </a:r>
            <a:r>
              <a:rPr lang="en-US" altLang="zh-CN" sz="1000" dirty="0" smtClean="0">
                <a:solidFill>
                  <a:prstClr val="black"/>
                </a:solidFill>
                <a:latin typeface="Arial" panose="020B0604020202020204" pitchFamily="34" charset="0"/>
              </a:rPr>
              <a:t>including </a:t>
            </a:r>
            <a:r>
              <a:rPr lang="en-US" altLang="zh-CN" sz="1000" dirty="0">
                <a:solidFill>
                  <a:prstClr val="black"/>
                </a:solidFill>
                <a:latin typeface="Arial" panose="020B0604020202020204" pitchFamily="34" charset="0"/>
              </a:rPr>
              <a:t>FQDNs, IP addresses/prefixes, Local DNS server IP address per DNAI.</a:t>
            </a:r>
          </a:p>
          <a:p>
            <a:pPr marL="144000" lvl="1" indent="-72000">
              <a:lnSpc>
                <a:spcPct val="150000"/>
              </a:lnSpc>
              <a:buFont typeface="Wingdings" panose="05000000000000000000" pitchFamily="2" charset="2"/>
              <a:buChar char="v"/>
            </a:pPr>
            <a:r>
              <a:rPr lang="en-US" altLang="zh-CN" sz="1000" dirty="0">
                <a:solidFill>
                  <a:prstClr val="black"/>
                </a:solidFill>
                <a:latin typeface="Arial" panose="020B0604020202020204" pitchFamily="34" charset="0"/>
              </a:rPr>
              <a:t>The PCF provides the SMF with a PCC rule that is generated based on the AF request. The PCC rule includes the following information:</a:t>
            </a:r>
          </a:p>
          <a:p>
            <a:pPr marL="601200" lvl="3" indent="-72000">
              <a:lnSpc>
                <a:spcPct val="150000"/>
              </a:lnSpc>
              <a:buFont typeface="Wingdings" panose="05000000000000000000" pitchFamily="2" charset="2"/>
              <a:buChar char="q"/>
            </a:pPr>
            <a:r>
              <a:rPr lang="en-US" altLang="zh-CN" sz="1000" dirty="0" smtClean="0">
                <a:solidFill>
                  <a:prstClr val="black"/>
                </a:solidFill>
                <a:latin typeface="Arial" panose="020B0604020202020204" pitchFamily="34" charset="0"/>
              </a:rPr>
              <a:t>Option </a:t>
            </a:r>
            <a:r>
              <a:rPr lang="en-US" altLang="zh-CN" sz="1000" dirty="0">
                <a:solidFill>
                  <a:prstClr val="black"/>
                </a:solidFill>
                <a:latin typeface="Arial" panose="020B0604020202020204" pitchFamily="34" charset="0"/>
              </a:rPr>
              <a:t>1: The mapping relationship between the DNAI and the </a:t>
            </a:r>
            <a:r>
              <a:rPr lang="en-US" altLang="zh-CN" sz="1000" dirty="0" smtClean="0">
                <a:solidFill>
                  <a:prstClr val="black"/>
                </a:solidFill>
                <a:latin typeface="Arial" panose="020B0604020202020204" pitchFamily="34" charset="0"/>
              </a:rPr>
              <a:t>ECS option</a:t>
            </a:r>
            <a:r>
              <a:rPr lang="en-US" altLang="zh-CN" sz="1000" dirty="0">
                <a:solidFill>
                  <a:prstClr val="black"/>
                </a:solidFill>
                <a:latin typeface="Arial" panose="020B0604020202020204" pitchFamily="34" charset="0"/>
              </a:rPr>
              <a:t>(</a:t>
            </a:r>
            <a:r>
              <a:rPr lang="en-US" altLang="zh-CN" sz="1000" dirty="0" smtClean="0">
                <a:solidFill>
                  <a:prstClr val="black"/>
                </a:solidFill>
                <a:latin typeface="Arial" panose="020B0604020202020204" pitchFamily="34" charset="0"/>
              </a:rPr>
              <a:t>IP </a:t>
            </a:r>
            <a:r>
              <a:rPr lang="en-US" altLang="zh-CN" sz="1000" dirty="0">
                <a:solidFill>
                  <a:prstClr val="black"/>
                </a:solidFill>
                <a:latin typeface="Arial" panose="020B0604020202020204" pitchFamily="34" charset="0"/>
              </a:rPr>
              <a:t>address accessing to edge computing platform for </a:t>
            </a:r>
            <a:r>
              <a:rPr lang="en-US" altLang="zh-CN" sz="1000" dirty="0" smtClean="0">
                <a:solidFill>
                  <a:prstClr val="black"/>
                </a:solidFill>
                <a:latin typeface="Arial" panose="020B0604020202020204" pitchFamily="34" charset="0"/>
              </a:rPr>
              <a:t>N6).</a:t>
            </a:r>
            <a:endParaRPr lang="en-US" altLang="zh-CN" sz="1000" dirty="0">
              <a:solidFill>
                <a:prstClr val="black"/>
              </a:solidFill>
              <a:latin typeface="Arial" panose="020B0604020202020204" pitchFamily="34" charset="0"/>
            </a:endParaRPr>
          </a:p>
          <a:p>
            <a:pPr marL="601200" lvl="3" indent="-72000">
              <a:lnSpc>
                <a:spcPct val="150000"/>
              </a:lnSpc>
              <a:buFont typeface="Wingdings" panose="05000000000000000000" pitchFamily="2" charset="2"/>
              <a:buChar char="q"/>
            </a:pPr>
            <a:r>
              <a:rPr lang="en-US" altLang="zh-CN" sz="1000" dirty="0" smtClean="0">
                <a:solidFill>
                  <a:prstClr val="black"/>
                </a:solidFill>
                <a:latin typeface="Arial" panose="020B0604020202020204" pitchFamily="34" charset="0"/>
              </a:rPr>
              <a:t>Option </a:t>
            </a:r>
            <a:r>
              <a:rPr lang="en-US" altLang="zh-CN" sz="1000" dirty="0">
                <a:solidFill>
                  <a:prstClr val="black"/>
                </a:solidFill>
                <a:latin typeface="Arial" panose="020B0604020202020204" pitchFamily="34" charset="0"/>
              </a:rPr>
              <a:t>2a: The address of Local DNS server serving each DNAI. </a:t>
            </a:r>
          </a:p>
          <a:p>
            <a:pPr marL="601200" lvl="3" indent="-72000">
              <a:lnSpc>
                <a:spcPct val="150000"/>
              </a:lnSpc>
              <a:buFont typeface="Wingdings" panose="05000000000000000000" pitchFamily="2" charset="2"/>
              <a:buChar char="q"/>
            </a:pPr>
            <a:r>
              <a:rPr lang="en-US" altLang="zh-CN" sz="1000" dirty="0" smtClean="0">
                <a:solidFill>
                  <a:prstClr val="black"/>
                </a:solidFill>
                <a:latin typeface="Arial" panose="020B0604020202020204" pitchFamily="34" charset="0"/>
              </a:rPr>
              <a:t>Option </a:t>
            </a:r>
            <a:r>
              <a:rPr lang="en-US" altLang="zh-CN" sz="1000" dirty="0">
                <a:solidFill>
                  <a:prstClr val="black"/>
                </a:solidFill>
                <a:latin typeface="Arial" panose="020B0604020202020204" pitchFamily="34" charset="0"/>
              </a:rPr>
              <a:t>2b: The forwarding rule for DNAI which has no direct connectivity to LDNSR.</a:t>
            </a:r>
          </a:p>
          <a:p>
            <a:pPr marL="144000" lvl="1" indent="-72000">
              <a:lnSpc>
                <a:spcPct val="150000"/>
              </a:lnSpc>
              <a:buFont typeface="Wingdings" panose="05000000000000000000" pitchFamily="2" charset="2"/>
              <a:buChar char="v"/>
            </a:pPr>
            <a:r>
              <a:rPr lang="en-US" altLang="zh-CN" sz="1000" dirty="0">
                <a:solidFill>
                  <a:prstClr val="black"/>
                </a:solidFill>
                <a:latin typeface="Arial" panose="020B0604020202020204" pitchFamily="34" charset="0"/>
              </a:rPr>
              <a:t>Based on the PCC rule and UE’s location, the SMF instructs the LDNSR how to handle DNS message via the N4 session during PDU session establishment. </a:t>
            </a:r>
            <a:endParaRPr lang="en-US" altLang="zh-CN" sz="1000" dirty="0" smtClean="0">
              <a:solidFill>
                <a:prstClr val="black"/>
              </a:solidFill>
              <a:latin typeface="Arial" panose="020B0604020202020204" pitchFamily="34" charset="0"/>
            </a:endParaRPr>
          </a:p>
          <a:p>
            <a:pPr marL="601200" lvl="3" indent="-72000">
              <a:lnSpc>
                <a:spcPct val="150000"/>
              </a:lnSpc>
              <a:buFont typeface="Wingdings" panose="05000000000000000000" pitchFamily="2" charset="2"/>
              <a:buChar char="q"/>
            </a:pPr>
            <a:r>
              <a:rPr lang="en-GB" sz="1000" dirty="0">
                <a:solidFill>
                  <a:prstClr val="black"/>
                </a:solidFill>
                <a:latin typeface="Arial" panose="020B0604020202020204" pitchFamily="34" charset="0"/>
              </a:rPr>
              <a:t>The SMF indicates LDNSR to perform DNS packet detection based on the e.g. destination address, destination port number and FQDNs by providing Packet Detection Rules (PDR) as defined in the Clause 5.8.2.11.3 from TS 23.501. </a:t>
            </a:r>
          </a:p>
          <a:p>
            <a:pPr marL="601200" lvl="3" indent="-72000">
              <a:lnSpc>
                <a:spcPct val="150000"/>
              </a:lnSpc>
              <a:buFont typeface="Wingdings" panose="05000000000000000000" pitchFamily="2" charset="2"/>
              <a:buChar char="q"/>
            </a:pPr>
            <a:r>
              <a:rPr lang="en-GB" sz="1000" dirty="0">
                <a:solidFill>
                  <a:prstClr val="black"/>
                </a:solidFill>
                <a:latin typeface="Arial" panose="020B0604020202020204" pitchFamily="34" charset="0"/>
              </a:rPr>
              <a:t>The SMF also provide to the LDNSR a Forwarding Action Rules (FAR) as defined in the Clause 5.8.2.11.6 from TS 23.501 to trigger the action applicable to the DNS packet, such as adding ECS option or forwarding the DNS packet to the L-DNS server, which depends on the options listed in the Solution#22.</a:t>
            </a:r>
            <a:endParaRPr lang="en-US" sz="1000" dirty="0">
              <a:solidFill>
                <a:prstClr val="black"/>
              </a:solidFill>
              <a:latin typeface="Arial" panose="020B0604020202020204" pitchFamily="34" charset="0"/>
            </a:endParaRPr>
          </a:p>
        </p:txBody>
      </p:sp>
      <p:graphicFrame>
        <p:nvGraphicFramePr>
          <p:cNvPr id="24" name="对象 23"/>
          <p:cNvGraphicFramePr>
            <a:graphicFrameLocks noChangeAspect="1"/>
          </p:cNvGraphicFramePr>
          <p:nvPr>
            <p:extLst>
              <p:ext uri="{D42A27DB-BD31-4B8C-83A1-F6EECF244321}">
                <p14:modId xmlns:p14="http://schemas.microsoft.com/office/powerpoint/2010/main" val="2328142636"/>
              </p:ext>
            </p:extLst>
          </p:nvPr>
        </p:nvGraphicFramePr>
        <p:xfrm>
          <a:off x="5109159" y="1775260"/>
          <a:ext cx="5858142" cy="3905428"/>
        </p:xfrm>
        <a:graphic>
          <a:graphicData uri="http://schemas.openxmlformats.org/presentationml/2006/ole">
            <mc:AlternateContent xmlns:mc="http://schemas.openxmlformats.org/markup-compatibility/2006">
              <mc:Choice xmlns:v="urn:schemas-microsoft-com:vml" Requires="v">
                <p:oleObj spid="_x0000_s1070" r:id="rId5" imgW="4847328" imgH="3253509" progId="Visio.Drawing.11">
                  <p:embed/>
                </p:oleObj>
              </mc:Choice>
              <mc:Fallback>
                <p:oleObj r:id="rId5" imgW="4847328" imgH="3253509"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9159" y="1775260"/>
                        <a:ext cx="5858142" cy="3905428"/>
                      </a:xfrm>
                      <a:prstGeom prst="rect">
                        <a:avLst/>
                      </a:prstGeom>
                      <a:noFill/>
                    </p:spPr>
                  </p:pic>
                </p:oleObj>
              </mc:Fallback>
            </mc:AlternateContent>
          </a:graphicData>
        </a:graphic>
      </p:graphicFrame>
      <p:sp>
        <p:nvSpPr>
          <p:cNvPr id="25" name="矩形 24"/>
          <p:cNvSpPr/>
          <p:nvPr/>
        </p:nvSpPr>
        <p:spPr>
          <a:xfrm>
            <a:off x="5641135" y="1457961"/>
            <a:ext cx="4794190" cy="230832"/>
          </a:xfrm>
          <a:prstGeom prst="rect">
            <a:avLst/>
          </a:prstGeom>
        </p:spPr>
        <p:txBody>
          <a:bodyPr wrap="square">
            <a:spAutoFit/>
          </a:bodyPr>
          <a:lstStyle/>
          <a:p>
            <a:pPr>
              <a:spcBef>
                <a:spcPts val="600"/>
              </a:spcBef>
              <a:spcAft>
                <a:spcPts val="900"/>
              </a:spcAft>
            </a:pPr>
            <a:r>
              <a:rPr lang="en-GB" sz="900" b="1" dirty="0">
                <a:latin typeface="Arial" panose="020B0604020202020204" pitchFamily="34" charset="0"/>
                <a:cs typeface="Times New Roman" panose="02020603050405020304" pitchFamily="18" charset="0"/>
              </a:rPr>
              <a:t>C</a:t>
            </a:r>
            <a:r>
              <a:rPr lang="en-GB" sz="900" b="1" dirty="0" smtClean="0">
                <a:latin typeface="Arial" panose="020B0604020202020204" pitchFamily="34" charset="0"/>
                <a:cs typeface="Times New Roman" panose="02020603050405020304" pitchFamily="18" charset="0"/>
              </a:rPr>
              <a:t>lause 4.3.6 Application </a:t>
            </a:r>
            <a:r>
              <a:rPr lang="en-GB" sz="900" b="1" dirty="0">
                <a:latin typeface="Arial" panose="020B0604020202020204" pitchFamily="34" charset="0"/>
                <a:cs typeface="Times New Roman" panose="02020603050405020304" pitchFamily="18" charset="0"/>
              </a:rPr>
              <a:t>Function influence on traffic </a:t>
            </a:r>
            <a:r>
              <a:rPr lang="en-GB" sz="900" b="1" dirty="0" smtClean="0">
                <a:latin typeface="Arial" panose="020B0604020202020204" pitchFamily="34" charset="0"/>
                <a:cs typeface="Times New Roman" panose="02020603050405020304" pitchFamily="18" charset="0"/>
              </a:rPr>
              <a:t>routing in TS 23.502</a:t>
            </a:r>
            <a:endParaRPr lang="en-US" sz="900" b="1" dirty="0">
              <a:effectLst/>
              <a:latin typeface="Arial" panose="020B0604020202020204" pitchFamily="34" charset="0"/>
              <a:cs typeface="Times New Roman" panose="02020603050405020304" pitchFamily="18" charset="0"/>
            </a:endParaRPr>
          </a:p>
        </p:txBody>
      </p:sp>
      <p:sp>
        <p:nvSpPr>
          <p:cNvPr id="26" name="圆角矩形标注 25"/>
          <p:cNvSpPr/>
          <p:nvPr/>
        </p:nvSpPr>
        <p:spPr>
          <a:xfrm>
            <a:off x="10305701" y="3385085"/>
            <a:ext cx="1850059" cy="742534"/>
          </a:xfrm>
          <a:prstGeom prst="wedgeRoundRectCallout">
            <a:avLst>
              <a:gd name="adj1" fmla="val -62796"/>
              <a:gd name="adj2" fmla="val -8237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矩形 26"/>
          <p:cNvSpPr/>
          <p:nvPr/>
        </p:nvSpPr>
        <p:spPr>
          <a:xfrm>
            <a:off x="10332657" y="3493842"/>
            <a:ext cx="1988321" cy="507831"/>
          </a:xfrm>
          <a:prstGeom prst="rect">
            <a:avLst/>
          </a:prstGeom>
        </p:spPr>
        <p:txBody>
          <a:bodyPr wrap="square">
            <a:spAutoFit/>
          </a:bodyPr>
          <a:lstStyle/>
          <a:p>
            <a:r>
              <a:rPr lang="en-US" altLang="zh-CN" sz="900" dirty="0">
                <a:solidFill>
                  <a:prstClr val="black"/>
                </a:solidFill>
                <a:latin typeface="Arial" panose="020B0604020202020204" pitchFamily="34" charset="0"/>
              </a:rPr>
              <a:t> FQDNs, IP addresses/prefixes, Local DNS server IP address per DNAI.</a:t>
            </a:r>
            <a:endParaRPr lang="en-US" sz="900" dirty="0"/>
          </a:p>
        </p:txBody>
      </p:sp>
      <p:sp>
        <p:nvSpPr>
          <p:cNvPr id="28" name="圆角矩形标注 27"/>
          <p:cNvSpPr/>
          <p:nvPr/>
        </p:nvSpPr>
        <p:spPr>
          <a:xfrm>
            <a:off x="6826092" y="5571931"/>
            <a:ext cx="1403759" cy="573042"/>
          </a:xfrm>
          <a:prstGeom prst="wedgeRoundRectCallout">
            <a:avLst>
              <a:gd name="adj1" fmla="val -62796"/>
              <a:gd name="adj2" fmla="val -8237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矩形 28"/>
          <p:cNvSpPr/>
          <p:nvPr/>
        </p:nvSpPr>
        <p:spPr>
          <a:xfrm>
            <a:off x="6853049" y="5680688"/>
            <a:ext cx="1376802" cy="369332"/>
          </a:xfrm>
          <a:prstGeom prst="rect">
            <a:avLst/>
          </a:prstGeom>
        </p:spPr>
        <p:txBody>
          <a:bodyPr wrap="square">
            <a:spAutoFit/>
          </a:bodyPr>
          <a:lstStyle/>
          <a:p>
            <a:r>
              <a:rPr lang="en-GB" sz="900" dirty="0" smtClean="0">
                <a:solidFill>
                  <a:prstClr val="black"/>
                </a:solidFill>
                <a:latin typeface="Arial" panose="020B0604020202020204" pitchFamily="34" charset="0"/>
              </a:rPr>
              <a:t>PDR and FAR for DNS packet</a:t>
            </a:r>
            <a:endParaRPr lang="en-US" sz="900" dirty="0"/>
          </a:p>
        </p:txBody>
      </p:sp>
    </p:spTree>
    <p:extLst>
      <p:ext uri="{BB962C8B-B14F-4D97-AF65-F5344CB8AC3E}">
        <p14:creationId xmlns:p14="http://schemas.microsoft.com/office/powerpoint/2010/main" val="345418717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Issues for LDNSR as a standalone AF</a:t>
            </a:r>
          </a:p>
        </p:txBody>
      </p:sp>
      <p:sp>
        <p:nvSpPr>
          <p:cNvPr id="4" name="Content Placeholder 36"/>
          <p:cNvSpPr>
            <a:spLocks noGrp="1"/>
          </p:cNvSpPr>
          <p:nvPr>
            <p:ph idx="1"/>
          </p:nvPr>
        </p:nvSpPr>
        <p:spPr>
          <a:xfrm>
            <a:off x="481592" y="4527692"/>
            <a:ext cx="11327380" cy="2211264"/>
          </a:xfrm>
          <a:solidFill>
            <a:schemeClr val="bg1"/>
          </a:solidFill>
        </p:spPr>
        <p:txBody>
          <a:bodyPr>
            <a:noAutofit/>
          </a:bodyPr>
          <a:lstStyle/>
          <a:p>
            <a:pPr>
              <a:lnSpc>
                <a:spcPct val="100000"/>
              </a:lnSpc>
            </a:pPr>
            <a:r>
              <a:rPr lang="en-US" sz="1600" dirty="0"/>
              <a:t>Only one LDNSR per DNN+S-NSSAI may not be sufficient for big operators, it is not clear how it works with multiple </a:t>
            </a:r>
            <a:r>
              <a:rPr lang="en-US" sz="1600" dirty="0" smtClean="0"/>
              <a:t>LDNSRs.</a:t>
            </a:r>
          </a:p>
          <a:p>
            <a:pPr>
              <a:lnSpc>
                <a:spcPct val="100000"/>
              </a:lnSpc>
            </a:pPr>
            <a:r>
              <a:rPr lang="en-US" sz="1600" dirty="0" smtClean="0">
                <a:solidFill>
                  <a:schemeClr val="tx1">
                    <a:lumMod val="95000"/>
                    <a:lumOff val="5000"/>
                  </a:schemeClr>
                </a:solidFill>
              </a:rPr>
              <a:t>The </a:t>
            </a:r>
            <a:r>
              <a:rPr lang="en-US" sz="1600" dirty="0">
                <a:solidFill>
                  <a:schemeClr val="tx1">
                    <a:lumMod val="95000"/>
                    <a:lumOff val="5000"/>
                  </a:schemeClr>
                </a:solidFill>
              </a:rPr>
              <a:t>LDNSR needs to subscribe PDU session status before the PDU session is established. i.e. the subscription is performed before the SMF selects a LDNSR for the PDU session. It’s not clear how to guarantee the selected LDNSR has already subscribed the PDU session status of the same UE. </a:t>
            </a:r>
          </a:p>
          <a:p>
            <a:pPr>
              <a:lnSpc>
                <a:spcPct val="100000"/>
              </a:lnSpc>
            </a:pPr>
            <a:r>
              <a:rPr lang="en-US" sz="1600" dirty="0">
                <a:solidFill>
                  <a:schemeClr val="tx1">
                    <a:lumMod val="95000"/>
                    <a:lumOff val="5000"/>
                  </a:schemeClr>
                </a:solidFill>
              </a:rPr>
              <a:t>UDM needs to keep PDU session status subscription for all UEs that may use EC services.</a:t>
            </a:r>
          </a:p>
          <a:p>
            <a:pPr>
              <a:lnSpc>
                <a:spcPct val="100000"/>
              </a:lnSpc>
            </a:pPr>
            <a:r>
              <a:rPr lang="en-US" sz="1600" dirty="0">
                <a:solidFill>
                  <a:schemeClr val="tx1">
                    <a:lumMod val="95000"/>
                    <a:lumOff val="5000"/>
                  </a:schemeClr>
                </a:solidFill>
              </a:rPr>
              <a:t>The </a:t>
            </a:r>
            <a:r>
              <a:rPr lang="en-US" altLang="zh-CN" sz="1600" dirty="0">
                <a:solidFill>
                  <a:schemeClr val="tx1">
                    <a:lumMod val="95000"/>
                    <a:lumOff val="5000"/>
                  </a:schemeClr>
                </a:solidFill>
              </a:rPr>
              <a:t>“PDU Session Status” events subscription requires the </a:t>
            </a:r>
            <a:r>
              <a:rPr lang="en-US" sz="1600" dirty="0">
                <a:solidFill>
                  <a:schemeClr val="tx1">
                    <a:lumMod val="95000"/>
                    <a:lumOff val="5000"/>
                  </a:schemeClr>
                </a:solidFill>
              </a:rPr>
              <a:t>GPSI is </a:t>
            </a:r>
            <a:r>
              <a:rPr lang="en-US" altLang="zh-CN" sz="1600" dirty="0">
                <a:solidFill>
                  <a:schemeClr val="tx1">
                    <a:lumMod val="95000"/>
                    <a:lumOff val="5000"/>
                  </a:schemeClr>
                </a:solidFill>
              </a:rPr>
              <a:t>mandatory for UE</a:t>
            </a:r>
            <a:r>
              <a:rPr lang="en-US" sz="1600" dirty="0">
                <a:solidFill>
                  <a:schemeClr val="tx1">
                    <a:lumMod val="95000"/>
                    <a:lumOff val="5000"/>
                  </a:schemeClr>
                </a:solidFill>
              </a:rPr>
              <a:t>. For UE without GPSI, how to subscribe the </a:t>
            </a:r>
            <a:r>
              <a:rPr lang="en-US" altLang="zh-CN" sz="1600" dirty="0">
                <a:solidFill>
                  <a:schemeClr val="tx1">
                    <a:lumMod val="95000"/>
                    <a:lumOff val="5000"/>
                  </a:schemeClr>
                </a:solidFill>
              </a:rPr>
              <a:t>“PDU Session Status” is FFS.</a:t>
            </a:r>
            <a:endParaRPr lang="en-US" sz="1600" dirty="0">
              <a:solidFill>
                <a:schemeClr val="tx1">
                  <a:lumMod val="95000"/>
                  <a:lumOff val="5000"/>
                </a:schemeClr>
              </a:solidFill>
            </a:endParaRPr>
          </a:p>
        </p:txBody>
      </p:sp>
      <p:cxnSp>
        <p:nvCxnSpPr>
          <p:cNvPr id="5" name="直接箭头连接符 4"/>
          <p:cNvCxnSpPr>
            <a:stCxn id="6" idx="2"/>
          </p:cNvCxnSpPr>
          <p:nvPr/>
        </p:nvCxnSpPr>
        <p:spPr bwMode="auto">
          <a:xfrm>
            <a:off x="5003327" y="1809212"/>
            <a:ext cx="0" cy="882676"/>
          </a:xfrm>
          <a:prstGeom prst="straightConnector1">
            <a:avLst/>
          </a:prstGeom>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 name="圆角矩形 5"/>
          <p:cNvSpPr/>
          <p:nvPr/>
        </p:nvSpPr>
        <p:spPr bwMode="auto">
          <a:xfrm>
            <a:off x="4671434" y="1449187"/>
            <a:ext cx="663786" cy="360025"/>
          </a:xfrm>
          <a:prstGeom prst="round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200" dirty="0" smtClean="0">
                <a:solidFill>
                  <a:srgbClr val="000000"/>
                </a:solidFill>
                <a:latin typeface="Arial" charset="0"/>
              </a:rPr>
              <a:t> SMF</a:t>
            </a:r>
            <a:endParaRPr lang="zh-CN" altLang="en-US" sz="1200" dirty="0" smtClean="0">
              <a:solidFill>
                <a:srgbClr val="000000"/>
              </a:solidFill>
              <a:latin typeface="Arial" charset="0"/>
            </a:endParaRPr>
          </a:p>
        </p:txBody>
      </p:sp>
      <p:sp>
        <p:nvSpPr>
          <p:cNvPr id="7" name="圆角矩形 6"/>
          <p:cNvSpPr/>
          <p:nvPr/>
        </p:nvSpPr>
        <p:spPr bwMode="auto">
          <a:xfrm>
            <a:off x="6376220" y="1459194"/>
            <a:ext cx="1081548" cy="340009"/>
          </a:xfrm>
          <a:prstGeom prst="round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200" dirty="0">
                <a:solidFill>
                  <a:srgbClr val="000000"/>
                </a:solidFill>
                <a:latin typeface="Arial" charset="0"/>
              </a:rPr>
              <a:t> </a:t>
            </a:r>
            <a:r>
              <a:rPr lang="en-US" altLang="zh-CN" sz="1200" dirty="0" smtClean="0">
                <a:solidFill>
                  <a:srgbClr val="000000"/>
                </a:solidFill>
                <a:latin typeface="Arial" charset="0"/>
              </a:rPr>
              <a:t> NEF/UDM</a:t>
            </a:r>
            <a:endParaRPr lang="en-US" altLang="zh-CN" sz="1200" dirty="0">
              <a:solidFill>
                <a:srgbClr val="000000"/>
              </a:solidFill>
              <a:latin typeface="Arial" charset="0"/>
            </a:endParaRPr>
          </a:p>
        </p:txBody>
      </p:sp>
      <p:sp>
        <p:nvSpPr>
          <p:cNvPr id="8" name="圆角矩形 8"/>
          <p:cNvSpPr/>
          <p:nvPr/>
        </p:nvSpPr>
        <p:spPr bwMode="auto">
          <a:xfrm>
            <a:off x="2074606" y="2640621"/>
            <a:ext cx="542748" cy="306496"/>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200" dirty="0" smtClean="0">
                <a:solidFill>
                  <a:srgbClr val="000000"/>
                </a:solidFill>
                <a:latin typeface="Arial" charset="0"/>
              </a:rPr>
              <a:t>UE1</a:t>
            </a:r>
          </a:p>
        </p:txBody>
      </p:sp>
      <p:cxnSp>
        <p:nvCxnSpPr>
          <p:cNvPr id="9" name="直接连接符 11"/>
          <p:cNvCxnSpPr/>
          <p:nvPr/>
        </p:nvCxnSpPr>
        <p:spPr bwMode="auto">
          <a:xfrm>
            <a:off x="3919528" y="2825214"/>
            <a:ext cx="5271" cy="732604"/>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 name="直接连接符 12"/>
          <p:cNvCxnSpPr>
            <a:stCxn id="8" idx="3"/>
            <a:endCxn id="17" idx="1"/>
          </p:cNvCxnSpPr>
          <p:nvPr/>
        </p:nvCxnSpPr>
        <p:spPr bwMode="auto">
          <a:xfrm flipV="1">
            <a:off x="2617354" y="2786569"/>
            <a:ext cx="3908592" cy="7300"/>
          </a:xfrm>
          <a:prstGeom prst="line">
            <a:avLst/>
          </a:prstGeom>
          <a:ln>
            <a:solidFill>
              <a:schemeClr val="tx1"/>
            </a:solidFill>
            <a:prstDash val="sysDash"/>
            <a:headEnd type="none" w="med" len="med"/>
            <a:tailEnd type="triangle" w="med" len="med"/>
          </a:ln>
          <a:extLst/>
        </p:spPr>
        <p:style>
          <a:lnRef idx="3">
            <a:schemeClr val="accent5"/>
          </a:lnRef>
          <a:fillRef idx="0">
            <a:schemeClr val="accent5"/>
          </a:fillRef>
          <a:effectRef idx="2">
            <a:schemeClr val="accent5"/>
          </a:effectRef>
          <a:fontRef idx="minor">
            <a:schemeClr val="tx1"/>
          </a:fontRef>
        </p:style>
      </p:cxnSp>
      <p:sp>
        <p:nvSpPr>
          <p:cNvPr id="11" name="圆角矩形 13"/>
          <p:cNvSpPr/>
          <p:nvPr/>
        </p:nvSpPr>
        <p:spPr bwMode="auto">
          <a:xfrm>
            <a:off x="4647067" y="2675347"/>
            <a:ext cx="788066" cy="371257"/>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a:solidFill>
                  <a:srgbClr val="000000"/>
                </a:solidFill>
                <a:latin typeface="Arial" charset="0"/>
              </a:rPr>
              <a:t>Remote PSA</a:t>
            </a:r>
          </a:p>
        </p:txBody>
      </p:sp>
      <p:sp>
        <p:nvSpPr>
          <p:cNvPr id="12" name="Freeform 1229"/>
          <p:cNvSpPr>
            <a:spLocks/>
          </p:cNvSpPr>
          <p:nvPr/>
        </p:nvSpPr>
        <p:spPr bwMode="auto">
          <a:xfrm>
            <a:off x="3035135" y="3195346"/>
            <a:ext cx="2534099" cy="929316"/>
          </a:xfrm>
          <a:custGeom>
            <a:avLst/>
            <a:gdLst>
              <a:gd name="T0" fmla="*/ 2147483646 w 226"/>
              <a:gd name="T1" fmla="*/ 2147483646 h 160"/>
              <a:gd name="T2" fmla="*/ 2147483646 w 226"/>
              <a:gd name="T3" fmla="*/ 2147483646 h 160"/>
              <a:gd name="T4" fmla="*/ 2147483646 w 226"/>
              <a:gd name="T5" fmla="*/ 2147483646 h 160"/>
              <a:gd name="T6" fmla="*/ 2147483646 w 226"/>
              <a:gd name="T7" fmla="*/ 2147483646 h 160"/>
              <a:gd name="T8" fmla="*/ 2147483646 w 226"/>
              <a:gd name="T9" fmla="*/ 2147483646 h 160"/>
              <a:gd name="T10" fmla="*/ 2147483646 w 226"/>
              <a:gd name="T11" fmla="*/ 2147483646 h 160"/>
              <a:gd name="T12" fmla="*/ 2147483646 w 226"/>
              <a:gd name="T13" fmla="*/ 2147483646 h 160"/>
              <a:gd name="T14" fmla="*/ 2147483646 w 226"/>
              <a:gd name="T15" fmla="*/ 2147483646 h 160"/>
              <a:gd name="T16" fmla="*/ 2147483646 w 226"/>
              <a:gd name="T17" fmla="*/ 2147483646 h 160"/>
              <a:gd name="T18" fmla="*/ 2147483646 w 226"/>
              <a:gd name="T19" fmla="*/ 2147483646 h 160"/>
              <a:gd name="T20" fmla="*/ 2147483646 w 226"/>
              <a:gd name="T21" fmla="*/ 2147483646 h 160"/>
              <a:gd name="T22" fmla="*/ 2147483646 w 226"/>
              <a:gd name="T23" fmla="*/ 2147483646 h 160"/>
              <a:gd name="T24" fmla="*/ 2147483646 w 226"/>
              <a:gd name="T25" fmla="*/ 2147483646 h 160"/>
              <a:gd name="T26" fmla="*/ 2147483646 w 226"/>
              <a:gd name="T27" fmla="*/ 2147483646 h 160"/>
              <a:gd name="T28" fmla="*/ 2147483646 w 226"/>
              <a:gd name="T29" fmla="*/ 2147483646 h 160"/>
              <a:gd name="T30" fmla="*/ 2147483646 w 226"/>
              <a:gd name="T31" fmla="*/ 2147483646 h 160"/>
              <a:gd name="T32" fmla="*/ 2147483646 w 226"/>
              <a:gd name="T33" fmla="*/ 2147483646 h 1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0"/>
              <a:gd name="T53" fmla="*/ 226 w 226"/>
              <a:gd name="T54" fmla="*/ 160 h 1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0">
                <a:moveTo>
                  <a:pt x="105" y="17"/>
                </a:moveTo>
                <a:cubicBezTo>
                  <a:pt x="105" y="17"/>
                  <a:pt x="123" y="0"/>
                  <a:pt x="158" y="5"/>
                </a:cubicBezTo>
                <a:cubicBezTo>
                  <a:pt x="192" y="11"/>
                  <a:pt x="199" y="39"/>
                  <a:pt x="199" y="39"/>
                </a:cubicBezTo>
                <a:cubicBezTo>
                  <a:pt x="199" y="39"/>
                  <a:pt x="222" y="40"/>
                  <a:pt x="224" y="60"/>
                </a:cubicBezTo>
                <a:cubicBezTo>
                  <a:pt x="226" y="81"/>
                  <a:pt x="201" y="93"/>
                  <a:pt x="201" y="93"/>
                </a:cubicBezTo>
                <a:cubicBezTo>
                  <a:pt x="201" y="93"/>
                  <a:pt x="221" y="110"/>
                  <a:pt x="202" y="130"/>
                </a:cubicBezTo>
                <a:cubicBezTo>
                  <a:pt x="202" y="130"/>
                  <a:pt x="187" y="145"/>
                  <a:pt x="163" y="134"/>
                </a:cubicBezTo>
                <a:cubicBezTo>
                  <a:pt x="163" y="134"/>
                  <a:pt x="165" y="152"/>
                  <a:pt x="145" y="157"/>
                </a:cubicBezTo>
                <a:cubicBezTo>
                  <a:pt x="145" y="157"/>
                  <a:pt x="126" y="160"/>
                  <a:pt x="117" y="145"/>
                </a:cubicBezTo>
                <a:cubicBezTo>
                  <a:pt x="117" y="145"/>
                  <a:pt x="90" y="158"/>
                  <a:pt x="64" y="146"/>
                </a:cubicBezTo>
                <a:cubicBezTo>
                  <a:pt x="64" y="146"/>
                  <a:pt x="45" y="137"/>
                  <a:pt x="45" y="120"/>
                </a:cubicBezTo>
                <a:cubicBezTo>
                  <a:pt x="45" y="120"/>
                  <a:pt x="12" y="128"/>
                  <a:pt x="5" y="100"/>
                </a:cubicBezTo>
                <a:cubicBezTo>
                  <a:pt x="5" y="100"/>
                  <a:pt x="0" y="80"/>
                  <a:pt x="27" y="71"/>
                </a:cubicBezTo>
                <a:cubicBezTo>
                  <a:pt x="27" y="71"/>
                  <a:pt x="13" y="52"/>
                  <a:pt x="32" y="35"/>
                </a:cubicBezTo>
                <a:cubicBezTo>
                  <a:pt x="51" y="18"/>
                  <a:pt x="70" y="30"/>
                  <a:pt x="70" y="30"/>
                </a:cubicBezTo>
                <a:cubicBezTo>
                  <a:pt x="70" y="30"/>
                  <a:pt x="74" y="14"/>
                  <a:pt x="89" y="12"/>
                </a:cubicBezTo>
                <a:cubicBezTo>
                  <a:pt x="89" y="12"/>
                  <a:pt x="98" y="11"/>
                  <a:pt x="105" y="17"/>
                </a:cubicBezTo>
                <a:close/>
              </a:path>
            </a:pathLst>
          </a:custGeom>
          <a:noFill/>
          <a:ln>
            <a:solidFill>
              <a:schemeClr val="tx1">
                <a:lumMod val="95000"/>
                <a:lumOff val="5000"/>
              </a:schemeClr>
            </a:solidFill>
          </a:ln>
        </p:spPr>
        <p:txBody>
          <a:bodyPr/>
          <a:lstStyle/>
          <a:p>
            <a:pPr defTabSz="914112"/>
            <a:endParaRPr lang="zh-CN" altLang="en-US" sz="1799">
              <a:solidFill>
                <a:prstClr val="black"/>
              </a:solidFill>
            </a:endParaRPr>
          </a:p>
        </p:txBody>
      </p:sp>
      <p:sp>
        <p:nvSpPr>
          <p:cNvPr id="13" name="圆角矩形 15"/>
          <p:cNvSpPr/>
          <p:nvPr/>
        </p:nvSpPr>
        <p:spPr bwMode="auto">
          <a:xfrm>
            <a:off x="4561345" y="3515341"/>
            <a:ext cx="676252" cy="374353"/>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smtClean="0">
                <a:solidFill>
                  <a:srgbClr val="000000"/>
                </a:solidFill>
                <a:latin typeface="Arial" charset="0"/>
              </a:rPr>
              <a:t>L-DNS</a:t>
            </a:r>
            <a:endParaRPr lang="en-US" altLang="zh-CN" sz="1050" dirty="0">
              <a:solidFill>
                <a:srgbClr val="000000"/>
              </a:solidFill>
              <a:latin typeface="Arial" charset="0"/>
            </a:endParaRPr>
          </a:p>
        </p:txBody>
      </p:sp>
      <p:sp>
        <p:nvSpPr>
          <p:cNvPr id="14" name="圆角矩形 16"/>
          <p:cNvSpPr/>
          <p:nvPr/>
        </p:nvSpPr>
        <p:spPr bwMode="auto">
          <a:xfrm>
            <a:off x="3514119" y="2686495"/>
            <a:ext cx="788066" cy="371257"/>
          </a:xfrm>
          <a:prstGeom prst="roundRect">
            <a:avLst/>
          </a:prstGeom>
          <a:solidFill>
            <a:schemeClr val="bg1"/>
          </a:solidFill>
          <a:ln>
            <a:solidFill>
              <a:schemeClr val="tx1"/>
            </a:solidFill>
            <a:prstDash val="lgDash"/>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smtClean="0">
                <a:solidFill>
                  <a:srgbClr val="000000"/>
                </a:solidFill>
                <a:latin typeface="Arial" charset="0"/>
              </a:rPr>
              <a:t>ULCL/BP</a:t>
            </a:r>
            <a:endParaRPr lang="en-US" altLang="zh-CN" sz="1050" dirty="0">
              <a:solidFill>
                <a:srgbClr val="000000"/>
              </a:solidFill>
              <a:latin typeface="Arial" charset="0"/>
            </a:endParaRPr>
          </a:p>
        </p:txBody>
      </p:sp>
      <p:sp>
        <p:nvSpPr>
          <p:cNvPr id="15" name="文本框 21"/>
          <p:cNvSpPr txBox="1"/>
          <p:nvPr/>
        </p:nvSpPr>
        <p:spPr>
          <a:xfrm>
            <a:off x="2614460" y="2497862"/>
            <a:ext cx="1999705" cy="253916"/>
          </a:xfrm>
          <a:prstGeom prst="rect">
            <a:avLst/>
          </a:prstGeom>
          <a:noFill/>
        </p:spPr>
        <p:txBody>
          <a:bodyPr wrap="square" rtlCol="0">
            <a:spAutoFit/>
          </a:bodyPr>
          <a:lstStyle/>
          <a:p>
            <a:pPr defTabSz="914112"/>
            <a:r>
              <a:rPr lang="en-US" altLang="zh-CN" sz="1050" dirty="0" smtClean="0">
                <a:solidFill>
                  <a:srgbClr val="000000">
                    <a:lumMod val="95000"/>
                    <a:lumOff val="5000"/>
                  </a:srgbClr>
                </a:solidFill>
                <a:latin typeface="微软雅黑" panose="020B0503020204020204" pitchFamily="34" charset="-122"/>
                <a:ea typeface="微软雅黑" panose="020B0503020204020204" pitchFamily="34" charset="-122"/>
              </a:rPr>
              <a:t>DNS Query</a:t>
            </a:r>
            <a:endParaRPr lang="zh-CN" altLang="en-US" sz="1050" dirty="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16" name="圆角矩形 22"/>
          <p:cNvSpPr/>
          <p:nvPr/>
        </p:nvSpPr>
        <p:spPr bwMode="auto">
          <a:xfrm>
            <a:off x="3498792" y="3548101"/>
            <a:ext cx="820636" cy="297334"/>
          </a:xfrm>
          <a:prstGeom prst="roundRect">
            <a:avLst/>
          </a:prstGeom>
          <a:solidFill>
            <a:schemeClr val="bg1"/>
          </a:solidFill>
          <a:ln>
            <a:solidFill>
              <a:schemeClr val="tx1"/>
            </a:solidFill>
            <a:prstDash val="lgDash"/>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900" dirty="0">
                <a:solidFill>
                  <a:srgbClr val="000000"/>
                </a:solidFill>
                <a:latin typeface="Arial" charset="0"/>
              </a:rPr>
              <a:t>Local PSA</a:t>
            </a:r>
          </a:p>
        </p:txBody>
      </p:sp>
      <p:sp>
        <p:nvSpPr>
          <p:cNvPr id="17" name="圆角矩形 23"/>
          <p:cNvSpPr/>
          <p:nvPr/>
        </p:nvSpPr>
        <p:spPr bwMode="auto">
          <a:xfrm>
            <a:off x="6525946" y="2600940"/>
            <a:ext cx="788066" cy="371257"/>
          </a:xfrm>
          <a:prstGeom prst="roundRect">
            <a:avLst/>
          </a:prstGeom>
          <a:solidFill>
            <a:schemeClr val="accent4">
              <a:lumMod val="60000"/>
              <a:lumOff val="40000"/>
            </a:schemeClr>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smtClean="0">
                <a:solidFill>
                  <a:srgbClr val="000000"/>
                </a:solidFill>
                <a:latin typeface="Arial" charset="0"/>
              </a:rPr>
              <a:t>LDNSR AF1</a:t>
            </a:r>
            <a:endParaRPr lang="en-US" altLang="zh-CN" sz="1050" dirty="0">
              <a:solidFill>
                <a:srgbClr val="000000"/>
              </a:solidFill>
              <a:latin typeface="Arial" charset="0"/>
            </a:endParaRPr>
          </a:p>
        </p:txBody>
      </p:sp>
      <p:sp>
        <p:nvSpPr>
          <p:cNvPr id="18" name="文本框 27"/>
          <p:cNvSpPr txBox="1"/>
          <p:nvPr/>
        </p:nvSpPr>
        <p:spPr>
          <a:xfrm>
            <a:off x="3936794" y="4063790"/>
            <a:ext cx="1066533" cy="261610"/>
          </a:xfrm>
          <a:prstGeom prst="rect">
            <a:avLst/>
          </a:prstGeom>
          <a:noFill/>
        </p:spPr>
        <p:txBody>
          <a:bodyPr wrap="square" rtlCol="0">
            <a:spAutoFit/>
          </a:bodyPr>
          <a:lstStyle/>
          <a:p>
            <a:r>
              <a:rPr lang="en-US" sz="1100" dirty="0"/>
              <a:t>L</a:t>
            </a:r>
            <a:r>
              <a:rPr lang="en-US" sz="1100" dirty="0" smtClean="0"/>
              <a:t>ocal Site</a:t>
            </a:r>
            <a:endParaRPr lang="en-US" sz="1100" dirty="0"/>
          </a:p>
        </p:txBody>
      </p:sp>
      <p:cxnSp>
        <p:nvCxnSpPr>
          <p:cNvPr id="19" name="直接连接符 30"/>
          <p:cNvCxnSpPr>
            <a:stCxn id="6" idx="3"/>
            <a:endCxn id="7" idx="1"/>
          </p:cNvCxnSpPr>
          <p:nvPr/>
        </p:nvCxnSpPr>
        <p:spPr>
          <a:xfrm flipV="1">
            <a:off x="5335220" y="1629199"/>
            <a:ext cx="1041000" cy="1"/>
          </a:xfrm>
          <a:prstGeom prst="line">
            <a:avLst/>
          </a:prstGeom>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0" name="直接连接符 32"/>
          <p:cNvCxnSpPr/>
          <p:nvPr/>
        </p:nvCxnSpPr>
        <p:spPr>
          <a:xfrm>
            <a:off x="6916994" y="1859692"/>
            <a:ext cx="2985" cy="708923"/>
          </a:xfrm>
          <a:prstGeom prst="line">
            <a:avLst/>
          </a:prstGeom>
          <a:ln w="9525" cap="flat" cmpd="sng" algn="ctr">
            <a:solidFill>
              <a:srgbClr val="C00000"/>
            </a:solidFill>
            <a:prstDash val="solid"/>
            <a:round/>
            <a:headEnd type="triangl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1" name="圆角矩形 23"/>
          <p:cNvSpPr/>
          <p:nvPr/>
        </p:nvSpPr>
        <p:spPr bwMode="auto">
          <a:xfrm>
            <a:off x="7314012" y="3511905"/>
            <a:ext cx="788066" cy="371257"/>
          </a:xfrm>
          <a:prstGeom prst="roundRect">
            <a:avLst/>
          </a:prstGeom>
          <a:solidFill>
            <a:schemeClr val="accent4">
              <a:lumMod val="60000"/>
              <a:lumOff val="40000"/>
            </a:schemeClr>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smtClean="0">
                <a:solidFill>
                  <a:srgbClr val="000000"/>
                </a:solidFill>
                <a:latin typeface="Arial" charset="0"/>
              </a:rPr>
              <a:t>LDNSR AF3</a:t>
            </a:r>
            <a:endParaRPr lang="en-US" altLang="zh-CN" sz="1050" dirty="0">
              <a:solidFill>
                <a:srgbClr val="000000"/>
              </a:solidFill>
              <a:latin typeface="Arial" charset="0"/>
            </a:endParaRPr>
          </a:p>
        </p:txBody>
      </p:sp>
      <p:sp>
        <p:nvSpPr>
          <p:cNvPr id="22" name="圆角矩形 23"/>
          <p:cNvSpPr/>
          <p:nvPr/>
        </p:nvSpPr>
        <p:spPr bwMode="auto">
          <a:xfrm>
            <a:off x="7684667" y="2953638"/>
            <a:ext cx="788066" cy="371257"/>
          </a:xfrm>
          <a:prstGeom prst="roundRect">
            <a:avLst/>
          </a:prstGeom>
          <a:solidFill>
            <a:schemeClr val="accent4">
              <a:lumMod val="60000"/>
              <a:lumOff val="40000"/>
            </a:schemeClr>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lgn="ctr">
              <a:buClr>
                <a:srgbClr val="CC9900"/>
              </a:buClr>
            </a:pPr>
            <a:r>
              <a:rPr lang="en-US" altLang="zh-CN" sz="1050" dirty="0" smtClean="0">
                <a:solidFill>
                  <a:srgbClr val="000000"/>
                </a:solidFill>
                <a:latin typeface="Arial" charset="0"/>
              </a:rPr>
              <a:t>LDNSR AF2</a:t>
            </a:r>
            <a:endParaRPr lang="en-US" altLang="zh-CN" sz="1050" dirty="0">
              <a:solidFill>
                <a:srgbClr val="000000"/>
              </a:solidFill>
              <a:latin typeface="Arial" charset="0"/>
            </a:endParaRPr>
          </a:p>
        </p:txBody>
      </p:sp>
      <p:sp>
        <p:nvSpPr>
          <p:cNvPr id="23" name="圆角矩形 8"/>
          <p:cNvSpPr/>
          <p:nvPr/>
        </p:nvSpPr>
        <p:spPr bwMode="auto">
          <a:xfrm>
            <a:off x="1637071" y="2250550"/>
            <a:ext cx="526845" cy="306496"/>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200" dirty="0" smtClean="0">
                <a:solidFill>
                  <a:srgbClr val="000000"/>
                </a:solidFill>
                <a:latin typeface="Arial" charset="0"/>
              </a:rPr>
              <a:t>UE2</a:t>
            </a:r>
          </a:p>
        </p:txBody>
      </p:sp>
      <p:sp>
        <p:nvSpPr>
          <p:cNvPr id="24" name="圆角矩形 8"/>
          <p:cNvSpPr/>
          <p:nvPr/>
        </p:nvSpPr>
        <p:spPr bwMode="auto">
          <a:xfrm>
            <a:off x="1877961" y="3089876"/>
            <a:ext cx="554833" cy="306496"/>
          </a:xfrm>
          <a:prstGeom prst="roundRect">
            <a:avLst/>
          </a:prstGeom>
          <a:solidFill>
            <a:schemeClr val="bg1"/>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200" dirty="0" smtClean="0">
                <a:solidFill>
                  <a:srgbClr val="000000"/>
                </a:solidFill>
                <a:latin typeface="Arial" charset="0"/>
              </a:rPr>
              <a:t>UE3</a:t>
            </a:r>
          </a:p>
        </p:txBody>
      </p:sp>
      <p:sp>
        <p:nvSpPr>
          <p:cNvPr id="25" name="TextBox 43"/>
          <p:cNvSpPr txBox="1"/>
          <p:nvPr/>
        </p:nvSpPr>
        <p:spPr>
          <a:xfrm>
            <a:off x="6862197" y="1989224"/>
            <a:ext cx="1853461" cy="461665"/>
          </a:xfrm>
          <a:prstGeom prst="rect">
            <a:avLst/>
          </a:prstGeom>
          <a:noFill/>
        </p:spPr>
        <p:txBody>
          <a:bodyPr wrap="square" rtlCol="0">
            <a:spAutoFit/>
          </a:bodyPr>
          <a:lstStyle/>
          <a:p>
            <a:r>
              <a:rPr lang="en-US" sz="1200" dirty="0" smtClean="0"/>
              <a:t>1. Subscribes PDU session status for UE 1</a:t>
            </a:r>
            <a:endParaRPr lang="en-US" sz="1200" dirty="0"/>
          </a:p>
        </p:txBody>
      </p:sp>
      <p:cxnSp>
        <p:nvCxnSpPr>
          <p:cNvPr id="26" name="直接连接符 32"/>
          <p:cNvCxnSpPr/>
          <p:nvPr/>
        </p:nvCxnSpPr>
        <p:spPr>
          <a:xfrm flipH="1" flipV="1">
            <a:off x="5392490" y="1859692"/>
            <a:ext cx="1185291" cy="697354"/>
          </a:xfrm>
          <a:prstGeom prst="line">
            <a:avLst/>
          </a:prstGeom>
          <a:ln w="9525" cap="flat" cmpd="sng" algn="ctr">
            <a:solidFill>
              <a:srgbClr val="C00000"/>
            </a:solidFill>
            <a:prstDash val="dash"/>
            <a:round/>
            <a:headEnd type="triangl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7" name="TextBox 49"/>
          <p:cNvSpPr txBox="1"/>
          <p:nvPr/>
        </p:nvSpPr>
        <p:spPr>
          <a:xfrm>
            <a:off x="5066518" y="1989224"/>
            <a:ext cx="1206951" cy="461665"/>
          </a:xfrm>
          <a:prstGeom prst="rect">
            <a:avLst/>
          </a:prstGeom>
          <a:noFill/>
        </p:spPr>
        <p:txBody>
          <a:bodyPr wrap="square" rtlCol="0">
            <a:spAutoFit/>
          </a:bodyPr>
          <a:lstStyle/>
          <a:p>
            <a:r>
              <a:rPr lang="en-US" sz="1200" dirty="0" smtClean="0"/>
              <a:t>2. Selects LDNSR for UE 1</a:t>
            </a:r>
            <a:endParaRPr lang="en-US" sz="1200" dirty="0"/>
          </a:p>
        </p:txBody>
      </p:sp>
    </p:spTree>
    <p:extLst>
      <p:ext uri="{BB962C8B-B14F-4D97-AF65-F5344CB8AC3E}">
        <p14:creationId xmlns:p14="http://schemas.microsoft.com/office/powerpoint/2010/main" val="208739634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Proposal</a:t>
            </a:r>
            <a:endParaRPr lang="en-US" dirty="0"/>
          </a:p>
        </p:txBody>
      </p:sp>
      <p:sp>
        <p:nvSpPr>
          <p:cNvPr id="3" name="内容占位符 2"/>
          <p:cNvSpPr>
            <a:spLocks noGrp="1"/>
          </p:cNvSpPr>
          <p:nvPr>
            <p:ph idx="1"/>
          </p:nvPr>
        </p:nvSpPr>
        <p:spPr/>
        <p:txBody>
          <a:bodyPr/>
          <a:lstStyle/>
          <a:p>
            <a:r>
              <a:rPr lang="en-US" dirty="0"/>
              <a:t>It is proposed to place LDNSR as part of PSA UPF</a:t>
            </a:r>
            <a:r>
              <a:rPr lang="en-US" dirty="0" smtClean="0"/>
              <a:t>. </a:t>
            </a:r>
            <a:endParaRPr lang="en-US" dirty="0" smtClean="0"/>
          </a:p>
          <a:p>
            <a:r>
              <a:rPr lang="en-US" altLang="zh-CN" dirty="0" smtClean="0"/>
              <a:t>The corresponding changes are </a:t>
            </a:r>
            <a:r>
              <a:rPr lang="en-US" altLang="zh-CN" smtClean="0"/>
              <a:t>proposed in </a:t>
            </a:r>
            <a:r>
              <a:rPr lang="en-US" altLang="zh-CN" dirty="0" smtClean="0"/>
              <a:t>S2-200</a:t>
            </a:r>
            <a:r>
              <a:rPr lang="en-US" altLang="zh-CN" dirty="0" smtClean="0">
                <a:solidFill>
                  <a:srgbClr val="FF0000"/>
                </a:solidFill>
              </a:rPr>
              <a:t>xxxx</a:t>
            </a:r>
            <a:r>
              <a:rPr lang="en-US" altLang="zh-CN" dirty="0" smtClean="0"/>
              <a:t>.</a:t>
            </a:r>
            <a:endParaRPr lang="en-US" dirty="0"/>
          </a:p>
          <a:p>
            <a:pPr marL="0" indent="0">
              <a:buNone/>
            </a:pPr>
            <a:endParaRPr lang="en-US" dirty="0"/>
          </a:p>
        </p:txBody>
      </p:sp>
    </p:spTree>
    <p:extLst>
      <p:ext uri="{BB962C8B-B14F-4D97-AF65-F5344CB8AC3E}">
        <p14:creationId xmlns:p14="http://schemas.microsoft.com/office/powerpoint/2010/main" val="18592126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4499</TotalTime>
  <Words>883</Words>
  <Application>Microsoft Office PowerPoint</Application>
  <PresentationFormat>Widescreen</PresentationFormat>
  <Paragraphs>91</Paragraphs>
  <Slides>7</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8" baseType="lpstr">
      <vt:lpstr>Arial </vt:lpstr>
      <vt:lpstr>宋体</vt:lpstr>
      <vt:lpstr>微软雅黑</vt:lpstr>
      <vt:lpstr>黑体</vt:lpstr>
      <vt:lpstr>Arial</vt:lpstr>
      <vt:lpstr>Calibri</vt:lpstr>
      <vt:lpstr>Calibri Light</vt:lpstr>
      <vt:lpstr>Times New Roman</vt:lpstr>
      <vt:lpstr>Wingdings</vt:lpstr>
      <vt:lpstr>Office Theme</vt:lpstr>
      <vt:lpstr>Visio.Drawing.11</vt:lpstr>
      <vt:lpstr>PowerPoint Presentation</vt:lpstr>
      <vt:lpstr>Background </vt:lpstr>
      <vt:lpstr>LDNSR as standalone AF</vt:lpstr>
      <vt:lpstr>LDNSR as part of PSA UPF</vt:lpstr>
      <vt:lpstr>Details on “LDNSR as part of PSA UPF”</vt:lpstr>
      <vt:lpstr>Issues for LDNSR as a standalone AF</vt:lpstr>
      <vt:lpstr>Proposal</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Huawei</dc:creator>
  <cp:lastModifiedBy>Huawei1</cp:lastModifiedBy>
  <cp:revision>122</cp:revision>
  <dcterms:created xsi:type="dcterms:W3CDTF">2020-09-16T01:50:55Z</dcterms:created>
  <dcterms:modified xsi:type="dcterms:W3CDTF">2020-09-30T08:52:39Z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1600138910</vt:lpwstr>
  </property>
  <property fmtid="{D5CDD505-2E9C-101B-9397-08002B2CF9AE}" pid="6" name="_2015_ms_pID_725343">
    <vt:lpwstr>(3)rHWH0ppy80Lzs8FQaEoNffmp42S0H7anacNbbMHugOZYTkuBOJQrfURE6gbPmrLqvL0W2Zn/
RSAfH/4yXGBNhVLQKWxY/E6/HcriWpDamy35CYaY/afhn3dywUGRfOqj7tdYtIZ0DlJjo/27
2Ku5SLstj0AEouVGWKmuB71YM9ARayqSPgPepZrZHU+rNYCacYhwIHBpQVzYMMx5hE57vNvM
qAsuv4kgdZdBCDcj//</vt:lpwstr>
  </property>
  <property fmtid="{D5CDD505-2E9C-101B-9397-08002B2CF9AE}" pid="7" name="_2015_ms_pID_7253431">
    <vt:lpwstr>uShaR62XloPJUxtl5W0Q94ovIMZy4VUO9CGkJQ/k3YZlbaYqXJeTfa
baiM04pQrat1FL7m0L1/Xi9kMeiahV69Za6Cu6ukw2CY7LYxmhu3+x1EyNTlGbS9XPMMlESH
H+4/mvCryCG+UKcELB0DDTKLqFHMrxs8HCCjs14UN79P6+Srw4Rj6Xr+Ul8WP1swjbIU4aED
xsTE9tz1TZ5DbYcdbVAIp4QlyyzmySvVCMOI</vt:lpwstr>
  </property>
  <property fmtid="{D5CDD505-2E9C-101B-9397-08002B2CF9AE}" pid="8" name="_2015_ms_pID_7253432">
    <vt:lpwstr>zA==</vt:lpwstr>
  </property>
</Properties>
</file>