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3"/>
  </p:notesMasterIdLst>
  <p:handoutMasterIdLst>
    <p:handoutMasterId r:id="rId14"/>
  </p:handoutMasterIdLst>
  <p:sldIdLst>
    <p:sldId id="303" r:id="rId5"/>
    <p:sldId id="802" r:id="rId6"/>
    <p:sldId id="811" r:id="rId7"/>
    <p:sldId id="812" r:id="rId8"/>
    <p:sldId id="813" r:id="rId9"/>
    <p:sldId id="814" r:id="rId10"/>
    <p:sldId id="815" r:id="rId11"/>
    <p:sldId id="790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02" d="100"/>
          <a:sy n="102" d="100"/>
        </p:scale>
        <p:origin x="1044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1" d="100"/>
          <a:sy n="71" d="100"/>
        </p:scale>
        <p:origin x="2934" y="5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9/4/2020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9/4/2020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13862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411172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737293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41680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369004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34402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#140E (e-meeting)</a:t>
            </a:r>
          </a:p>
          <a:p>
            <a:r>
              <a:rPr lang="nb-NO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August 19 - September 1, 2020, Elbonia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335351" cy="55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S2-2006063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S2-2005356, S2-200</a:t>
            </a: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4761)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8505" y="6476639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WG2#140E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Electronic meeting, August 19 - September 1, 2020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40e_Electronic/INBOX/Chairmans_Notes/ChairmansNotes_Combined_AI#_4.1_5.X_7.X _08-26-FINAL-UPDATED.doc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3gpp.org/ftp/Specs/archive/23_series/23.700-91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/>
              <a:t> </a:t>
            </a:r>
            <a:r>
              <a:rPr lang="en-US" sz="3600" b="1"/>
              <a:t>FS_eNA_ph2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Xiaobo Wu(Huawei), Aihua Li(China Mobile)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617443"/>
            <a:ext cx="8554480" cy="3520963"/>
          </a:xfrm>
        </p:spPr>
        <p:txBody>
          <a:bodyPr/>
          <a:lstStyle/>
          <a:p>
            <a:r>
              <a:rPr lang="de-DE" altLang="de-DE" sz="2000" dirty="0"/>
              <a:t>Progress since </a:t>
            </a:r>
            <a:r>
              <a:rPr lang="de-DE" altLang="de-DE" sz="2000" dirty="0" smtClean="0"/>
              <a:t>SA#88:</a:t>
            </a:r>
            <a:endParaRPr lang="de-DE" altLang="de-DE" sz="2000" dirty="0"/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 smtClean="0"/>
              <a:t>21 </a:t>
            </a:r>
            <a:r>
              <a:rPr lang="en-US" altLang="zh-CN" sz="1200" dirty="0"/>
              <a:t>new solutions added, and </a:t>
            </a:r>
            <a:r>
              <a:rPr lang="en-US" altLang="zh-CN" sz="1200" dirty="0" smtClean="0"/>
              <a:t>41 </a:t>
            </a:r>
            <a:r>
              <a:rPr lang="en-US" altLang="zh-CN" sz="1200" dirty="0"/>
              <a:t>contributions agreed to update current solutions. 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 smtClean="0"/>
              <a:t>TR 23.700-91 sent </a:t>
            </a:r>
            <a:r>
              <a:rPr lang="en-US" altLang="zh-CN" sz="1200" dirty="0"/>
              <a:t>to SA plenary for information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300"/>
              </a:spcBef>
              <a:defRPr/>
            </a:pPr>
            <a:r>
              <a:rPr lang="de-DE" altLang="zh-CN" sz="1200" dirty="0"/>
              <a:t>started evaluation for KI#4, KI#15 and KI#16</a:t>
            </a:r>
            <a:endParaRPr lang="en-US" altLang="zh-CN" sz="1200" dirty="0" smtClean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400" dirty="0"/>
          </a:p>
          <a:p>
            <a:r>
              <a:rPr lang="en-US" altLang="de-DE" sz="2000" dirty="0"/>
              <a:t>RAN impacts or dependencies:</a:t>
            </a:r>
          </a:p>
          <a:p>
            <a:pPr lvl="1"/>
            <a:r>
              <a:rPr lang="en-US" altLang="de-DE" sz="1400" dirty="0" smtClean="0"/>
              <a:t>None</a:t>
            </a:r>
          </a:p>
          <a:p>
            <a:pPr marL="457200" lvl="1" indent="0">
              <a:buNone/>
            </a:pPr>
            <a:endParaRPr lang="en-US" altLang="de-DE" sz="2000" dirty="0" smtClean="0"/>
          </a:p>
          <a:p>
            <a:r>
              <a:rPr lang="en-US" altLang="de-DE" sz="2000" dirty="0" smtClean="0"/>
              <a:t>Next </a:t>
            </a:r>
            <a:r>
              <a:rPr lang="en-US" altLang="de-DE" sz="2000" dirty="0"/>
              <a:t>steps:</a:t>
            </a:r>
          </a:p>
          <a:p>
            <a:pPr lvl="1"/>
            <a:r>
              <a:rPr lang="en-US" sz="1400" dirty="0" smtClean="0"/>
              <a:t>No new solution is allowed except the submitted solution(s) in SA2#140E marked as postponed in </a:t>
            </a:r>
            <a:r>
              <a:rPr lang="en-US" sz="1400" dirty="0" smtClean="0">
                <a:hlinkClick r:id="rId3"/>
              </a:rPr>
              <a:t>SA2#140E chairman Notes </a:t>
            </a:r>
            <a:r>
              <a:rPr lang="en-US" sz="1400" dirty="0" smtClean="0"/>
              <a:t>.</a:t>
            </a:r>
          </a:p>
          <a:p>
            <a:pPr lvl="1"/>
            <a:r>
              <a:rPr lang="en-US" sz="1400" dirty="0" smtClean="0"/>
              <a:t>Complete </a:t>
            </a:r>
            <a:r>
              <a:rPr lang="en-US" sz="1400" dirty="0"/>
              <a:t>solution, evaluation  and conclusion(s) for each Key Issue.</a:t>
            </a:r>
            <a:r>
              <a:rPr lang="en-GB" altLang="zh-CN" sz="800" dirty="0"/>
              <a:t> 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at SA#89-e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xmlns="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9865938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SP-190557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003670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</a:t>
            </a:r>
            <a:r>
              <a:rPr lang="en-US" altLang="de-DE" b="1" dirty="0" smtClean="0"/>
              <a:t>SA2#140E </a:t>
            </a:r>
            <a:r>
              <a:rPr lang="en-US" altLang="de-DE" b="1" dirty="0"/>
              <a:t>(</a:t>
            </a:r>
            <a:r>
              <a:rPr lang="en-US" altLang="de-DE" b="1" dirty="0" smtClean="0"/>
              <a:t>1/5)</a:t>
            </a:r>
            <a:endParaRPr lang="en-US" altLang="de-DE" b="1" dirty="0"/>
          </a:p>
        </p:txBody>
      </p:sp>
      <p:sp>
        <p:nvSpPr>
          <p:cNvPr id="11" name="Content Placeholder 7"/>
          <p:cNvSpPr>
            <a:spLocks noGrp="1"/>
          </p:cNvSpPr>
          <p:nvPr>
            <p:ph sz="half" idx="2"/>
          </p:nvPr>
        </p:nvSpPr>
        <p:spPr>
          <a:xfrm>
            <a:off x="340971" y="2467971"/>
            <a:ext cx="8554481" cy="379609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de-DE" sz="160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FS_eNA_ph2 TR </a:t>
            </a:r>
            <a:r>
              <a:rPr lang="en-US" altLang="de-DE" sz="1200" dirty="0" smtClean="0"/>
              <a:t>23.700-91 is </a:t>
            </a:r>
            <a:r>
              <a:rPr lang="en-US" altLang="de-DE" sz="1200" dirty="0"/>
              <a:t>available </a:t>
            </a:r>
            <a:r>
              <a:rPr lang="en-US" altLang="de-DE" sz="1200" dirty="0">
                <a:hlinkClick r:id="rId4"/>
              </a:rPr>
              <a:t>here</a:t>
            </a:r>
            <a:r>
              <a:rPr lang="en-US" altLang="de-DE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SID has 18 KI and </a:t>
            </a:r>
            <a:r>
              <a:rPr lang="en-US" altLang="zh-CN" sz="1200" dirty="0" smtClean="0"/>
              <a:t>77 </a:t>
            </a:r>
            <a:r>
              <a:rPr lang="en-US" altLang="zh-CN" sz="1200" dirty="0"/>
              <a:t>solutions in the </a:t>
            </a:r>
            <a:r>
              <a:rPr lang="en-US" altLang="zh-CN" sz="1200" dirty="0" smtClean="0"/>
              <a:t>TR.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#1: Logical decomposition of NWDAF and possible interactions between logical functions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9 </a:t>
            </a:r>
            <a:r>
              <a:rPr lang="en-US" altLang="zh-CN" sz="1200" dirty="0"/>
              <a:t>solutions are </a:t>
            </a:r>
            <a:r>
              <a:rPr lang="en-US" altLang="zh-CN" sz="1200" dirty="0" smtClean="0"/>
              <a:t>documented </a:t>
            </a:r>
            <a:r>
              <a:rPr lang="en-US" altLang="zh-CN" sz="1200" dirty="0"/>
              <a:t>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solutions and complete the existing solutions; Start evaluation and conclusion.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#2: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27 </a:t>
            </a:r>
            <a:r>
              <a:rPr lang="en-US" altLang="zh-CN" sz="1200" dirty="0"/>
              <a:t>solutions are documented for this key </a:t>
            </a:r>
            <a:r>
              <a:rPr lang="en-US" altLang="zh-CN" sz="1200" dirty="0" smtClean="0"/>
              <a:t>issue. 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</a:t>
            </a:r>
            <a:r>
              <a:rPr lang="en-US" altLang="zh-CN" sz="1200" dirty="0" smtClean="0"/>
              <a:t>:</a:t>
            </a: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Resolve ENs in </a:t>
            </a:r>
            <a:r>
              <a:rPr lang="en-US" altLang="zh-CN" sz="1200" dirty="0" smtClean="0"/>
              <a:t>solutions; </a:t>
            </a:r>
            <a:endParaRPr lang="en-US" altLang="zh-CN" sz="1200" strike="sngStrike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Start evaluation and conclusion</a:t>
            </a:r>
            <a:r>
              <a:rPr lang="en-GB" altLang="zh-CN" sz="1200" dirty="0" smtClean="0"/>
              <a:t>.</a:t>
            </a:r>
            <a:endParaRPr lang="en-GB" altLang="zh-CN" sz="1200" strike="sngStrike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>
                <a:solidFill>
                  <a:schemeClr val="bg1">
                    <a:lumMod val="65000"/>
                  </a:schemeClr>
                </a:solidFill>
              </a:rPr>
              <a:t>Key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Issue #3: Mapping of NWDAF use cases to NFs and identify actions that could be taken based on NWDAF analytics and predictions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xmlns="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5622550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32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SP-190557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88515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</a:t>
            </a:r>
            <a:r>
              <a:rPr lang="en-US" altLang="de-DE" b="1" dirty="0" smtClean="0"/>
              <a:t>SA2#140E </a:t>
            </a:r>
            <a:r>
              <a:rPr lang="en-US" altLang="de-DE" b="1" dirty="0"/>
              <a:t>(2/5)</a:t>
            </a:r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#4: Remaining aspects on how to ensure that slice SLA is guaranteed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existing solution is revised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Evaluation started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Next </a:t>
            </a:r>
            <a:r>
              <a:rPr lang="en-US" altLang="zh-CN" sz="1200" dirty="0"/>
              <a:t>steps: Resolve ENs in solutions and complete the existing </a:t>
            </a:r>
            <a:r>
              <a:rPr lang="en-US" altLang="zh-CN" sz="1200" dirty="0" smtClean="0"/>
              <a:t>solutions; </a:t>
            </a:r>
            <a:r>
              <a:rPr lang="en-US" altLang="zh-CN" sz="1200" u="sng" dirty="0" smtClean="0"/>
              <a:t>Complete evaluation </a:t>
            </a:r>
            <a:r>
              <a:rPr lang="en-US" altLang="zh-CN" sz="1200" dirty="0" smtClean="0"/>
              <a:t>and start conclusion</a:t>
            </a:r>
            <a:r>
              <a:rPr lang="en-US" altLang="zh-CN" sz="1200" dirty="0"/>
              <a:t>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>
                <a:solidFill>
                  <a:schemeClr val="bg1">
                    <a:lumMod val="65000"/>
                  </a:schemeClr>
                </a:solidFill>
              </a:rPr>
              <a:t>Key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Issue #5: New types of outputs provided by NWDAF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Key Issue #6: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Study possible mechanisms for improved correctness of NWDAF analytics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#7: Adding Application attributes and KPIs as the Input data in some services described in TS 23.288 [5]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solution is </a:t>
            </a:r>
            <a:r>
              <a:rPr lang="en-US" altLang="zh-CN" sz="1200" dirty="0"/>
              <a:t>documented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solutions and complete the existing solutions; Start evaluation and conclusion.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#8: UE data as an input for analytics generation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7 </a:t>
            </a:r>
            <a:r>
              <a:rPr lang="en-US" altLang="zh-CN" sz="1200" dirty="0"/>
              <a:t>solutions are documented for this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solutions and complete the existing solutions; Start evaluation and conclusion.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#9: Dispersion analytic output provided by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solutions are </a:t>
            </a:r>
            <a:r>
              <a:rPr lang="en-US" altLang="zh-CN" sz="1200" dirty="0"/>
              <a:t>documented for this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solutions and complete the existing solutions; Start evaluation and conclusion.</a:t>
            </a:r>
            <a:endParaRPr lang="en-GB" altLang="zh-CN" sz="12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#10: NWDAF Assisted UP Optimization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 solutions are </a:t>
            </a:r>
            <a:r>
              <a:rPr lang="en-US" altLang="zh-CN" sz="1200" dirty="0"/>
              <a:t>documented for this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solutions and complete the existing solutions; Start evaluation and conclusion.</a:t>
            </a:r>
            <a:endParaRPr lang="en-GB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0204913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</a:t>
            </a:r>
            <a:r>
              <a:rPr lang="en-US" altLang="de-DE" b="1" dirty="0" smtClean="0"/>
              <a:t>SA2#140E </a:t>
            </a:r>
            <a:r>
              <a:rPr lang="en-US" altLang="de-DE" b="1" dirty="0"/>
              <a:t>(3/5)</a:t>
            </a:r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998088"/>
            <a:ext cx="8554481" cy="5471077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/>
              <a:t>Key Issue #11: </a:t>
            </a:r>
            <a:r>
              <a:rPr lang="en-GB" altLang="zh-CN" sz="1600" dirty="0"/>
              <a:t>Increasing efficiency of data collection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19 </a:t>
            </a:r>
            <a:r>
              <a:rPr lang="en-US" altLang="zh-CN" sz="1200" dirty="0"/>
              <a:t>solutions are documented for this key </a:t>
            </a:r>
            <a:r>
              <a:rPr lang="en-US" altLang="zh-CN" sz="1200" dirty="0" smtClean="0"/>
              <a:t>issue </a:t>
            </a:r>
            <a:r>
              <a:rPr lang="en-US" altLang="zh-CN" sz="1200" strike="sngStrike" dirty="0" smtClean="0"/>
              <a:t>and one solution is postponed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</a:t>
            </a:r>
            <a:r>
              <a:rPr lang="en-US" altLang="zh-CN" sz="1200" dirty="0" smtClean="0"/>
              <a:t>steps</a:t>
            </a:r>
            <a:r>
              <a:rPr lang="en-US" altLang="zh-CN" sz="1200" dirty="0"/>
              <a:t>: Resolve ENs in solutions </a:t>
            </a:r>
            <a:r>
              <a:rPr lang="en-US" altLang="zh-CN" sz="1200" dirty="0" smtClean="0"/>
              <a:t>and Complete</a:t>
            </a:r>
            <a:r>
              <a:rPr lang="en-GB" altLang="zh-CN" sz="1200" dirty="0" smtClean="0"/>
              <a:t> </a:t>
            </a:r>
            <a:r>
              <a:rPr lang="en-GB" altLang="zh-CN" sz="1200" dirty="0"/>
              <a:t>the existing </a:t>
            </a:r>
            <a:r>
              <a:rPr lang="en-GB" altLang="zh-CN" sz="1200" dirty="0" smtClean="0"/>
              <a:t>solutions</a:t>
            </a:r>
            <a:r>
              <a:rPr lang="en-US" altLang="zh-CN" sz="1200" dirty="0" smtClean="0"/>
              <a:t>; Start evaluation and conclusion.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#12: NWDAF-assisted RFSP policy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5 </a:t>
            </a:r>
            <a:r>
              <a:rPr lang="en-US" altLang="zh-CN" sz="1200" dirty="0"/>
              <a:t>solutions are </a:t>
            </a:r>
            <a:r>
              <a:rPr lang="en-US" altLang="zh-CN" sz="1200" dirty="0" smtClean="0"/>
              <a:t>documented </a:t>
            </a:r>
            <a:r>
              <a:rPr lang="en-US" altLang="zh-CN" sz="1200" dirty="0"/>
              <a:t>for this key issue, 1 existing solution is revised.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solutions and complete the existing solutions; Start evaluation and conclusion.</a:t>
            </a:r>
            <a:endParaRPr lang="en-GB" altLang="zh-CN" sz="12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Issue #13: Triggering conditions for analytics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6 </a:t>
            </a:r>
            <a:r>
              <a:rPr lang="en-US" altLang="zh-CN" sz="1200" dirty="0"/>
              <a:t>solutions are documented for this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solutions and complete the existing </a:t>
            </a:r>
            <a:r>
              <a:rPr lang="en-US" altLang="zh-CN" sz="1200" dirty="0" smtClean="0"/>
              <a:t>solutions; </a:t>
            </a:r>
            <a:r>
              <a:rPr lang="en-US" altLang="zh-CN" sz="1200" dirty="0"/>
              <a:t>Start </a:t>
            </a:r>
            <a:r>
              <a:rPr lang="en-US" altLang="zh-CN" sz="1200" dirty="0" smtClean="0"/>
              <a:t>evaluation and conclusion.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#14: NWDAF-assisted application detection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solution is </a:t>
            </a:r>
            <a:r>
              <a:rPr lang="en-US" altLang="zh-CN" sz="1200" dirty="0"/>
              <a:t>documented for this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solutions and complete the existing </a:t>
            </a:r>
            <a:r>
              <a:rPr lang="en-US" altLang="zh-CN" sz="1200" dirty="0" smtClean="0"/>
              <a:t>solutions; </a:t>
            </a:r>
            <a:r>
              <a:rPr lang="en-US" altLang="zh-CN" sz="1200" dirty="0"/>
              <a:t>Start </a:t>
            </a:r>
            <a:r>
              <a:rPr lang="en-US" altLang="zh-CN" sz="1200" dirty="0" smtClean="0"/>
              <a:t>evaluation and conclusion.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#15: User consent for UE data collection/analysis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existing solutions are </a:t>
            </a:r>
            <a:r>
              <a:rPr lang="en-US" altLang="zh-CN" sz="1200" dirty="0"/>
              <a:t>documented </a:t>
            </a:r>
            <a:r>
              <a:rPr lang="en-US" altLang="zh-CN" sz="1200" dirty="0" smtClean="0"/>
              <a:t>for this key issue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</a:t>
            </a:r>
            <a:r>
              <a:rPr lang="en-US" altLang="zh-CN" sz="1200" dirty="0" smtClean="0"/>
              <a:t>solutions</a:t>
            </a:r>
            <a:r>
              <a:rPr lang="en-US" altLang="zh-CN" sz="1200" dirty="0"/>
              <a:t>; Interim </a:t>
            </a:r>
            <a:r>
              <a:rPr lang="en-US" altLang="zh-CN" sz="1200" dirty="0" smtClean="0"/>
              <a:t>evaluation is in </a:t>
            </a:r>
            <a:r>
              <a:rPr lang="en-US" altLang="zh-CN" sz="1200" dirty="0"/>
              <a:t>process </a:t>
            </a:r>
            <a:r>
              <a:rPr lang="en-US" altLang="zh-CN" sz="1200" dirty="0" smtClean="0"/>
              <a:t>and </a:t>
            </a:r>
            <a:r>
              <a:rPr lang="en-US" altLang="zh-CN" sz="1200" dirty="0"/>
              <a:t>start conclusion.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#16: UP optimization for edge computing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6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solutions </a:t>
            </a:r>
            <a:r>
              <a:rPr lang="en-US" altLang="zh-CN" sz="1200" dirty="0"/>
              <a:t>are documented for this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solutions and complete the existing </a:t>
            </a:r>
            <a:r>
              <a:rPr lang="en-US" altLang="zh-CN" sz="1200" dirty="0" smtClean="0"/>
              <a:t>solutions</a:t>
            </a:r>
            <a:r>
              <a:rPr lang="en-US" altLang="zh-CN" sz="1200" dirty="0"/>
              <a:t>; Interim evaluation </a:t>
            </a:r>
            <a:r>
              <a:rPr lang="en-US" altLang="zh-CN" sz="1200" dirty="0" smtClean="0"/>
              <a:t>is in </a:t>
            </a:r>
            <a:r>
              <a:rPr lang="en-US" altLang="zh-CN" sz="1200" dirty="0"/>
              <a:t>process </a:t>
            </a:r>
            <a:r>
              <a:rPr lang="en-US" altLang="zh-CN" sz="1200" dirty="0" smtClean="0"/>
              <a:t>and </a:t>
            </a:r>
            <a:r>
              <a:rPr lang="en-US" altLang="zh-CN" sz="1200" dirty="0"/>
              <a:t>start conclusion.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#17: Definition of accuracy levels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</a:t>
            </a:r>
            <a:r>
              <a:rPr lang="en-US" altLang="zh-CN" sz="1200" dirty="0" smtClean="0"/>
              <a:t> solution </a:t>
            </a:r>
            <a:r>
              <a:rPr lang="en-US" altLang="zh-CN" sz="1200" dirty="0"/>
              <a:t>is documented for this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Next </a:t>
            </a:r>
            <a:r>
              <a:rPr lang="en-US" altLang="zh-CN" sz="1200" dirty="0"/>
              <a:t>steps: Resolve ENs in solutions and complete the existing </a:t>
            </a:r>
            <a:r>
              <a:rPr lang="en-US" altLang="zh-CN" sz="1200" dirty="0" smtClean="0"/>
              <a:t>solutions; </a:t>
            </a:r>
            <a:r>
              <a:rPr lang="en-US" altLang="zh-CN" sz="1200" dirty="0"/>
              <a:t>Start </a:t>
            </a:r>
            <a:r>
              <a:rPr lang="en-US" altLang="zh-CN" sz="1200" dirty="0" smtClean="0"/>
              <a:t>evaluation and conclusion.</a:t>
            </a:r>
            <a:endParaRPr lang="en-GB" altLang="zh-CN" sz="1200" dirty="0"/>
          </a:p>
        </p:txBody>
      </p:sp>
    </p:spTree>
    <p:extLst>
      <p:ext uri="{BB962C8B-B14F-4D97-AF65-F5344CB8AC3E}">
        <p14:creationId xmlns:p14="http://schemas.microsoft.com/office/powerpoint/2010/main" val="6292479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</a:t>
            </a:r>
            <a:r>
              <a:rPr lang="en-US" altLang="de-DE" b="1" dirty="0" smtClean="0"/>
              <a:t>SA2#140E </a:t>
            </a:r>
            <a:r>
              <a:rPr lang="en-US" altLang="de-DE" b="1" dirty="0"/>
              <a:t>(4/5)</a:t>
            </a:r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2000" dirty="0"/>
              <a:t>Key Issue #18: Enhancement for real-time communication with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solutions </a:t>
            </a:r>
            <a:r>
              <a:rPr lang="en-US" altLang="zh-CN" sz="1200" dirty="0"/>
              <a:t>are </a:t>
            </a:r>
            <a:r>
              <a:rPr lang="en-US" altLang="zh-CN" sz="1200" dirty="0" smtClean="0"/>
              <a:t>documented </a:t>
            </a:r>
            <a:r>
              <a:rPr lang="en-US" altLang="zh-CN" sz="1200" dirty="0"/>
              <a:t>for this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solutions and complete the existing </a:t>
            </a:r>
            <a:r>
              <a:rPr lang="en-US" altLang="zh-CN" sz="1200" dirty="0" smtClean="0"/>
              <a:t>solutions; </a:t>
            </a:r>
            <a:r>
              <a:rPr lang="en-US" altLang="zh-CN" sz="1200" dirty="0"/>
              <a:t>Start </a:t>
            </a:r>
            <a:r>
              <a:rPr lang="en-US" altLang="zh-CN" sz="1200" dirty="0" smtClean="0"/>
              <a:t>evaluation and conclusion.</a:t>
            </a:r>
            <a:endParaRPr lang="en-GB" altLang="zh-CN" sz="12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Issue #19: Trained data model sharing between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 solutions </a:t>
            </a:r>
            <a:r>
              <a:rPr lang="en-US" altLang="zh-CN" sz="1200" dirty="0"/>
              <a:t>are </a:t>
            </a:r>
            <a:r>
              <a:rPr lang="en-US" altLang="zh-CN" sz="1200" dirty="0" smtClean="0"/>
              <a:t>documented </a:t>
            </a:r>
            <a:r>
              <a:rPr lang="en-US" altLang="zh-CN" sz="1200" dirty="0"/>
              <a:t>for this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</a:t>
            </a:r>
            <a:r>
              <a:rPr lang="en-US" altLang="zh-CN" sz="1200" dirty="0" smtClean="0"/>
              <a:t>solutions </a:t>
            </a:r>
            <a:r>
              <a:rPr lang="en-US" altLang="zh-CN" sz="1200" dirty="0"/>
              <a:t>and complete the existing </a:t>
            </a:r>
            <a:r>
              <a:rPr lang="en-US" altLang="zh-CN" sz="1200" dirty="0" smtClean="0"/>
              <a:t>solutions</a:t>
            </a:r>
            <a:r>
              <a:rPr lang="en-US" altLang="zh-CN" sz="1200" dirty="0"/>
              <a:t>; Start evaluation and conclusion.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Key Issue #20: NWDAF assisting in detecting anomaly events for the user plane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No solutions are captured for this key 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</a:rPr>
              <a:t>issue.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Next steps: 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</a:rPr>
              <a:t>This Key Issue is not to be progressed in R17 due to no solution captured.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#21: NWDAF assisting in user plane performance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solution is </a:t>
            </a:r>
            <a:r>
              <a:rPr lang="en-US" altLang="zh-CN" sz="1200" dirty="0"/>
              <a:t>documented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solutions and complete the existing solutions; Start evaluation and conclusion.</a:t>
            </a: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GB" altLang="zh-CN" sz="1100" dirty="0"/>
          </a:p>
        </p:txBody>
      </p:sp>
    </p:spTree>
    <p:extLst>
      <p:ext uri="{BB962C8B-B14F-4D97-AF65-F5344CB8AC3E}">
        <p14:creationId xmlns:p14="http://schemas.microsoft.com/office/powerpoint/2010/main" val="21067864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FS_eNA_ph2 status after </a:t>
            </a:r>
            <a:r>
              <a:rPr lang="en-US" altLang="de-DE" sz="2800" b="1" dirty="0" smtClean="0"/>
              <a:t>SA2#140E </a:t>
            </a:r>
            <a:r>
              <a:rPr lang="en-US" altLang="de-DE" sz="2800" b="1" dirty="0"/>
              <a:t>(5/5)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3305" y="1228557"/>
            <a:ext cx="8554481" cy="496122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identified so far</a:t>
            </a:r>
            <a:r>
              <a:rPr lang="en-US" altLang="zh-CN" sz="1200" dirty="0" smtClean="0"/>
              <a:t>.</a:t>
            </a:r>
            <a:endParaRPr lang="de-DE" altLang="de-DE" sz="8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  <a:r>
              <a:rPr lang="en-US" sz="1200" dirty="0" smtClean="0"/>
              <a:t>.</a:t>
            </a:r>
            <a:endParaRPr lang="en-US" sz="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600" b="1" dirty="0" smtClean="0"/>
              <a:t>Dependencies </a:t>
            </a:r>
            <a:r>
              <a:rPr lang="en-US" sz="1600" b="1" dirty="0"/>
              <a:t>with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KI#4 </a:t>
            </a:r>
            <a:r>
              <a:rPr lang="en-US" sz="1200" dirty="0" smtClean="0"/>
              <a:t>has </a:t>
            </a:r>
            <a:r>
              <a:rPr lang="en-US" sz="1200" dirty="0"/>
              <a:t>dependencies on SA5 and on eNS phase 2 work.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KI#8 has dependencies on SA4 and SA3 work, </a:t>
            </a:r>
            <a:r>
              <a:rPr lang="en-US" sz="1200" dirty="0" smtClean="0"/>
              <a:t>an </a:t>
            </a:r>
            <a:r>
              <a:rPr lang="en-US" sz="1200" dirty="0"/>
              <a:t>LS </a:t>
            </a:r>
            <a:r>
              <a:rPr lang="en-US" sz="1200" dirty="0" smtClean="0"/>
              <a:t>was sent to </a:t>
            </a:r>
            <a:r>
              <a:rPr lang="en-US" sz="1200" dirty="0"/>
              <a:t>them </a:t>
            </a:r>
            <a:r>
              <a:rPr lang="en-US" sz="1200" dirty="0" smtClean="0"/>
              <a:t>in SA2#140E </a:t>
            </a:r>
            <a:r>
              <a:rPr lang="en-US" sz="1200" dirty="0"/>
              <a:t>meeting asking for feedback.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KI#15 has dependencies on SA3, </a:t>
            </a:r>
            <a:r>
              <a:rPr lang="en-US" sz="1200" dirty="0" smtClean="0"/>
              <a:t>an </a:t>
            </a:r>
            <a:r>
              <a:rPr lang="en-US" sz="1200" dirty="0"/>
              <a:t>LS was sent to them on user consent </a:t>
            </a:r>
            <a:r>
              <a:rPr lang="en-US" altLang="zh-CN" sz="1200" dirty="0"/>
              <a:t>in </a:t>
            </a:r>
            <a:r>
              <a:rPr lang="en-US" altLang="zh-CN" sz="1200" dirty="0" smtClean="0"/>
              <a:t>SA2#139E </a:t>
            </a:r>
            <a:r>
              <a:rPr lang="en-US" altLang="zh-CN" sz="1200" dirty="0"/>
              <a:t>meeting </a:t>
            </a:r>
            <a:r>
              <a:rPr lang="en-US" sz="1200" dirty="0" smtClean="0"/>
              <a:t>as </a:t>
            </a:r>
            <a:r>
              <a:rPr lang="en-US" sz="1200" dirty="0"/>
              <a:t>well</a:t>
            </a:r>
            <a:r>
              <a:rPr lang="en-US" sz="1200" dirty="0" smtClean="0"/>
              <a:t>.</a:t>
            </a:r>
            <a:endParaRPr lang="en-US" sz="8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</a:t>
            </a:r>
            <a:r>
              <a:rPr lang="de-DE" sz="1600" b="1" dirty="0"/>
              <a:t>for the Next Meeting (</a:t>
            </a:r>
            <a:r>
              <a:rPr lang="de-DE" sz="1600" b="1" dirty="0" smtClean="0"/>
              <a:t>SA2#141E</a:t>
            </a:r>
            <a:r>
              <a:rPr lang="de-DE" sz="1600" b="1" dirty="0"/>
              <a:t>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Complete the existing </a:t>
            </a:r>
            <a:r>
              <a:rPr lang="en-US" altLang="zh-CN" sz="1200" dirty="0" smtClean="0"/>
              <a:t>solutions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Start evaluation and initial conclusion</a:t>
            </a:r>
            <a:endParaRPr lang="en-US" altLang="zh-CN" sz="8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de-DE" altLang="ko-KR" sz="1600" b="1" dirty="0"/>
              <a:t>Focus for SA2#142E meeting (Nov)</a:t>
            </a:r>
            <a:r>
              <a:rPr lang="en-US" altLang="zh-CN" sz="1600" b="1" dirty="0"/>
              <a:t>: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/>
              <a:t>Final evaluation and conclusion.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/>
              <a:t>Submit TR </a:t>
            </a:r>
            <a:r>
              <a:rPr lang="en-US" altLang="zh-CN" sz="1300" dirty="0" smtClean="0"/>
              <a:t>23.700-91 </a:t>
            </a:r>
            <a:r>
              <a:rPr lang="en-US" altLang="zh-CN" sz="1300" dirty="0"/>
              <a:t>to SA#90 plenary for </a:t>
            </a:r>
            <a:r>
              <a:rPr lang="en-US" altLang="zh-CN" sz="1300" dirty="0" smtClean="0"/>
              <a:t>approval and agree a WID.</a:t>
            </a:r>
            <a:endParaRPr lang="en-US" altLang="zh-CN" sz="800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 smtClean="0"/>
              <a:t>Risk:</a:t>
            </a:r>
            <a:endParaRPr lang="en-US" altLang="zh-CN" sz="1600" b="1" dirty="0"/>
          </a:p>
          <a:p>
            <a:pPr lvl="1">
              <a:spcBef>
                <a:spcPts val="300"/>
              </a:spcBef>
              <a:defRPr/>
            </a:pPr>
            <a:r>
              <a:rPr lang="en-US" altLang="zh-CN" sz="1400" dirty="0"/>
              <a:t>The TR contains 18 KIs. </a:t>
            </a:r>
            <a:r>
              <a:rPr lang="en-US" altLang="zh-CN" sz="1400" dirty="0" smtClean="0"/>
              <a:t>KI#2 </a:t>
            </a:r>
            <a:r>
              <a:rPr lang="en-US" altLang="zh-CN" sz="1400" dirty="0"/>
              <a:t>contains 27 solutions, some contains </a:t>
            </a:r>
            <a:r>
              <a:rPr lang="en-US" altLang="zh-CN" sz="1400" dirty="0" err="1" smtClean="0"/>
              <a:t>ENs.A</a:t>
            </a:r>
            <a:r>
              <a:rPr lang="en-US" altLang="zh-CN" sz="1400" dirty="0" smtClean="0"/>
              <a:t> </a:t>
            </a:r>
            <a:r>
              <a:rPr lang="en-US" altLang="zh-CN" sz="1400" dirty="0"/>
              <a:t>number of KIs contains 9, 6 or 7 solutions that also includes </a:t>
            </a:r>
            <a:r>
              <a:rPr lang="en-US" altLang="zh-CN" sz="1400" dirty="0" err="1" smtClean="0"/>
              <a:t>ENs.</a:t>
            </a:r>
            <a:endParaRPr lang="en-US" altLang="zh-CN" sz="1400" dirty="0" smtClean="0"/>
          </a:p>
          <a:p>
            <a:pPr lvl="1">
              <a:spcBef>
                <a:spcPts val="300"/>
              </a:spcBef>
              <a:defRPr/>
            </a:pPr>
            <a:r>
              <a:rPr lang="en-US" altLang="zh-CN" sz="1400" dirty="0" smtClean="0"/>
              <a:t>Some </a:t>
            </a:r>
            <a:r>
              <a:rPr lang="en-US" altLang="zh-CN" sz="1400" dirty="0"/>
              <a:t>solutions were introduced in SA2#140E meeting, including </a:t>
            </a:r>
            <a:r>
              <a:rPr lang="en-US" altLang="zh-CN" sz="1400" dirty="0" smtClean="0"/>
              <a:t>ENs.14 </a:t>
            </a:r>
            <a:r>
              <a:rPr lang="en-US" altLang="zh-CN" sz="1400" dirty="0"/>
              <a:t>KIs has not started </a:t>
            </a:r>
            <a:r>
              <a:rPr lang="en-US" altLang="zh-CN" sz="1400" dirty="0" smtClean="0"/>
              <a:t>evaluation.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400" dirty="0"/>
              <a:t>The target completion date for the study is proposed to be moved to Dec. </a:t>
            </a:r>
            <a:r>
              <a:rPr lang="en-US" altLang="zh-CN" sz="1400" dirty="0" smtClean="0"/>
              <a:t>2020 but this is a risk that not all KIs can be concluded on Dec.2020.</a:t>
            </a:r>
          </a:p>
          <a:p>
            <a:pPr lvl="1">
              <a:spcBef>
                <a:spcPts val="300"/>
              </a:spcBef>
              <a:defRPr/>
            </a:pPr>
            <a:endParaRPr lang="en-US" altLang="zh-CN" sz="1400" u="sng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1300" dirty="0"/>
          </a:p>
        </p:txBody>
      </p:sp>
    </p:spTree>
    <p:extLst>
      <p:ext uri="{BB962C8B-B14F-4D97-AF65-F5344CB8AC3E}">
        <p14:creationId xmlns:p14="http://schemas.microsoft.com/office/powerpoint/2010/main" val="12684502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2850" y="2908300"/>
            <a:ext cx="6827838" cy="1143000"/>
          </a:xfrm>
        </p:spPr>
        <p:txBody>
          <a:bodyPr/>
          <a:lstStyle/>
          <a:p>
            <a:r>
              <a:rPr lang="en-US" altLang="zh-CN" b="1" dirty="0"/>
              <a:t>backup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07082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A41F864BF9E047AC9D98AA3A92DCA2" ma:contentTypeVersion="13" ma:contentTypeDescription="Create a new document." ma:contentTypeScope="" ma:versionID="b25bcc4ba47422d025582b925f8d75cc">
  <xsd:schema xmlns:xsd="http://www.w3.org/2001/XMLSchema" xmlns:xs="http://www.w3.org/2001/XMLSchema" xmlns:p="http://schemas.microsoft.com/office/2006/metadata/properties" xmlns:ns3="9fcd8246-0349-4f28-bf6f-1f0b2b4b9468" xmlns:ns4="26cfccf3-d9f9-43bb-aadf-58351eb1ba08" targetNamespace="http://schemas.microsoft.com/office/2006/metadata/properties" ma:root="true" ma:fieldsID="8a69f492b6e436bc0ae5a29485c0af4d" ns3:_="" ns4:_="">
    <xsd:import namespace="9fcd8246-0349-4f28-bf6f-1f0b2b4b9468"/>
    <xsd:import namespace="26cfccf3-d9f9-43bb-aadf-58351eb1ba08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cd8246-0349-4f28-bf6f-1f0b2b4b946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cfccf3-d9f9-43bb-aadf-58351eb1ba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C3DC8A1-98BA-4AF8-8B30-F1D3E1D80CC7}">
  <ds:schemaRefs>
    <ds:schemaRef ds:uri="9fcd8246-0349-4f28-bf6f-1f0b2b4b9468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http://purl.org/dc/elements/1.1/"/>
    <ds:schemaRef ds:uri="26cfccf3-d9f9-43bb-aadf-58351eb1ba08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3D73BE1B-3156-4F35-9F0D-A8205F0F092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3EFFD72-0A4B-40CB-BF43-2F7843CAD85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cd8246-0349-4f28-bf6f-1f0b2b4b9468"/>
    <ds:schemaRef ds:uri="26cfccf3-d9f9-43bb-aadf-58351eb1ba0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12755</TotalTime>
  <Words>1047</Words>
  <Application>Microsoft Office PowerPoint</Application>
  <PresentationFormat>全屏显示(4:3)</PresentationFormat>
  <Paragraphs>128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   FS_eNA_ph2 Status Report</vt:lpstr>
      <vt:lpstr>FS_eNA_ph2 status at SA#89-e</vt:lpstr>
      <vt:lpstr>FS_eNA_ph2 status after SA2#140E (1/5)</vt:lpstr>
      <vt:lpstr>FS_eNA_ph2 status after SA2#140E (2/5)</vt:lpstr>
      <vt:lpstr>FS_eNA_ph2 status after SA2#140E (3/5)</vt:lpstr>
      <vt:lpstr>FS_eNA_ph2 status after SA2#140E (4/5)</vt:lpstr>
      <vt:lpstr>FS_eNA_ph2 status after SA2#140E (5/5)</vt:lpstr>
      <vt:lpstr>backup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xiaobo</cp:lastModifiedBy>
  <cp:revision>1551</cp:revision>
  <dcterms:created xsi:type="dcterms:W3CDTF">2008-08-30T09:32:10Z</dcterms:created>
  <dcterms:modified xsi:type="dcterms:W3CDTF">2020-09-04T15:58:02Z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(3)xRi8RI72GGy+HssrghPgCtPTuF25MvPE/rZS5EOwGk9MKU3Cxdg+LLNFmwsPhFnPO7t3a81C
85VNfsQH3RdqeUb+5/nQdzvBXTlhERGKM33wuAY8a0SixCQmXoVtwJ+lQaDv6lFerP93cK3F
5hvunwiz0v8My4/8V/N31zyHT5CMyXWC3UqXkSEcAt3G5/z2cEiUdDY6uByWj93KX038wVBI
aL7zYdbisuoySVZKQa</vt:lpwstr>
  </property>
  <property fmtid="{D5CDD505-2E9C-101B-9397-08002B2CF9AE}" pid="9" name="_2015_ms_pID_7253431">
    <vt:lpwstr>b0048SyPMZ9j3W8ZD659PeyVjfH9p+BmAfIaALQb9fqmqaYlvm5kH2
rL3A2MvoypDOupzKZ78hE7/enTpO0US16UmoDIPt6Dtl0t2Zbnz/+9tqIicKxdDWLYqEHcS9
4tFJpxVc7i+cl22xXc5gV22HHhn6p4N4Rl+usYbIh88yHG4YH796bvRh9S/PwA/wcjIW1ORS
0Dmqp0JeQcgA1R5HjKyp5QbSMfjcGFhFLVD0</vt:lpwstr>
  </property>
  <property fmtid="{D5CDD505-2E9C-101B-9397-08002B2CF9AE}" pid="10" name="_2015_ms_pID_7253432">
    <vt:lpwstr>Ug==</vt:lpwstr>
  </property>
  <property fmtid="{D5CDD505-2E9C-101B-9397-08002B2CF9AE}" pid="11" name="ContentTypeId">
    <vt:lpwstr>0x01010000A41F864BF9E047AC9D98AA3A92DCA2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1599226168</vt:lpwstr>
  </property>
</Properties>
</file>