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2524E40-0DBD-44E7-9A49-8A3E3299AAA8}"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197527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524E40-0DBD-44E7-9A49-8A3E3299AAA8}"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243290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524E40-0DBD-44E7-9A49-8A3E3299AAA8}"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35961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524E40-0DBD-44E7-9A49-8A3E3299AAA8}"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338880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524E40-0DBD-44E7-9A49-8A3E3299AAA8}"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12278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2524E40-0DBD-44E7-9A49-8A3E3299AAA8}" type="datetimeFigureOut">
              <a:rPr lang="en-IN" smtClean="0"/>
              <a:t>05-08-2020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1205616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2524E40-0DBD-44E7-9A49-8A3E3299AAA8}" type="datetimeFigureOut">
              <a:rPr lang="en-IN" smtClean="0"/>
              <a:t>05-08-2020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187403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2524E40-0DBD-44E7-9A49-8A3E3299AAA8}" type="datetimeFigureOut">
              <a:rPr lang="en-IN" smtClean="0"/>
              <a:t>05-08-2020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213768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24E40-0DBD-44E7-9A49-8A3E3299AAA8}" type="datetimeFigureOut">
              <a:rPr lang="en-IN" smtClean="0"/>
              <a:t>05-08-2020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75267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524E40-0DBD-44E7-9A49-8A3E3299AAA8}" type="datetimeFigureOut">
              <a:rPr lang="en-IN" smtClean="0"/>
              <a:t>05-08-2020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197758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524E40-0DBD-44E7-9A49-8A3E3299AAA8}" type="datetimeFigureOut">
              <a:rPr lang="en-IN" smtClean="0"/>
              <a:t>05-08-2020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359B0C-E3DF-412D-941E-2E11277318E2}" type="slidenum">
              <a:rPr lang="en-IN" smtClean="0"/>
              <a:t>‹#›</a:t>
            </a:fld>
            <a:endParaRPr lang="en-IN"/>
          </a:p>
        </p:txBody>
      </p:sp>
    </p:spTree>
    <p:extLst>
      <p:ext uri="{BB962C8B-B14F-4D97-AF65-F5344CB8AC3E}">
        <p14:creationId xmlns:p14="http://schemas.microsoft.com/office/powerpoint/2010/main" val="543668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24E40-0DBD-44E7-9A49-8A3E3299AAA8}" type="datetimeFigureOut">
              <a:rPr lang="en-IN" smtClean="0"/>
              <a:t>05-08-2020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59B0C-E3DF-412D-941E-2E11277318E2}" type="slidenum">
              <a:rPr lang="en-IN" smtClean="0"/>
              <a:t>‹#›</a:t>
            </a:fld>
            <a:endParaRPr lang="en-IN"/>
          </a:p>
        </p:txBody>
      </p:sp>
    </p:spTree>
    <p:extLst>
      <p:ext uri="{BB962C8B-B14F-4D97-AF65-F5344CB8AC3E}">
        <p14:creationId xmlns:p14="http://schemas.microsoft.com/office/powerpoint/2010/main" val="220954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234" y="2115547"/>
            <a:ext cx="9411789" cy="1325563"/>
          </a:xfrm>
        </p:spPr>
        <p:txBody>
          <a:bodyPr>
            <a:normAutofit fontScale="90000"/>
          </a:bodyPr>
          <a:lstStyle/>
          <a:p>
            <a:pPr algn="ctr"/>
            <a:r>
              <a:rPr lang="en-IN" sz="3200" dirty="0" smtClean="0"/>
              <a:t>Proposed way forward for MUSIM Key </a:t>
            </a:r>
            <a:r>
              <a:rPr lang="en-IN" sz="3200" dirty="0"/>
              <a:t>issue#3 </a:t>
            </a:r>
            <a:r>
              <a:rPr lang="en-IN" sz="3200" dirty="0" smtClean="0"/>
              <a:t/>
            </a:r>
            <a:br>
              <a:rPr lang="en-IN" sz="3200" dirty="0" smtClean="0"/>
            </a:br>
            <a:r>
              <a:rPr lang="en-IN" sz="3200" dirty="0" smtClean="0"/>
              <a:t>(</a:t>
            </a:r>
            <a:r>
              <a:rPr lang="en-US" sz="3200" dirty="0" smtClean="0"/>
              <a:t>Coordinated </a:t>
            </a:r>
            <a:r>
              <a:rPr lang="en-US" sz="3200" dirty="0"/>
              <a:t>leaving for Multi-USIM </a:t>
            </a:r>
            <a:r>
              <a:rPr lang="en-US" sz="3200" dirty="0" smtClean="0"/>
              <a:t>device)</a:t>
            </a:r>
            <a:br>
              <a:rPr lang="en-US" sz="3200" dirty="0" smtClean="0"/>
            </a:br>
            <a:endParaRPr lang="en-IN" sz="3200" dirty="0"/>
          </a:p>
        </p:txBody>
      </p:sp>
      <p:sp>
        <p:nvSpPr>
          <p:cNvPr id="3" name="Title 1"/>
          <p:cNvSpPr txBox="1">
            <a:spLocks/>
          </p:cNvSpPr>
          <p:nvPr/>
        </p:nvSpPr>
        <p:spPr>
          <a:xfrm>
            <a:off x="1147354" y="3005682"/>
            <a:ext cx="9411789" cy="113769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smtClean="0"/>
              <a:t/>
            </a:r>
            <a:br>
              <a:rPr lang="en-US" sz="4000" dirty="0" smtClean="0"/>
            </a:br>
            <a:r>
              <a:rPr lang="en-US" sz="4000" dirty="0" smtClean="0"/>
              <a:t>Samsung</a:t>
            </a:r>
            <a:endParaRPr lang="en-IN" sz="4000" dirty="0"/>
          </a:p>
        </p:txBody>
      </p:sp>
    </p:spTree>
    <p:extLst>
      <p:ext uri="{BB962C8B-B14F-4D97-AF65-F5344CB8AC3E}">
        <p14:creationId xmlns:p14="http://schemas.microsoft.com/office/powerpoint/2010/main" val="279102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080"/>
            <a:ext cx="10515600" cy="679904"/>
          </a:xfrm>
        </p:spPr>
        <p:txBody>
          <a:bodyPr>
            <a:normAutofit/>
          </a:bodyPr>
          <a:lstStyle/>
          <a:p>
            <a:r>
              <a:rPr lang="en-IN" sz="3600" dirty="0" smtClean="0"/>
              <a:t>High level requirements for Key issue#3 </a:t>
            </a:r>
            <a:endParaRPr lang="en-IN" sz="3600" dirty="0"/>
          </a:p>
        </p:txBody>
      </p:sp>
      <p:sp>
        <p:nvSpPr>
          <p:cNvPr id="3" name="Content Placeholder 2"/>
          <p:cNvSpPr>
            <a:spLocks noGrp="1"/>
          </p:cNvSpPr>
          <p:nvPr>
            <p:ph idx="1"/>
          </p:nvPr>
        </p:nvSpPr>
        <p:spPr>
          <a:xfrm>
            <a:off x="557349" y="896984"/>
            <a:ext cx="10796451" cy="5059679"/>
          </a:xfrm>
        </p:spPr>
        <p:txBody>
          <a:bodyPr>
            <a:normAutofit lnSpcReduction="10000"/>
          </a:bodyPr>
          <a:lstStyle/>
          <a:p>
            <a:pPr marL="0" indent="0">
              <a:buNone/>
            </a:pPr>
            <a:endParaRPr lang="en-IN" dirty="0" smtClean="0"/>
          </a:p>
          <a:p>
            <a:pPr marL="514350" indent="-514350">
              <a:buFont typeface="+mj-lt"/>
              <a:buAutoNum type="arabicPeriod"/>
            </a:pPr>
            <a:r>
              <a:rPr lang="en-IN" dirty="0" smtClean="0"/>
              <a:t>For EPS no changes in access stratum are expected as per the MUSIM RAN SID.</a:t>
            </a:r>
          </a:p>
          <a:p>
            <a:pPr marL="514350" indent="-514350">
              <a:buFont typeface="+mj-lt"/>
              <a:buAutoNum type="arabicPeriod"/>
            </a:pPr>
            <a:r>
              <a:rPr lang="en-IN" dirty="0" smtClean="0"/>
              <a:t>When UE is leaving the network it can be for:</a:t>
            </a:r>
          </a:p>
          <a:p>
            <a:pPr marL="971550" lvl="1" indent="-514350">
              <a:buFont typeface="+mj-lt"/>
              <a:buAutoNum type="alphaLcParenR"/>
            </a:pPr>
            <a:r>
              <a:rPr lang="en-IN" dirty="0" smtClean="0"/>
              <a:t>Short duration: </a:t>
            </a:r>
          </a:p>
          <a:p>
            <a:pPr lvl="2"/>
            <a:r>
              <a:rPr lang="en-IN" dirty="0" smtClean="0"/>
              <a:t>UE shall precisely know what is the longest duration it will not be available with current network for example to read paging message on target system, perform periodic TAU etc.</a:t>
            </a:r>
          </a:p>
          <a:p>
            <a:pPr lvl="2"/>
            <a:r>
              <a:rPr lang="en-IN" dirty="0" smtClean="0"/>
              <a:t>Its reasonable to expect UE to remain in </a:t>
            </a:r>
            <a:r>
              <a:rPr lang="en-IN" b="1" u="sng" dirty="0"/>
              <a:t>c</a:t>
            </a:r>
            <a:r>
              <a:rPr lang="en-IN" b="1" u="sng" dirty="0" smtClean="0"/>
              <a:t>onnected state</a:t>
            </a:r>
            <a:r>
              <a:rPr lang="en-IN" dirty="0" smtClean="0"/>
              <a:t> for short duration leaving. The network block to send data to the UE during this short period.</a:t>
            </a:r>
          </a:p>
          <a:p>
            <a:pPr lvl="2"/>
            <a:r>
              <a:rPr lang="en-IN" dirty="0" smtClean="0"/>
              <a:t>As its for a short duration and UE is expected to remain in connected mode, in our view keeping NAS unaware could be good way forward. i.e. using AS based procedure.</a:t>
            </a:r>
          </a:p>
          <a:p>
            <a:pPr marL="914400" lvl="1" indent="-457200">
              <a:buFont typeface="+mj-lt"/>
              <a:buAutoNum type="alphaLcParenR" startAt="2"/>
            </a:pPr>
            <a:r>
              <a:rPr lang="en-IN" dirty="0" smtClean="0"/>
              <a:t>Long duration:</a:t>
            </a:r>
          </a:p>
          <a:p>
            <a:pPr lvl="2"/>
            <a:r>
              <a:rPr lang="en-IN" dirty="0" smtClean="0"/>
              <a:t>UE have no idea for how long UE is leaving source system or time duration is long. </a:t>
            </a:r>
          </a:p>
          <a:p>
            <a:pPr lvl="2"/>
            <a:r>
              <a:rPr lang="en-IN" dirty="0" smtClean="0"/>
              <a:t>Its reasonable to expect UE to be moved to IDLE mode or INACTIVE state by source system.</a:t>
            </a:r>
            <a:endParaRPr lang="en-IN" dirty="0"/>
          </a:p>
        </p:txBody>
      </p:sp>
    </p:spTree>
    <p:extLst>
      <p:ext uri="{BB962C8B-B14F-4D97-AF65-F5344CB8AC3E}">
        <p14:creationId xmlns:p14="http://schemas.microsoft.com/office/powerpoint/2010/main" val="210460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149"/>
            <a:ext cx="10515600" cy="5541237"/>
          </a:xfrm>
        </p:spPr>
        <p:txBody>
          <a:bodyPr>
            <a:normAutofit/>
          </a:bodyPr>
          <a:lstStyle/>
          <a:p>
            <a:pPr marL="0" indent="0">
              <a:buNone/>
            </a:pPr>
            <a:r>
              <a:rPr lang="en-IN" sz="2400" dirty="0" smtClean="0"/>
              <a:t>For EPS:</a:t>
            </a:r>
          </a:p>
          <a:p>
            <a:r>
              <a:rPr lang="en-IN" sz="2000" dirty="0" smtClean="0"/>
              <a:t>Because of requirement 1, it becomes imperative that NAS based solution is progressed in SA2 at least for EPS. Thus we propose NAS based solution is selected as a way forward for EPS.</a:t>
            </a:r>
          </a:p>
          <a:p>
            <a:pPr marL="0" indent="0">
              <a:buNone/>
            </a:pPr>
            <a:r>
              <a:rPr lang="en-IN" sz="2400" dirty="0" smtClean="0"/>
              <a:t>For 5GS: </a:t>
            </a:r>
          </a:p>
          <a:p>
            <a:r>
              <a:rPr lang="en-IN" sz="2000" dirty="0" smtClean="0"/>
              <a:t>In our view, its preferable to have common solution between 5GS and EPS (from maintenance and development perspective) thus we propose to select NAS based solution in 5GS too for long duration leaving.</a:t>
            </a:r>
          </a:p>
          <a:p>
            <a:r>
              <a:rPr lang="en-IN" sz="2000" dirty="0" smtClean="0"/>
              <a:t>Additional optimizations, for short duration leaving(</a:t>
            </a:r>
            <a:r>
              <a:rPr lang="en-IN" sz="2000" u="sng" dirty="0" smtClean="0"/>
              <a:t>when UE will remain in connected mode</a:t>
            </a:r>
            <a:r>
              <a:rPr lang="en-IN" sz="2000" dirty="0" smtClean="0"/>
              <a:t>) can be explored by RAN WG so that NAS is unaware of complete process. Action item will be on RAN WG.</a:t>
            </a:r>
            <a:endParaRPr lang="en-IN" sz="2400" dirty="0" smtClean="0"/>
          </a:p>
          <a:p>
            <a:pPr marL="0" indent="0">
              <a:buNone/>
            </a:pPr>
            <a:r>
              <a:rPr lang="en-IN" sz="2400" dirty="0" smtClean="0"/>
              <a:t>Following the above discussion from SA2 perspective, we have only sol.4 (NAS based) and sol.5(NAS based) as a possible way forward candidates for Interim agreements in SA2#140e. We provide the comparisons from our perspective between this two solutions in Annex A and propose the way forward in next slide.</a:t>
            </a:r>
          </a:p>
          <a:p>
            <a:pPr marL="0" indent="0">
              <a:buNone/>
            </a:pPr>
            <a:endParaRPr lang="en-IN" sz="2400" dirty="0"/>
          </a:p>
        </p:txBody>
      </p:sp>
      <p:sp>
        <p:nvSpPr>
          <p:cNvPr id="4" name="Title 1"/>
          <p:cNvSpPr>
            <a:spLocks noGrp="1"/>
          </p:cNvSpPr>
          <p:nvPr>
            <p:ph type="title"/>
          </p:nvPr>
        </p:nvSpPr>
        <p:spPr>
          <a:xfrm>
            <a:off x="742406" y="182245"/>
            <a:ext cx="10515600" cy="679904"/>
          </a:xfrm>
        </p:spPr>
        <p:txBody>
          <a:bodyPr>
            <a:normAutofit/>
          </a:bodyPr>
          <a:lstStyle/>
          <a:p>
            <a:r>
              <a:rPr lang="en-IN" sz="3600" dirty="0" smtClean="0"/>
              <a:t>Discussion:</a:t>
            </a:r>
            <a:endParaRPr lang="en-IN" sz="3600" dirty="0"/>
          </a:p>
        </p:txBody>
      </p:sp>
    </p:spTree>
    <p:extLst>
      <p:ext uri="{BB962C8B-B14F-4D97-AF65-F5344CB8AC3E}">
        <p14:creationId xmlns:p14="http://schemas.microsoft.com/office/powerpoint/2010/main" val="394642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744"/>
          </a:xfrm>
        </p:spPr>
        <p:txBody>
          <a:bodyPr/>
          <a:lstStyle/>
          <a:p>
            <a:r>
              <a:rPr lang="en-IN" dirty="0" smtClean="0"/>
              <a:t>Way </a:t>
            </a:r>
            <a:r>
              <a:rPr lang="en-IN" dirty="0" smtClean="0"/>
              <a:t>forward for KI#3</a:t>
            </a:r>
            <a:endParaRPr lang="en-IN" dirty="0"/>
          </a:p>
        </p:txBody>
      </p:sp>
      <p:sp>
        <p:nvSpPr>
          <p:cNvPr id="3" name="Content Placeholder 2"/>
          <p:cNvSpPr>
            <a:spLocks noGrp="1"/>
          </p:cNvSpPr>
          <p:nvPr>
            <p:ph idx="1"/>
          </p:nvPr>
        </p:nvSpPr>
        <p:spPr>
          <a:xfrm>
            <a:off x="733698" y="1581785"/>
            <a:ext cx="10515600" cy="2023564"/>
          </a:xfrm>
        </p:spPr>
        <p:txBody>
          <a:bodyPr>
            <a:normAutofit/>
          </a:bodyPr>
          <a:lstStyle/>
          <a:p>
            <a:r>
              <a:rPr lang="en-IN" dirty="0" smtClean="0"/>
              <a:t>We propose to: </a:t>
            </a:r>
          </a:p>
          <a:p>
            <a:pPr lvl="1"/>
            <a:r>
              <a:rPr lang="en-IN" dirty="0" smtClean="0"/>
              <a:t>Select solution.5(Graceful NAS based leaving and resumption) as a way forward for interim agreement for KI#3; and </a:t>
            </a:r>
          </a:p>
          <a:p>
            <a:pPr lvl="1"/>
            <a:r>
              <a:rPr lang="en-IN" dirty="0" smtClean="0"/>
              <a:t>Send an LS </a:t>
            </a:r>
            <a:r>
              <a:rPr lang="en-IN" dirty="0"/>
              <a:t>to RAN </a:t>
            </a:r>
            <a:r>
              <a:rPr lang="en-IN" dirty="0" smtClean="0"/>
              <a:t>WG2 </a:t>
            </a:r>
            <a:r>
              <a:rPr lang="en-IN" dirty="0"/>
              <a:t>with </a:t>
            </a:r>
            <a:r>
              <a:rPr lang="en-IN" dirty="0" smtClean="0"/>
              <a:t>requirements for “short duration leaving” in the SA2#140e meeting.</a:t>
            </a:r>
          </a:p>
        </p:txBody>
      </p:sp>
    </p:spTree>
    <p:extLst>
      <p:ext uri="{BB962C8B-B14F-4D97-AF65-F5344CB8AC3E}">
        <p14:creationId xmlns:p14="http://schemas.microsoft.com/office/powerpoint/2010/main" val="267095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994" y="2411640"/>
            <a:ext cx="10515600" cy="1325563"/>
          </a:xfrm>
        </p:spPr>
        <p:txBody>
          <a:bodyPr/>
          <a:lstStyle/>
          <a:p>
            <a:pPr algn="ctr"/>
            <a:r>
              <a:rPr lang="en-IN" dirty="0" smtClean="0"/>
              <a:t>Annex A</a:t>
            </a:r>
            <a:endParaRPr lang="en-IN" dirty="0"/>
          </a:p>
        </p:txBody>
      </p:sp>
    </p:spTree>
    <p:extLst>
      <p:ext uri="{BB962C8B-B14F-4D97-AF65-F5344CB8AC3E}">
        <p14:creationId xmlns:p14="http://schemas.microsoft.com/office/powerpoint/2010/main" val="305167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097" y="1280158"/>
            <a:ext cx="11460480" cy="4345577"/>
          </a:xfrm>
        </p:spPr>
        <p:txBody>
          <a:bodyPr>
            <a:normAutofit/>
          </a:bodyPr>
          <a:lstStyle/>
          <a:p>
            <a:pPr marL="0" indent="0">
              <a:buNone/>
            </a:pPr>
            <a:r>
              <a:rPr lang="en-IN" dirty="0"/>
              <a:t>We have slight preference for </a:t>
            </a:r>
            <a:r>
              <a:rPr lang="en-IN" dirty="0" smtClean="0"/>
              <a:t>Sol.5(NAS) over </a:t>
            </a:r>
            <a:r>
              <a:rPr lang="en-IN" dirty="0" smtClean="0"/>
              <a:t>Sol.4(NAS</a:t>
            </a:r>
            <a:r>
              <a:rPr lang="en-IN" dirty="0" smtClean="0"/>
              <a:t>) </a:t>
            </a:r>
            <a:r>
              <a:rPr lang="en-IN" dirty="0"/>
              <a:t>for following reasons:</a:t>
            </a:r>
          </a:p>
          <a:p>
            <a:r>
              <a:rPr lang="en-IN" sz="2000" dirty="0" smtClean="0"/>
              <a:t>Its graceful. Future compatibility to include any critical IEs will have no problem.</a:t>
            </a:r>
            <a:endParaRPr lang="en-IN" sz="2000" dirty="0"/>
          </a:p>
          <a:p>
            <a:r>
              <a:rPr lang="en-IN" sz="2000" dirty="0" smtClean="0"/>
              <a:t>Response message </a:t>
            </a:r>
            <a:r>
              <a:rPr lang="en-IN" sz="2000" dirty="0"/>
              <a:t>is provided in connected </a:t>
            </a:r>
            <a:r>
              <a:rPr lang="en-IN" sz="2000" dirty="0" smtClean="0"/>
              <a:t>mode and then release, </a:t>
            </a:r>
            <a:r>
              <a:rPr lang="en-IN" sz="2000" dirty="0"/>
              <a:t>thus time difference </a:t>
            </a:r>
            <a:r>
              <a:rPr lang="en-IN" sz="2000" dirty="0" smtClean="0"/>
              <a:t>comparatively </a:t>
            </a:r>
            <a:r>
              <a:rPr lang="en-IN" sz="2000" dirty="0"/>
              <a:t>is negligible.</a:t>
            </a:r>
          </a:p>
          <a:p>
            <a:r>
              <a:rPr lang="en-IN" sz="2000" dirty="0" smtClean="0"/>
              <a:t>If </a:t>
            </a:r>
            <a:r>
              <a:rPr lang="en-IN" sz="2000" dirty="0"/>
              <a:t>type of service pending is not critical, the UE may retry to send the message if no acknowledgement for the </a:t>
            </a:r>
            <a:r>
              <a:rPr lang="en-IN" sz="2000" dirty="0" smtClean="0"/>
              <a:t>sent message </a:t>
            </a:r>
            <a:r>
              <a:rPr lang="en-IN" sz="2000" dirty="0"/>
              <a:t>is received.</a:t>
            </a:r>
          </a:p>
          <a:p>
            <a:r>
              <a:rPr lang="en-IN" sz="2000" dirty="0" smtClean="0"/>
              <a:t>If </a:t>
            </a:r>
            <a:r>
              <a:rPr lang="en-IN" sz="2000" dirty="0"/>
              <a:t>no response message is received, UE may do local release and go to </a:t>
            </a:r>
            <a:r>
              <a:rPr lang="en-IN" sz="2000" dirty="0" smtClean="0"/>
              <a:t>target </a:t>
            </a:r>
            <a:r>
              <a:rPr lang="en-IN" sz="2000" dirty="0"/>
              <a:t>system at least in this case UE is aware that source network is not aware of UE leaving. UE may decide to comeback in its first opportunity.</a:t>
            </a:r>
          </a:p>
          <a:p>
            <a:endParaRPr lang="en-IN" dirty="0" smtClean="0"/>
          </a:p>
          <a:p>
            <a:endParaRPr lang="en-IN" dirty="0"/>
          </a:p>
        </p:txBody>
      </p:sp>
    </p:spTree>
    <p:extLst>
      <p:ext uri="{BB962C8B-B14F-4D97-AF65-F5344CB8AC3E}">
        <p14:creationId xmlns:p14="http://schemas.microsoft.com/office/powerpoint/2010/main" val="192455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529</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Proposed way forward for MUSIM Key issue#3  (Coordinated leaving for Multi-USIM device) </vt:lpstr>
      <vt:lpstr>High level requirements for Key issue#3 </vt:lpstr>
      <vt:lpstr>Discussion:</vt:lpstr>
      <vt:lpstr>Way forward for KI#3</vt:lpstr>
      <vt:lpstr>Annex 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Lalit Kumar/Standards /SRI-Bangalore/Staff Engineer/삼성전자</dc:creator>
  <cp:lastModifiedBy>Lalit Kumar/Standards /SRI-Bangalore/Staff Engineer/삼성전자</cp:lastModifiedBy>
  <cp:revision>48</cp:revision>
  <dcterms:created xsi:type="dcterms:W3CDTF">2020-08-03T20:35:34Z</dcterms:created>
  <dcterms:modified xsi:type="dcterms:W3CDTF">2020-08-05T12:26:45Z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C:\Users\lalith.kumar\Desktop\SA2 meetings\eMeeting-Aug2K20\WayForward.pptx</vt:lpwstr>
  </property>
</Properties>
</file>