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79" r:id="rId6"/>
    <p:sldId id="3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AC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s Zisimopoulos" userId="b25c0fab-12cb-423d-a4aa-23cb9ecb5291" providerId="ADAL" clId="{E091A806-3EDD-4603-8B3E-8B1D49C13D13}"/>
    <pc:docChg chg="modSld">
      <pc:chgData name="Haris Zisimopoulos" userId="b25c0fab-12cb-423d-a4aa-23cb9ecb5291" providerId="ADAL" clId="{E091A806-3EDD-4603-8B3E-8B1D49C13D13}" dt="2020-04-03T14:06:00.328" v="0" actId="6549"/>
      <pc:docMkLst>
        <pc:docMk/>
      </pc:docMkLst>
      <pc:sldChg chg="modSp">
        <pc:chgData name="Haris Zisimopoulos" userId="b25c0fab-12cb-423d-a4aa-23cb9ecb5291" providerId="ADAL" clId="{E091A806-3EDD-4603-8B3E-8B1D49C13D13}" dt="2020-04-03T14:06:00.328" v="0" actId="6549"/>
        <pc:sldMkLst>
          <pc:docMk/>
          <pc:sldMk cId="3341392065" sldId="258"/>
        </pc:sldMkLst>
        <pc:spChg chg="mod">
          <ac:chgData name="Haris Zisimopoulos" userId="b25c0fab-12cb-423d-a4aa-23cb9ecb5291" providerId="ADAL" clId="{E091A806-3EDD-4603-8B3E-8B1D49C13D13}" dt="2020-04-03T14:06:00.328" v="0" actId="6549"/>
          <ac:spMkLst>
            <pc:docMk/>
            <pc:sldMk cId="3341392065" sldId="258"/>
            <ac:spMk id="3" creationId="{EFBFB359-B8A7-4394-8124-5AC3BAA08B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2D9E9-D0AA-428E-B594-6E219B38BA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B9E2C-F369-43C5-BDB2-0DE5A3879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3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4857-002C-4435-8337-6A626DC2E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595A1-F3DA-4DDC-9AFC-AC55F233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F95B-A0A7-435B-8C21-E2474AAB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4518-C6EA-4348-917E-2F7BB9E5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2A065-FEA2-4BD7-8E2D-65E4B2D9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CADC-6E15-432A-92ED-C0DA72B5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E7C-8E6C-4C4C-BCFD-20C827314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2F381-9814-4B3B-AAE5-55EDA399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E8DB-E0F0-4183-A53E-D55342C2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0929-E461-4156-B17D-9A2F098D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0370F-6E17-43F3-AC2E-F6E346015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A3A0E-189C-4910-88D0-F3F059EB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31B32-24B7-4F0A-A231-CBACE9D8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D6C8F-246A-4A8F-9224-3F9082F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015C-8DD7-4C81-A28B-129B3E6B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 userDrawn="1"/>
        </p:nvSpPr>
        <p:spPr>
          <a:xfrm>
            <a:off x="0" y="299588"/>
            <a:ext cx="12192000" cy="834851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5655"/>
            <a:endParaRPr lang="en-US" sz="4267">
              <a:solidFill>
                <a:prstClr val="white"/>
              </a:solidFill>
              <a:latin typeface="Intel Clear Pro Bold"/>
              <a:cs typeface="Intel Clear Pro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697" y="454377"/>
            <a:ext cx="11126353" cy="525272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3696" y="1558456"/>
            <a:ext cx="11126355" cy="4284985"/>
          </a:xfrm>
        </p:spPr>
        <p:txBody>
          <a:bodyPr/>
          <a:lstStyle>
            <a:lvl2pPr marL="304792" indent="-304792">
              <a:buFont typeface="Arial" charset="0"/>
              <a:buChar char="•"/>
              <a:tabLst/>
              <a:defRPr/>
            </a:lvl2pPr>
            <a:lvl3pPr marL="533387" indent="-228594">
              <a:tabLst/>
              <a:defRPr/>
            </a:lvl3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/>
              <a:pPr eaLnBrk="0" hangingPunct="0">
                <a:spcBef>
                  <a:spcPct val="50000"/>
                </a:spcBef>
              </a:pPr>
              <a:t>‹#›</a:t>
            </a:fld>
            <a:endParaRPr/>
          </a:p>
        </p:txBody>
      </p:sp>
      <p:sp>
        <p:nvSpPr>
          <p:cNvPr id="6" name="TextBox 5"/>
          <p:cNvSpPr txBox="1"/>
          <p:nvPr userDrawn="1"/>
        </p:nvSpPr>
        <p:spPr>
          <a:xfrm>
            <a:off x="607483" y="6530464"/>
            <a:ext cx="9829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+mn-lt"/>
              </a:rPr>
              <a:t>Intel Confidential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9356" y="6473314"/>
            <a:ext cx="3809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Next Generation and Standards (NGS)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Client and Internet of Things (IoT) Businesses and Systems Architecture Group</a:t>
            </a:r>
          </a:p>
        </p:txBody>
      </p:sp>
    </p:spTree>
    <p:extLst>
      <p:ext uri="{BB962C8B-B14F-4D97-AF65-F5344CB8AC3E}">
        <p14:creationId xmlns:p14="http://schemas.microsoft.com/office/powerpoint/2010/main" val="4041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B011-4027-4DB2-A730-052BD4BD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D551-2F1C-4B50-9EC8-614FD40D4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45FA-503A-4871-A920-E33E6E6F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F26C-34CB-442F-833A-0BAB1993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66CA-4202-418B-BB81-567A6D98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AA1C-748B-4AC8-968D-DA0044C4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B90E-DCCB-4709-A6D2-113C86FC0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5F19-8A0A-4E81-9649-78B61EC5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BF35-76A9-41F6-8365-33173B52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2D76-14A2-4E39-9FB3-0D60F1F3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5B22-3EA7-4CA9-91B9-E1BDF0F8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6755-789D-4442-9248-1C5E1372E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FCFA6-814F-47EC-91D3-62890A8E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0ABD-D123-4D45-A3D1-9C219F23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08520-1DD8-410B-88E3-D8C043B1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DB5CC-6772-4881-BD5B-099125BD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40DE-EB80-4993-9C73-1A206A16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50A6E-40A9-412E-A4C4-06A649400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1EFA8-44E8-4277-85A7-D85587C6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04D4E-5340-4C04-8198-8EEAA57F5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1E61B-9996-4061-B3EC-9AA7284BC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C634F-A76F-4408-ADD1-003F7816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4A060-6CE1-4686-B7A1-7357732D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E2806-DADC-4AA8-BA72-5D7D9D78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1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315E-1A1D-45A0-A6FB-6C15A439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B7962-5F3D-4DF6-AB20-3AF7C4CD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7D3BB-4AB4-4F3F-AC83-7694912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3B5A8-D571-45F7-A984-B8F622E6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A0DDB-15F6-4509-ACCF-09F5E1D9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8DF7C-0419-42B8-B20E-AB8D0E01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47BC3-14B2-42BD-85A7-3AA2DFCB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6287-B11C-46BB-B21F-B52896C7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4B00D-EA3F-4878-A1F4-871822DF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4BC71-5965-42F0-9042-3D362D320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81689-92C4-441C-AB72-0A9775E0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44E41-51F1-4392-BD41-3235F08F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882BE-DA27-41AD-8FBA-5F9DDC61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BB7C-A6C7-4C9A-87AC-9FA01A50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2DBED-1F8B-401E-B4F4-980EAEFD7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2DB98-1C46-434C-8C9D-5CC2F6B20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C322C-AB3D-4F66-8B7A-FC444E23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1C1BC-A706-4FB1-84D1-4537E817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6A4AE-FE5D-4DA3-A4A2-9301140A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B2544-0847-4025-AEE3-EF1C7FB9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02FBA-589C-4E77-878D-EE245897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B7766-3526-4CFC-9AE9-B8AD1F3A3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EEA7-BBD7-4BD8-BE95-6E03DC47BC0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FF28C-D405-46F7-B3CD-25BE63CD9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F037-0431-4DFA-BC03-4A8BC519D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2A64-AA81-4120-B658-0F5BEF9CE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2" y="1044726"/>
            <a:ext cx="10417833" cy="2387600"/>
          </a:xfrm>
        </p:spPr>
        <p:txBody>
          <a:bodyPr>
            <a:normAutofit/>
          </a:bodyPr>
          <a:lstStyle/>
          <a:p>
            <a:r>
              <a:rPr lang="en-GB" sz="4000" dirty="0"/>
              <a:t>FS_MUSIM CC agenda and rapporteur’s summary of way forward proposals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EA4C5-C5E1-46D3-B007-04ED3F373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8648"/>
            <a:ext cx="9144000" cy="539151"/>
          </a:xfrm>
        </p:spPr>
        <p:txBody>
          <a:bodyPr/>
          <a:lstStyle/>
          <a:p>
            <a:r>
              <a:rPr lang="en-GB" dirty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9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FS_MUSIM CC Agenda (06 Aug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50DD-8416-4584-907D-D5377833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Way forward contributions to be presented in the order of submission</a:t>
            </a:r>
          </a:p>
          <a:p>
            <a:pPr lvl="2"/>
            <a:r>
              <a:rPr lang="en-US" sz="1400" dirty="0"/>
              <a:t>LG Electronics</a:t>
            </a:r>
          </a:p>
          <a:p>
            <a:pPr lvl="2"/>
            <a:r>
              <a:rPr lang="en-US" sz="1400" dirty="0"/>
              <a:t>Intel</a:t>
            </a:r>
          </a:p>
          <a:p>
            <a:pPr lvl="2"/>
            <a:r>
              <a:rPr lang="en-US" sz="1400" dirty="0"/>
              <a:t>Samsung</a:t>
            </a:r>
          </a:p>
          <a:p>
            <a:pPr lvl="2"/>
            <a:r>
              <a:rPr lang="en-US" sz="1400" dirty="0"/>
              <a:t>Huawei</a:t>
            </a:r>
          </a:p>
          <a:p>
            <a:pPr lvl="2"/>
            <a:r>
              <a:rPr lang="en-US" sz="1400" dirty="0"/>
              <a:t>MediaTek</a:t>
            </a:r>
          </a:p>
          <a:p>
            <a:pPr lvl="2"/>
            <a:r>
              <a:rPr lang="en-US" sz="1400" dirty="0"/>
              <a:t>Ericsson</a:t>
            </a:r>
          </a:p>
          <a:p>
            <a:pPr lvl="2"/>
            <a:r>
              <a:rPr lang="en-US" sz="1400" dirty="0"/>
              <a:t>Qualcomm</a:t>
            </a:r>
          </a:p>
          <a:p>
            <a:pPr lvl="2"/>
            <a:r>
              <a:rPr lang="en-US" sz="1400" dirty="0"/>
              <a:t>Charter Communications</a:t>
            </a:r>
          </a:p>
          <a:p>
            <a:pPr lvl="2"/>
            <a:r>
              <a:rPr lang="en-US" sz="1400" dirty="0"/>
              <a:t>vivo</a:t>
            </a:r>
          </a:p>
          <a:p>
            <a:pPr lvl="1"/>
            <a:r>
              <a:rPr lang="en-US" sz="1800" dirty="0"/>
              <a:t>Other contributions</a:t>
            </a:r>
            <a:endParaRPr lang="en-US" sz="1400" dirty="0"/>
          </a:p>
          <a:p>
            <a:pPr lvl="2"/>
            <a:r>
              <a:rPr lang="en-US" sz="1400" dirty="0"/>
              <a:t>Vodafone</a:t>
            </a:r>
          </a:p>
          <a:p>
            <a:pPr lvl="2"/>
            <a:endParaRPr lang="en-US" sz="14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9720"/>
          </a:xfrm>
        </p:spPr>
        <p:txBody>
          <a:bodyPr>
            <a:noAutofit/>
          </a:bodyPr>
          <a:lstStyle/>
          <a:p>
            <a:r>
              <a:rPr lang="en-US" sz="2800" dirty="0"/>
              <a:t>Summary of way forward proposals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3</a:t>
            </a:fld>
            <a:endParaRPr lang="en-US"/>
          </a:p>
        </p:txBody>
      </p:sp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33A9F1E2-1B70-47E1-B3D0-16C0D1B8C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33836"/>
              </p:ext>
            </p:extLst>
          </p:nvPr>
        </p:nvGraphicFramePr>
        <p:xfrm>
          <a:off x="289300" y="1156476"/>
          <a:ext cx="11677797" cy="559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666">
                  <a:extLst>
                    <a:ext uri="{9D8B030D-6E8A-4147-A177-3AD203B41FA5}">
                      <a16:colId xmlns:a16="http://schemas.microsoft.com/office/drawing/2014/main" val="2414096992"/>
                    </a:ext>
                  </a:extLst>
                </a:gridCol>
                <a:gridCol w="3305197">
                  <a:extLst>
                    <a:ext uri="{9D8B030D-6E8A-4147-A177-3AD203B41FA5}">
                      <a16:colId xmlns:a16="http://schemas.microsoft.com/office/drawing/2014/main" val="2769176556"/>
                    </a:ext>
                  </a:extLst>
                </a:gridCol>
                <a:gridCol w="3486221">
                  <a:extLst>
                    <a:ext uri="{9D8B030D-6E8A-4147-A177-3AD203B41FA5}">
                      <a16:colId xmlns:a16="http://schemas.microsoft.com/office/drawing/2014/main" val="863126849"/>
                    </a:ext>
                  </a:extLst>
                </a:gridCol>
                <a:gridCol w="3775713">
                  <a:extLst>
                    <a:ext uri="{9D8B030D-6E8A-4147-A177-3AD203B41FA5}">
                      <a16:colId xmlns:a16="http://schemas.microsoft.com/office/drawing/2014/main" val="3773149567"/>
                    </a:ext>
                  </a:extLst>
                </a:gridCol>
              </a:tblGrid>
              <a:tr h="334277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Company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KI#1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KI#2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KI#3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767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LG Electronics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(Sol#1) plus Filtering Rules.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Solutions w/o RAN impact (Sol#7, Sol#12) should be supported.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Solutions with RAN impact to be considered by RAN.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Solutions w/o RAN impact (Sol#7, Sol#12) should be supported.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NAS-</a:t>
                      </a:r>
                      <a:r>
                        <a:rPr lang="fr-FR" altLang="zh-CN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113114"/>
                  </a:ext>
                </a:extLst>
              </a:tr>
              <a:tr h="501415">
                <a:tc>
                  <a:txBody>
                    <a:bodyPr/>
                    <a:lstStyle/>
                    <a:p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Intel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(Sol#1) and Push </a:t>
                      </a:r>
                      <a:r>
                        <a:rPr lang="en-US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Notif</a:t>
                      </a: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(Sol#7) for solutions with and w/o RAN impact. Decide later whether both are needed.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Send LS OUT to RAN (“busy message”) and SA3 (privacy).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5GS: MRU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no Assistance Info (Sol#20), or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possibly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AI (Sol#14).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Confirm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RAN.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EPS: UE ID offset (Sol#16).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5GS: RRC-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.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Confirm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local release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RAN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EPS: NAS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783529"/>
                  </a:ext>
                </a:extLst>
              </a:tr>
              <a:tr h="484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Samsung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Sol#1) as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baseline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 solution.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Other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 solutions can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be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discussed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 on case by case basis.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Leave solution to RAN. If needed, SA2 will align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EPS: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NAS-based Sol#5.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5GS: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NAS-based Sol#5  + any RRC solution deemed necessary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by RAN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Feedback from RAN2 on “short duration leaving”.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482506"/>
                  </a:ext>
                </a:extLst>
              </a:tr>
              <a:tr h="484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Huawei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No solution needed in SA2.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Solutions where UE is allowed to ignore paging are not acceptable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Leave solution to RAN. If needed, SA2 will align (e.g. any assistance for Sol#18 – consecutive POs)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RRC-based (Sol#6).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No solution for EPS?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4415537"/>
                  </a:ext>
                </a:extLst>
              </a:tr>
              <a:tr h="443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MediaTek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(Sol#1).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No </a:t>
                      </a:r>
                      <a:r>
                        <a:rPr lang="fr-FR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need</a:t>
                      </a: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for « </a:t>
                      </a:r>
                      <a:r>
                        <a:rPr lang="fr-FR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busy</a:t>
                      </a: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msg » (but can </a:t>
                      </a:r>
                      <a:r>
                        <a:rPr lang="fr-FR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be</a:t>
                      </a: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discussed</a:t>
                      </a:r>
                      <a:r>
                        <a:rPr lang="fr-FR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in RAN) 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5GS: MRU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no Assistance Info (Sol#20), or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possibly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AI (Sol#14).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Confirm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with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RAN.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5GS: RRC-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(Sol #22)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EPS: NAS-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00714"/>
                  </a:ext>
                </a:extLst>
              </a:tr>
              <a:tr h="541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Ericsson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(Sol#1).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Network may use UE-provided Assistance Info</a:t>
                      </a:r>
                      <a:r>
                        <a:rPr lang="en-GB" altLang="zh-CN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(which solution?)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Request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RAN feedback on UE-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steered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POs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,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implementation-based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, gap-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and paging in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consecutive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POs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NAS-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as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baseline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and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optionally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RRC-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based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« 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when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Inactive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supported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and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it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is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NR » (</a:t>
                      </a:r>
                      <a:r>
                        <a:rPr lang="fr-FR" altLang="zh-CN" sz="1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why</a:t>
                      </a:r>
                      <a:r>
                        <a:rPr lang="fr-FR" altLang="zh-CN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not for 5GC/E-UTRA?</a:t>
                      </a:r>
                      <a:r>
                        <a:rPr lang="fr-FR" altLang="zh-CN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)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240999"/>
                  </a:ext>
                </a:extLst>
              </a:tr>
              <a:tr h="557128">
                <a:tc>
                  <a:txBody>
                    <a:bodyPr/>
                    <a:lstStyle/>
                    <a:p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Qualcomm</a:t>
                      </a:r>
                      <a:endParaRPr lang="zh-CN" alt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(Sol#1).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RAN to decide on “busy message” </a:t>
                      </a:r>
                      <a:endParaRPr lang="en-GB" alt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Issues with NAS-based solutions. Prefers RAN-only solution. Send LS OUT to RAN2 before concluding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Sol#5 as baseline. NAS solution for both EPS and 5GS. Confirm local release with RAN.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Both RRC- and NAS-based for 5GS?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4640405"/>
                  </a:ext>
                </a:extLst>
              </a:tr>
              <a:tr h="417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ea"/>
                          <a:sym typeface="+mn-lt"/>
                        </a:rPr>
                        <a:t>Charter Communications</a:t>
                      </a:r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 (So#1)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Leave solution to RAN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Both NAS- and RRC-based.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</a:rPr>
                        <a:t>Is RRC-based also for EPS?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97005"/>
                  </a:ext>
                </a:extLst>
              </a:tr>
              <a:tr h="735289">
                <a:tc>
                  <a:txBody>
                    <a:bodyPr/>
                    <a:lstStyle/>
                    <a:p>
                      <a:r>
                        <a:rPr lang="fr-FR" altLang="zh-CN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Potential</a:t>
                      </a:r>
                      <a:r>
                        <a:rPr lang="fr-FR" altLang="zh-CN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fr-FR" altLang="zh-CN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interim</a:t>
                      </a:r>
                      <a:r>
                        <a:rPr lang="fr-FR" altLang="zh-CN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conclusions?</a:t>
                      </a:r>
                      <a:endParaRPr lang="zh-CN" alt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Paging Cause?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Continue work on solutions w/o RAN impact?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Send LS OUT to RAN (“busy message”) and SA3 (privacy).</a:t>
                      </a:r>
                      <a:endParaRPr lang="zh-CN" alt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Request RAN feedback for selected solution principles.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Continue work on solutions w/o RAN impact?</a:t>
                      </a:r>
                      <a:endParaRPr lang="en-GB" alt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NAS-based for EPS and RRC-based for 5GS?</a:t>
                      </a:r>
                    </a:p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GB" altLang="zh-CN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Request RAN feedback on “short duration leaving” and “RRC local release”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263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652ebac36f3a3857a7e2f843bdf61faf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4be07f95e4277b4637c061ba86aa002a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0E986-3F43-4D7A-9A92-BD817A31ED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C1B702-7A25-411A-B1AA-A7A09BC70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556C86-444B-4505-9709-F50697CD94B6}">
  <ds:schemaRefs>
    <ds:schemaRef ds:uri="ba37140e-f4c5-4a6c-a9b4-20a691ce6c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613</Words>
  <Application>Microsoft Office PowerPoint</Application>
  <PresentationFormat>Widescreen</PresentationFormat>
  <Paragraphs>78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Intel Clear Pro Bold</vt:lpstr>
      <vt:lpstr>Office Theme</vt:lpstr>
      <vt:lpstr>FS_MUSIM CC agenda and rapporteur’s summary of way forward proposals</vt:lpstr>
      <vt:lpstr>FS_MUSIM CC Agenda (06 Aug 2020)</vt:lpstr>
      <vt:lpstr>Summary of way forward proposals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RACS handling multiple RRC encoding formats</dc:title>
  <dc:creator>Qualcomm-HZ</dc:creator>
  <cp:keywords>CTPClassification=CTP_NT</cp:keywords>
  <cp:lastModifiedBy>intel user saso</cp:lastModifiedBy>
  <cp:revision>102</cp:revision>
  <dcterms:created xsi:type="dcterms:W3CDTF">2020-04-01T14:45:13Z</dcterms:created>
  <dcterms:modified xsi:type="dcterms:W3CDTF">2020-08-06T10:27:31Z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7e8e8631-8578-436b-a0c3-c2f709982f55</vt:lpwstr>
  </property>
  <property fmtid="{D5CDD505-2E9C-101B-9397-08002B2CF9AE}" pid="4" name="CTP_TimeStamp">
    <vt:lpwstr>2020-08-06 10:27:31Z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