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0"/>
  </p:notesMasterIdLst>
  <p:handoutMasterIdLst>
    <p:handoutMasterId r:id="rId11"/>
  </p:handoutMasterIdLst>
  <p:sldIdLst>
    <p:sldId id="743" r:id="rId2"/>
    <p:sldId id="875" r:id="rId3"/>
    <p:sldId id="873" r:id="rId4"/>
    <p:sldId id="872" r:id="rId5"/>
    <p:sldId id="871" r:id="rId6"/>
    <p:sldId id="874" r:id="rId7"/>
    <p:sldId id="876" r:id="rId8"/>
    <p:sldId id="870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9BBB59"/>
    <a:srgbClr val="66FF66"/>
    <a:srgbClr val="4F6228"/>
    <a:srgbClr val="FFC001"/>
    <a:srgbClr val="E6FF9F"/>
    <a:srgbClr val="984807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4679"/>
  </p:normalViewPr>
  <p:slideViewPr>
    <p:cSldViewPr snapToGrid="0">
      <p:cViewPr varScale="1">
        <p:scale>
          <a:sx n="110" d="100"/>
          <a:sy n="110" d="100"/>
        </p:scale>
        <p:origin x="20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954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921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ea typeface="ＭＳ Ｐゴシック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33AFD8-C2B8-41B8-9457-82DA17B5BD33}" type="datetime1">
              <a:rPr lang="en-US" altLang="nl-NL"/>
              <a:pPr>
                <a:defRPr/>
              </a:pPr>
              <a:t>2020-05-19</a:t>
            </a:fld>
            <a:endParaRPr lang="en-US" altLang="nl-NL"/>
          </a:p>
        </p:txBody>
      </p:sp>
      <p:sp>
        <p:nvSpPr>
          <p:cNvPr id="9220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9221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73AF937-249A-441C-9ACD-BC807EE2ED86}" type="slidenum">
              <a:rPr lang="en-GB" altLang="nl-NL"/>
              <a:pPr>
                <a:defRPr/>
              </a:pPr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13344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409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ea typeface="ＭＳ Ｐゴシック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C173750-AC8A-4ABF-9229-0D4205ED9724}" type="datetime1">
              <a:rPr lang="en-US" altLang="nl-NL"/>
              <a:pPr>
                <a:defRPr/>
              </a:pPr>
              <a:t>2020-05-19</a:t>
            </a:fld>
            <a:endParaRPr lang="en-US" altLang="nl-N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410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1F8675-6502-4A96-BC2D-CAFE93072B0B}" type="slidenum">
              <a:rPr lang="en-GB" altLang="nl-NL"/>
              <a:pPr>
                <a:defRPr/>
              </a:pPr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795982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DDC75F9-9D66-4B0E-A489-E05500C109EB}" type="slidenum">
              <a:rPr lang="en-GB" altLang="nl-NL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nl-NL" sz="120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1547767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12359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63884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06131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3638"/>
            <a:ext cx="8228013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65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lide Number Placeholder 5">
            <a:extLst>
              <a:ext uri="{FF2B5EF4-FFF2-40B4-BE49-F238E27FC236}"/>
            </a:extLst>
          </p:cNvPr>
          <p:cNvSpPr txBox="1">
            <a:spLocks noChangeArrowheads="1"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endParaRPr lang="nl-NL" altLang="nl-NL" sz="1100" b="1"/>
          </a:p>
        </p:txBody>
      </p:sp>
      <p:sp>
        <p:nvSpPr>
          <p:cNvPr id="1027" name="AutoShape 14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nl-NL" sz="1600" dirty="0" smtClean="0">
                <a:latin typeface="+mj-lt"/>
              </a:rPr>
              <a:t>Pre-SA2#139E</a:t>
            </a:r>
            <a:r>
              <a:rPr lang="en-US" altLang="nl-NL" sz="1600" baseline="0" dirty="0" smtClean="0">
                <a:latin typeface="+mj-lt"/>
              </a:rPr>
              <a:t> moderated email discussions – 2020.05.20</a:t>
            </a:r>
            <a:endParaRPr lang="en-US" altLang="nl-NL" sz="1600" dirty="0">
              <a:latin typeface="+mj-lt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46088" y="228600"/>
            <a:ext cx="6870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dirty="0" smtClean="0"/>
              <a:t>Click to edit Master title style</a:t>
            </a:r>
            <a:endParaRPr lang="en-GB" altLang="nl-NL" dirty="0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dirty="0" smtClean="0"/>
              <a:t> Click to edit Master text styles</a:t>
            </a:r>
          </a:p>
          <a:p>
            <a:pPr lvl="1"/>
            <a:r>
              <a:rPr lang="en-US" altLang="nl-NL" dirty="0" smtClean="0"/>
              <a:t>Second level</a:t>
            </a:r>
          </a:p>
          <a:p>
            <a:pPr lvl="2"/>
            <a:r>
              <a:rPr lang="en-US" altLang="nl-NL" dirty="0" smtClean="0"/>
              <a:t>Third level</a:t>
            </a:r>
          </a:p>
          <a:p>
            <a:pPr lvl="3"/>
            <a:r>
              <a:rPr lang="en-US" altLang="nl-NL" dirty="0" smtClean="0"/>
              <a:t>Fourth level</a:t>
            </a:r>
          </a:p>
          <a:p>
            <a:pPr lvl="4"/>
            <a:r>
              <a:rPr lang="en-US" altLang="nl-NL" dirty="0" smtClean="0"/>
              <a:t>Fifth level</a:t>
            </a:r>
            <a:endParaRPr lang="en-GB" altLang="nl-NL" dirty="0" smtClean="0"/>
          </a:p>
        </p:txBody>
      </p:sp>
      <p:pic>
        <p:nvPicPr>
          <p:cNvPr id="1030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Oval 11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E5AF8521-A49D-433C-AF44-F372496C06D0}" type="slidenum">
              <a:rPr lang="en-GB" altLang="nl-NL" b="1" smtClean="0">
                <a:latin typeface="+mj-lt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en-GB" altLang="nl-NL" b="1" dirty="0"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endParaRPr lang="en-GB" altLang="nl-NL" dirty="0">
              <a:cs typeface="Arial" panose="020B0604020202020204" pitchFamily="34" charset="0"/>
            </a:endParaRPr>
          </a:p>
        </p:txBody>
      </p:sp>
      <p:sp>
        <p:nvSpPr>
          <p:cNvPr id="1033" name="Rectangle 15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nl-NL">
                <a:solidFill>
                  <a:schemeClr val="bg1"/>
                </a:solidFill>
              </a:rPr>
              <a:t>© 3GPP 2012</a:t>
            </a:r>
            <a:endParaRPr lang="en-GB" altLang="nl-NL"/>
          </a:p>
        </p:txBody>
      </p:sp>
      <p:sp>
        <p:nvSpPr>
          <p:cNvPr id="1034" name="Rectangle 16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auto">
          <a:xfrm>
            <a:off x="7439025" y="6461125"/>
            <a:ext cx="823913" cy="2159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nl-NL" sz="800" dirty="0"/>
              <a:t>© 3GPP 2020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89088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altLang="nl-NL" sz="21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  </a:t>
            </a:r>
            <a:r>
              <a:rPr lang="en-GB" altLang="nl-NL" sz="2100" dirty="0">
                <a:ea typeface="ＭＳ Ｐゴシック" pitchFamily="34" charset="-128"/>
              </a:rPr>
              <a:t/>
            </a:r>
            <a:br>
              <a:rPr lang="en-GB" altLang="nl-NL" sz="2100" dirty="0">
                <a:ea typeface="ＭＳ Ｐゴシック" pitchFamily="34" charset="-128"/>
              </a:rPr>
            </a:br>
            <a:r>
              <a:rPr lang="en-GB" altLang="nl-NL" sz="2100" dirty="0">
                <a:ea typeface="ＭＳ Ｐゴシック" pitchFamily="34" charset="-128"/>
              </a:rPr>
              <a:t> </a:t>
            </a:r>
            <a:r>
              <a:rPr lang="en-GB" altLang="nl-NL" sz="4000" dirty="0" smtClean="0">
                <a:ea typeface="ＭＳ Ｐゴシック" pitchFamily="34" charset="-128"/>
              </a:rPr>
              <a:t>Way Forward proposals for</a:t>
            </a:r>
            <a:br>
              <a:rPr lang="en-GB" altLang="nl-NL" sz="4000" dirty="0" smtClean="0">
                <a:ea typeface="ＭＳ Ｐゴシック" pitchFamily="34" charset="-128"/>
              </a:rPr>
            </a:br>
            <a:r>
              <a:rPr lang="en-GB" altLang="nl-NL" sz="4000" dirty="0" smtClean="0">
                <a:ea typeface="ＭＳ Ｐゴシック" pitchFamily="34" charset="-128"/>
              </a:rPr>
              <a:t>Alternative QoS Profile (AQP)</a:t>
            </a:r>
            <a:endParaRPr lang="en-GB" altLang="nl-NL" sz="190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itchFamily="34" charset="-128"/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>
          <a:xfrm>
            <a:off x="1371600" y="3619500"/>
            <a:ext cx="6400800" cy="2019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nl-NL" dirty="0" smtClean="0">
                <a:latin typeface="+mj-lt"/>
              </a:rPr>
              <a:t>Dario S. Tonesi</a:t>
            </a:r>
          </a:p>
          <a:p>
            <a:pPr>
              <a:lnSpc>
                <a:spcPct val="80000"/>
              </a:lnSpc>
            </a:pPr>
            <a:r>
              <a:rPr lang="en-US" altLang="nl-NL" sz="2000" dirty="0" smtClean="0">
                <a:latin typeface="+mj-lt"/>
              </a:rPr>
              <a:t>Huawei</a:t>
            </a:r>
            <a:endParaRPr lang="en-GB" altLang="nl-NL" sz="2000" dirty="0" smtClean="0"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nl-NL" sz="2000" dirty="0" smtClean="0"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nl-NL" sz="2400" dirty="0" smtClean="0">
              <a:latin typeface="+mj-lt"/>
            </a:endParaRPr>
          </a:p>
        </p:txBody>
      </p:sp>
    </p:spTree>
  </p:cSld>
  <p:clrMapOvr>
    <a:masterClrMapping/>
  </p:clrMapOvr>
  <p:transition spd="slow" advTm="973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QoS parameters signaled </a:t>
            </a:r>
            <a:r>
              <a:rPr lang="en-US" dirty="0" smtClean="0"/>
              <a:t>from CN to RAN </a:t>
            </a:r>
            <a:r>
              <a:rPr lang="en-US" dirty="0" smtClean="0"/>
              <a:t>for each Alternative QoS Profile (AQP)</a:t>
            </a:r>
            <a:endParaRPr lang="en-US" dirty="0"/>
          </a:p>
          <a:p>
            <a:pPr marL="914400" lvl="1" indent="-514350"/>
            <a:r>
              <a:rPr lang="en-US" dirty="0"/>
              <a:t>RAN3 LS in on Stage 3 for AQP</a:t>
            </a:r>
          </a:p>
          <a:p>
            <a:pPr marL="914400" lvl="1" indent="-514350"/>
            <a:r>
              <a:rPr lang="en-US" dirty="0"/>
              <a:t>Proposed Ways Forward for QoS parameters signaled b/w CN – RAN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Differentiation between lack of support of AQP feature and lack of support of least preferred AQP</a:t>
            </a:r>
          </a:p>
          <a:p>
            <a:pPr marL="914400" lvl="1" indent="-514350"/>
            <a:r>
              <a:rPr lang="en-US" dirty="0"/>
              <a:t>Issues with lack of differentiation</a:t>
            </a:r>
          </a:p>
          <a:p>
            <a:pPr marL="914400" lvl="1" indent="-514350"/>
            <a:r>
              <a:rPr lang="en-US" dirty="0"/>
              <a:t>Proposed Way </a:t>
            </a:r>
            <a:r>
              <a:rPr lang="en-US" dirty="0" smtClean="0"/>
              <a:t>Forward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681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1. Incoming RAN3 LS on Stage 3 for AQP </a:t>
            </a:r>
            <a:r>
              <a:rPr lang="en-US" dirty="0"/>
              <a:t>(R3-202856)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RAN3 took the following Working Assumption</a:t>
            </a:r>
          </a:p>
          <a:p>
            <a:pPr lvl="1"/>
            <a:r>
              <a:rPr lang="en-US" dirty="0" smtClean="0"/>
              <a:t>For each AQP, CN signals to RAN</a:t>
            </a:r>
          </a:p>
          <a:p>
            <a:pPr lvl="2"/>
            <a:r>
              <a:rPr lang="en-US" dirty="0" smtClean="0"/>
              <a:t>GFBR</a:t>
            </a:r>
          </a:p>
          <a:p>
            <a:pPr lvl="2"/>
            <a:r>
              <a:rPr lang="en-US" dirty="0" smtClean="0"/>
              <a:t>PDB</a:t>
            </a:r>
          </a:p>
          <a:p>
            <a:pPr lvl="2"/>
            <a:r>
              <a:rPr lang="en-US" dirty="0" smtClean="0"/>
              <a:t>PER</a:t>
            </a:r>
          </a:p>
          <a:p>
            <a:r>
              <a:rPr lang="en-US" dirty="0" smtClean="0"/>
              <a:t>This is not aligned with the current Stage 2 design which defines the AQP as having the same format as the QoS profile, which allows </a:t>
            </a:r>
            <a:r>
              <a:rPr lang="en-US" dirty="0" smtClean="0"/>
              <a:t>CN to signal to RAN, </a:t>
            </a:r>
            <a:r>
              <a:rPr lang="en-US" dirty="0" smtClean="0"/>
              <a:t>for each </a:t>
            </a:r>
            <a:r>
              <a:rPr lang="en-US" dirty="0" smtClean="0"/>
              <a:t>AQP, </a:t>
            </a:r>
            <a:r>
              <a:rPr lang="en-US" dirty="0" smtClean="0"/>
              <a:t>the full set of QoS parameters (including 5QI, MFBR, AV, MDBV, etc.)</a:t>
            </a:r>
          </a:p>
        </p:txBody>
      </p:sp>
    </p:spTree>
    <p:extLst>
      <p:ext uri="{BB962C8B-B14F-4D97-AF65-F5344CB8AC3E}">
        <p14:creationId xmlns:p14="http://schemas.microsoft.com/office/powerpoint/2010/main" val="35240526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1</a:t>
            </a:r>
            <a:r>
              <a:rPr lang="en-US" dirty="0" smtClean="0"/>
              <a:t>. Proposed Way Forward: AQP parameters signaled from CN to 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66" y="1454150"/>
            <a:ext cx="8388350" cy="4830763"/>
          </a:xfrm>
        </p:spPr>
        <p:txBody>
          <a:bodyPr/>
          <a:lstStyle/>
          <a:p>
            <a:r>
              <a:rPr lang="en-US" sz="2400" b="1" dirty="0" smtClean="0"/>
              <a:t>Way Forward </a:t>
            </a:r>
            <a:r>
              <a:rPr lang="en-US" sz="2400" b="1" dirty="0" smtClean="0">
                <a:solidFill>
                  <a:srgbClr val="FF0000"/>
                </a:solidFill>
              </a:rPr>
              <a:t>Alternative 1</a:t>
            </a:r>
            <a:r>
              <a:rPr lang="en-US" sz="2400" b="1" dirty="0" smtClean="0"/>
              <a:t>: </a:t>
            </a:r>
            <a:r>
              <a:rPr lang="en-US" sz="2400" b="1" u="sng" dirty="0" smtClean="0"/>
              <a:t>stick to Stage 2 design (full set of </a:t>
            </a:r>
            <a:r>
              <a:rPr lang="en-US" sz="2400" b="1" u="sng" dirty="0" err="1" smtClean="0"/>
              <a:t>QoS</a:t>
            </a:r>
            <a:r>
              <a:rPr lang="en-US" sz="2400" b="1" u="sng" dirty="0" smtClean="0"/>
              <a:t> profile parameters)</a:t>
            </a:r>
            <a:endParaRPr lang="en-GB" sz="2400" b="1" u="sng" dirty="0" smtClean="0"/>
          </a:p>
          <a:p>
            <a:pPr lvl="1"/>
            <a:r>
              <a:rPr lang="en-GB" sz="2000" dirty="0" smtClean="0"/>
              <a:t>Keep 5QI centric design of AQP</a:t>
            </a:r>
          </a:p>
          <a:p>
            <a:pPr lvl="1"/>
            <a:r>
              <a:rPr lang="en-GB" sz="2000" dirty="0" smtClean="0"/>
              <a:t>For each AQP, SMF can signal to RAN  </a:t>
            </a:r>
          </a:p>
          <a:p>
            <a:pPr marL="457200" lvl="1" indent="0">
              <a:buNone/>
            </a:pPr>
            <a:r>
              <a:rPr lang="en-GB" sz="2000" dirty="0" smtClean="0"/>
              <a:t>     </a:t>
            </a:r>
            <a:r>
              <a:rPr lang="en-GB" sz="2000" u="sng" dirty="0" smtClean="0"/>
              <a:t>some or all </a:t>
            </a:r>
            <a:r>
              <a:rPr lang="en-GB" sz="2000" u="sng" dirty="0" err="1" smtClean="0"/>
              <a:t>QoS</a:t>
            </a:r>
            <a:r>
              <a:rPr lang="en-GB" sz="2000" u="sng" dirty="0" smtClean="0"/>
              <a:t> profile parameters</a:t>
            </a:r>
            <a:endParaRPr lang="en-GB" sz="2000" dirty="0" smtClean="0"/>
          </a:p>
          <a:p>
            <a:pPr lvl="1"/>
            <a:r>
              <a:rPr lang="en-GB" sz="2000" dirty="0" smtClean="0"/>
              <a:t>Liaise RAN3 accordingly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325191"/>
              </p:ext>
            </p:extLst>
          </p:nvPr>
        </p:nvGraphicFramePr>
        <p:xfrm>
          <a:off x="5381897" y="2170113"/>
          <a:ext cx="3483519" cy="411480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581091"/>
                <a:gridCol w="902428"/>
              </a:tblGrid>
              <a:tr h="77329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5QI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ARP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GFBR (UL, DL)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MFBR (UL, DL)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Mandatory</a:t>
                      </a: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information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 anchor="ctr"/>
                </a:tc>
              </a:tr>
              <a:tr h="128761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>
                          <a:effectLst/>
                        </a:rPr>
                        <a:t>Notification control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dirty="0" smtClean="0">
                          <a:effectLst/>
                        </a:rPr>
                        <a:t>Optional</a:t>
                      </a: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dirty="0" smtClean="0">
                          <a:effectLst/>
                        </a:rPr>
                        <a:t>information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 anchor="ctr"/>
                </a:tc>
              </a:tr>
              <a:tr h="764519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To overwrite the value of the 5QI: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Priority Level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Averaging window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 smtClean="0">
                          <a:effectLst/>
                        </a:rPr>
                        <a:t>MDBV (</a:t>
                      </a:r>
                      <a:r>
                        <a:rPr lang="en-GB" sz="1200" dirty="0">
                          <a:effectLst/>
                        </a:rPr>
                        <a:t>for Delay-critical GBR resource type only)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71516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In case of signalled 5G QoS characteristics all of: 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Resource Type (GBR, Delay critical GBR)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Priority Level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PDB (including CN PDB)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PER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Averaging window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 smtClean="0">
                          <a:effectLst/>
                        </a:rPr>
                        <a:t>MDBV (for </a:t>
                      </a:r>
                      <a:r>
                        <a:rPr lang="en-GB" sz="1200" dirty="0">
                          <a:effectLst/>
                        </a:rPr>
                        <a:t>Delay-critical GBR resource type only)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1875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1. </a:t>
            </a:r>
            <a:r>
              <a:rPr lang="en-US" dirty="0"/>
              <a:t>Proposed Way </a:t>
            </a:r>
            <a:r>
              <a:rPr lang="en-US" dirty="0" smtClean="0"/>
              <a:t>Forward: </a:t>
            </a:r>
            <a:r>
              <a:rPr lang="en-US" dirty="0"/>
              <a:t>AQP parameters signaled from CN to 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66" y="1454150"/>
            <a:ext cx="8388350" cy="4830763"/>
          </a:xfrm>
        </p:spPr>
        <p:txBody>
          <a:bodyPr/>
          <a:lstStyle/>
          <a:p>
            <a:r>
              <a:rPr lang="en-US" sz="2400" b="1" dirty="0" smtClean="0"/>
              <a:t>Way Forward </a:t>
            </a:r>
            <a:r>
              <a:rPr lang="en-US" sz="2400" b="1" dirty="0" smtClean="0">
                <a:solidFill>
                  <a:srgbClr val="FF0000"/>
                </a:solidFill>
              </a:rPr>
              <a:t>Alternative 2</a:t>
            </a:r>
            <a:r>
              <a:rPr lang="en-US" sz="2400" b="1" dirty="0" smtClean="0"/>
              <a:t>: </a:t>
            </a:r>
            <a:r>
              <a:rPr lang="en-US" sz="2400" b="1" u="sng" dirty="0" smtClean="0"/>
              <a:t>limited set of QoS profile parameters signaled </a:t>
            </a:r>
            <a:r>
              <a:rPr lang="en-US" sz="2400" b="1" u="sng" dirty="0" smtClean="0"/>
              <a:t>from CN to RAN</a:t>
            </a:r>
            <a:endParaRPr lang="en-US" sz="2400" b="1" u="sng" dirty="0" smtClean="0"/>
          </a:p>
          <a:p>
            <a:pPr lvl="1"/>
            <a:r>
              <a:rPr lang="en-GB" sz="2000" dirty="0"/>
              <a:t>Keep 5QI centric design of </a:t>
            </a:r>
            <a:r>
              <a:rPr lang="en-GB" sz="2000" dirty="0" smtClean="0"/>
              <a:t>AQP</a:t>
            </a:r>
          </a:p>
          <a:p>
            <a:pPr lvl="1"/>
            <a:r>
              <a:rPr lang="en-GB" sz="2000" dirty="0"/>
              <a:t>For each AQP, SMF </a:t>
            </a:r>
            <a:r>
              <a:rPr lang="en-GB" sz="2000" dirty="0" smtClean="0"/>
              <a:t>can signal to RAN</a:t>
            </a:r>
          </a:p>
          <a:p>
            <a:pPr marL="457200" lvl="1" indent="0">
              <a:buNone/>
            </a:pPr>
            <a:r>
              <a:rPr lang="en-GB" sz="2000" dirty="0" smtClean="0"/>
              <a:t>     </a:t>
            </a:r>
            <a:r>
              <a:rPr lang="en-GB" sz="2000" u="sng" dirty="0" smtClean="0"/>
              <a:t>a limited set of </a:t>
            </a:r>
            <a:r>
              <a:rPr lang="en-GB" sz="2000" u="sng" dirty="0" err="1" smtClean="0"/>
              <a:t>QoS</a:t>
            </a:r>
            <a:r>
              <a:rPr lang="en-GB" sz="2000" u="sng" dirty="0" smtClean="0"/>
              <a:t> profile parameters</a:t>
            </a:r>
            <a:endParaRPr lang="en-GB" sz="2000" dirty="0"/>
          </a:p>
          <a:p>
            <a:pPr lvl="1"/>
            <a:r>
              <a:rPr lang="en-GB" sz="2000" dirty="0" smtClean="0"/>
              <a:t>Liaise RAN3 accordingly</a:t>
            </a:r>
          </a:p>
          <a:p>
            <a:pPr lvl="1"/>
            <a:endParaRPr lang="en-GB" sz="2800" dirty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414044"/>
              </p:ext>
            </p:extLst>
          </p:nvPr>
        </p:nvGraphicFramePr>
        <p:xfrm>
          <a:off x="5329646" y="2894013"/>
          <a:ext cx="3535770" cy="339090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767885"/>
                <a:gridCol w="1767885"/>
              </a:tblGrid>
              <a:tr h="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</a:rPr>
                        <a:t>ARP</a:t>
                      </a:r>
                      <a:endParaRPr lang="en-US" sz="1800" b="1" dirty="0">
                        <a:effectLst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</a:rPr>
                        <a:t>GFBR (UL, DL)</a:t>
                      </a:r>
                      <a:endParaRPr lang="en-US" sz="1800" b="1" dirty="0">
                        <a:effectLst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</a:rPr>
                        <a:t>MFBR (UL, DL)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>
                          <a:effectLst/>
                        </a:rPr>
                        <a:t>If standardized or pre-configured 5QI exists: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b="1" dirty="0">
                          <a:effectLst/>
                        </a:rPr>
                        <a:t>If no standardized or pre-configured 5QI exists: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</a:rPr>
                        <a:t>5QI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="1" dirty="0">
                          <a:effectLst/>
                        </a:rPr>
                        <a:t>PDB (including CN PDB)</a:t>
                      </a:r>
                      <a:endParaRPr lang="en-US" sz="1800" b="1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="1" dirty="0">
                          <a:effectLst/>
                        </a:rPr>
                        <a:t>PER</a:t>
                      </a:r>
                      <a:endParaRPr lang="en-US" sz="1800" b="1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="1" dirty="0">
                          <a:effectLst/>
                        </a:rPr>
                        <a:t>Averaging window</a:t>
                      </a:r>
                      <a:endParaRPr lang="en-US" sz="1800" b="1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="1" dirty="0" smtClean="0">
                          <a:effectLst/>
                        </a:rPr>
                        <a:t>MDBV (for </a:t>
                      </a:r>
                      <a:r>
                        <a:rPr lang="en-GB" sz="1400" b="1" dirty="0">
                          <a:effectLst/>
                        </a:rPr>
                        <a:t>Delay-critical GBR resource type only)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</a:rPr>
                        <a:t>To overwrite the value of the 5QI:</a:t>
                      </a:r>
                      <a:endParaRPr lang="en-US" sz="1800" b="1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="1" dirty="0">
                          <a:effectLst/>
                        </a:rPr>
                        <a:t>Averaging window</a:t>
                      </a:r>
                      <a:endParaRPr lang="en-US" sz="1800" b="1" dirty="0">
                        <a:effectLst/>
                      </a:endParaRP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="1" dirty="0" smtClean="0">
                          <a:effectLst/>
                        </a:rPr>
                        <a:t>MDBV (for </a:t>
                      </a:r>
                      <a:r>
                        <a:rPr lang="en-GB" sz="1400" b="1" dirty="0">
                          <a:effectLst/>
                        </a:rPr>
                        <a:t>Delay-critical GBR resource type only)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4534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88" y="469230"/>
            <a:ext cx="718674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dirty="0"/>
              <a:t>Differentiation between not supporting AQP feature and not fulfilling any/least preferred AQP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Currently it is not possible to differentiate between a gNB that does not support the AQP </a:t>
            </a:r>
            <a:r>
              <a:rPr lang="en-US" dirty="0"/>
              <a:t>feature and </a:t>
            </a:r>
            <a:r>
              <a:rPr lang="en-US" dirty="0" smtClean="0"/>
              <a:t>a gNB that does support the feature but cannot fulfill even the least preferred AQP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impacts </a:t>
            </a:r>
            <a:r>
              <a:rPr lang="en-GB" dirty="0" smtClean="0"/>
              <a:t>AF/PCF behaviour:</a:t>
            </a:r>
          </a:p>
          <a:p>
            <a:pPr lvl="1"/>
            <a:r>
              <a:rPr lang="en-GB" dirty="0" smtClean="0"/>
              <a:t>with </a:t>
            </a:r>
            <a:r>
              <a:rPr lang="en-GB" dirty="0"/>
              <a:t>an </a:t>
            </a:r>
            <a:r>
              <a:rPr lang="en-GB" dirty="0" err="1"/>
              <a:t>gNB</a:t>
            </a:r>
            <a:r>
              <a:rPr lang="en-GB" dirty="0"/>
              <a:t> </a:t>
            </a:r>
            <a:r>
              <a:rPr lang="en-GB" dirty="0" smtClean="0"/>
              <a:t>supporting </a:t>
            </a:r>
            <a:r>
              <a:rPr lang="en-GB" dirty="0"/>
              <a:t>AQP </a:t>
            </a:r>
            <a:r>
              <a:rPr lang="en-GB" dirty="0" smtClean="0"/>
              <a:t>feature, the </a:t>
            </a:r>
            <a:r>
              <a:rPr lang="en-GB" dirty="0"/>
              <a:t>AF/PCF can just wait for the RAN to upgrade </a:t>
            </a:r>
            <a:r>
              <a:rPr lang="en-GB" dirty="0" smtClean="0"/>
              <a:t>ASAP;</a:t>
            </a:r>
          </a:p>
          <a:p>
            <a:pPr lvl="1"/>
            <a:r>
              <a:rPr lang="en-GB" dirty="0" smtClean="0"/>
              <a:t>with </a:t>
            </a:r>
            <a:r>
              <a:rPr lang="en-GB" dirty="0"/>
              <a:t>a </a:t>
            </a:r>
            <a:r>
              <a:rPr lang="en-GB" dirty="0" smtClean="0"/>
              <a:t>Rel-15 </a:t>
            </a:r>
            <a:r>
              <a:rPr lang="en-GB" dirty="0"/>
              <a:t>gNB, </a:t>
            </a:r>
            <a:r>
              <a:rPr lang="en-GB" dirty="0" smtClean="0"/>
              <a:t>AF </a:t>
            </a:r>
            <a:r>
              <a:rPr lang="en-GB" dirty="0"/>
              <a:t>needs to successively send PDU </a:t>
            </a:r>
            <a:r>
              <a:rPr lang="en-GB" dirty="0" smtClean="0"/>
              <a:t>mod. </a:t>
            </a:r>
            <a:r>
              <a:rPr lang="en-GB" dirty="0"/>
              <a:t>requests (setting </a:t>
            </a:r>
            <a:r>
              <a:rPr lang="en-GB" dirty="0" smtClean="0"/>
              <a:t> </a:t>
            </a:r>
            <a:r>
              <a:rPr lang="en-GB" dirty="0"/>
              <a:t>Requested QoS Profile to </a:t>
            </a:r>
            <a:r>
              <a:rPr lang="en-GB" dirty="0" smtClean="0"/>
              <a:t>next </a:t>
            </a:r>
            <a:r>
              <a:rPr lang="en-GB" dirty="0"/>
              <a:t>best </a:t>
            </a:r>
            <a:r>
              <a:rPr lang="en-GB" dirty="0" smtClean="0"/>
              <a:t>AQP) </a:t>
            </a:r>
            <a:r>
              <a:rPr lang="en-GB" dirty="0"/>
              <a:t>until the gNB accepts one (or none) of </a:t>
            </a:r>
            <a:r>
              <a:rPr lang="en-GB" dirty="0" smtClean="0"/>
              <a:t>them</a:t>
            </a:r>
            <a:endParaRPr lang="en-US" dirty="0"/>
          </a:p>
          <a:p>
            <a:r>
              <a:rPr lang="en-GB" dirty="0"/>
              <a:t>RAN 3 seemed to believe that per cell configuration data in </a:t>
            </a:r>
            <a:r>
              <a:rPr lang="en-GB" dirty="0" smtClean="0"/>
              <a:t>CN </a:t>
            </a:r>
            <a:r>
              <a:rPr lang="en-GB" dirty="0"/>
              <a:t>could solve this. However, that approach </a:t>
            </a:r>
            <a:r>
              <a:rPr lang="en-GB" dirty="0" smtClean="0"/>
              <a:t>requires SMF/PCF </a:t>
            </a:r>
            <a:r>
              <a:rPr lang="en-GB" dirty="0"/>
              <a:t>in </a:t>
            </a:r>
            <a:r>
              <a:rPr lang="en-GB" dirty="0" smtClean="0"/>
              <a:t>HPLMN </a:t>
            </a:r>
            <a:r>
              <a:rPr lang="en-GB" dirty="0"/>
              <a:t>to be configured with data on all the </a:t>
            </a:r>
            <a:r>
              <a:rPr lang="en-GB" dirty="0" err="1"/>
              <a:t>gNBs</a:t>
            </a:r>
            <a:r>
              <a:rPr lang="en-GB" dirty="0"/>
              <a:t> in every VPLMN and that is unrealistic.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662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Proposed </a:t>
            </a:r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Way Forward Proposal: </a:t>
            </a:r>
            <a:r>
              <a:rPr lang="en-GB" b="1" u="sng" dirty="0" smtClean="0"/>
              <a:t>NG-RAN </a:t>
            </a:r>
            <a:r>
              <a:rPr lang="en-GB" b="1" u="sng" dirty="0"/>
              <a:t>N2AP PDU SESSION RESOURCE NOTIFY message </a:t>
            </a:r>
            <a:r>
              <a:rPr lang="en-GB" b="1" u="sng" dirty="0" smtClean="0"/>
              <a:t>should enable </a:t>
            </a:r>
            <a:r>
              <a:rPr lang="en-GB" b="1" u="sng" dirty="0"/>
              <a:t>the SMF to differentiate </a:t>
            </a:r>
            <a:r>
              <a:rPr lang="en-GB" dirty="0"/>
              <a:t>between </a:t>
            </a:r>
            <a:endParaRPr lang="en-GB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gNB </a:t>
            </a:r>
            <a:r>
              <a:rPr lang="en-GB" dirty="0"/>
              <a:t>that supports Alt QoS Profiles and has downgraded the UE’s Flow’s QoS to below the least preferred Alt QoS Profile, and </a:t>
            </a:r>
            <a:endParaRPr lang="en-GB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gNB </a:t>
            </a:r>
            <a:r>
              <a:rPr lang="en-GB" dirty="0"/>
              <a:t>that does not support Alt QoS Profiles</a:t>
            </a:r>
            <a:r>
              <a:rPr lang="en-GB" dirty="0" smtClean="0"/>
              <a:t>.</a:t>
            </a:r>
            <a:endParaRPr lang="en-US" dirty="0"/>
          </a:p>
          <a:p>
            <a:r>
              <a:rPr lang="en-US" dirty="0"/>
              <a:t>Explicit indication that none of the AQPs can be </a:t>
            </a:r>
            <a:r>
              <a:rPr lang="en-US" dirty="0" smtClean="0"/>
              <a:t>fulfilled. Stage 3 details to be decided by RAN3</a:t>
            </a:r>
          </a:p>
          <a:p>
            <a:r>
              <a:rPr lang="en-US" dirty="0" smtClean="0"/>
              <a:t>Liaise RAN3 accordingly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976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637745"/>
            <a:ext cx="9143999" cy="1143000"/>
          </a:xfrm>
        </p:spPr>
        <p:txBody>
          <a:bodyPr/>
          <a:lstStyle/>
          <a:p>
            <a:r>
              <a:rPr lang="nl-NL" altLang="nl-NL" dirty="0" smtClean="0"/>
              <a:t>Thank You!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124156</TotalTime>
  <Words>636</Words>
  <Application>Microsoft Office PowerPoint</Application>
  <PresentationFormat>On-screen Show (4:3)</PresentationFormat>
  <Paragraphs>78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Malgun Gothic</vt:lpstr>
      <vt:lpstr>MS PGothic</vt:lpstr>
      <vt:lpstr>MS PGothic</vt:lpstr>
      <vt:lpstr>Arial</vt:lpstr>
      <vt:lpstr>Calibri</vt:lpstr>
      <vt:lpstr>Symbol</vt:lpstr>
      <vt:lpstr>Times New Roman</vt:lpstr>
      <vt:lpstr>Office Theme</vt:lpstr>
      <vt:lpstr>    Way Forward proposals for Alternative QoS Profile (AQP)</vt:lpstr>
      <vt:lpstr>Table of contents</vt:lpstr>
      <vt:lpstr>1. Incoming RAN3 LS on Stage 3 for AQP (R3-202856) </vt:lpstr>
      <vt:lpstr>1. Proposed Way Forward: AQP parameters signaled from CN to RAN</vt:lpstr>
      <vt:lpstr>1. Proposed Way Forward: AQP parameters signaled from CN to RAN</vt:lpstr>
      <vt:lpstr>2. Differentiation between not supporting AQP feature and not fulfilling any/least preferred AQP </vt:lpstr>
      <vt:lpstr>2. Proposed Way Forward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SA1 Report to TSG SA#60 SP-130xxx</dc:title>
  <dc:creator>Mustapha, Mona, Vodafone Group</dc:creator>
  <cp:lastModifiedBy>Huawei User 0519</cp:lastModifiedBy>
  <cp:revision>3856</cp:revision>
  <dcterms:created xsi:type="dcterms:W3CDTF">2008-08-30T09:32:10Z</dcterms:created>
  <dcterms:modified xsi:type="dcterms:W3CDTF">2020-05-19T10:50:13Z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1589779104</vt:lpwstr>
  </property>
</Properties>
</file>