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8"/>
  </p:notesMasterIdLst>
  <p:handoutMasterIdLst>
    <p:handoutMasterId r:id="rId9"/>
  </p:handoutMasterIdLst>
  <p:sldIdLst>
    <p:sldId id="341" r:id="rId5"/>
    <p:sldId id="260" r:id="rId6"/>
    <p:sldId id="1146" r:id="rId7"/>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62A14D"/>
    <a:srgbClr val="000000"/>
    <a:srgbClr val="C6D254"/>
    <a:srgbClr val="B1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2" autoAdjust="0"/>
    <p:restoredTop sz="94625" autoAdjust="0"/>
  </p:normalViewPr>
  <p:slideViewPr>
    <p:cSldViewPr snapToGrid="0">
      <p:cViewPr varScale="1">
        <p:scale>
          <a:sx n="72" d="100"/>
          <a:sy n="72" d="100"/>
        </p:scale>
        <p:origin x="61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38"/>
    </p:cViewPr>
  </p:sorterViewPr>
  <p:notesViewPr>
    <p:cSldViewPr snapToGrid="0">
      <p:cViewPr varScale="1">
        <p:scale>
          <a:sx n="57" d="100"/>
          <a:sy n="57" d="100"/>
        </p:scale>
        <p:origin x="2640" y="7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6/5/2020</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6/5/2020</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dirty="0"/>
              <a:t>Click to edit Master title style</a:t>
            </a:r>
          </a:p>
        </p:txBody>
      </p:sp>
    </p:spTree>
    <p:extLst>
      <p:ext uri="{BB962C8B-B14F-4D97-AF65-F5344CB8AC3E}">
        <p14:creationId xmlns:p14="http://schemas.microsoft.com/office/powerpoint/2010/main" val="115034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8" name="Text Placeholder 10"/>
          <p:cNvSpPr>
            <a:spLocks noGrp="1"/>
          </p:cNvSpPr>
          <p:nvPr>
            <p:ph type="body" sz="quarter" idx="16"/>
          </p:nvPr>
        </p:nvSpPr>
        <p:spPr>
          <a:xfrm>
            <a:off x="417598" y="1173299"/>
            <a:ext cx="8308800" cy="5085260"/>
          </a:xfrm>
          <a:prstGeom prst="rect">
            <a:avLst/>
          </a:prstGeom>
        </p:spPr>
        <p:txBody>
          <a:bodyPr lIns="0" tIns="0" rIns="0" bIns="0"/>
          <a:lstStyle>
            <a:lvl1pPr marL="0" indent="0">
              <a:spcAft>
                <a:spcPts val="600"/>
              </a:spcAft>
              <a:buFont typeface="Arial" pitchFamily="34" charset="0"/>
              <a:buNone/>
              <a:defRPr sz="1400" baseline="0">
                <a:solidFill>
                  <a:schemeClr val="tx2"/>
                </a:solidFill>
              </a:defRPr>
            </a:lvl1pPr>
            <a:lvl2pPr>
              <a:buFont typeface="Arial" pitchFamily="34" charset="0"/>
              <a:buChar char="•"/>
              <a:defRPr sz="1200"/>
            </a:lvl2pPr>
            <a:lvl3pPr>
              <a:buNone/>
              <a:defRPr sz="1400"/>
            </a:lvl3pPr>
            <a:lvl4pPr>
              <a:buNone/>
              <a:defRPr/>
            </a:lvl4pPr>
            <a:lvl5pPr>
              <a:buNone/>
              <a:defRPr/>
            </a:lvl5pPr>
          </a:lstStyle>
          <a:p>
            <a:pPr lvl="0"/>
            <a:r>
              <a:rPr lang="en-US"/>
              <a:t>Click to edit Master text styles</a:t>
            </a:r>
          </a:p>
          <a:p>
            <a:pPr lvl="1"/>
            <a:r>
              <a:rPr lang="en-US"/>
              <a:t>Second level</a:t>
            </a:r>
          </a:p>
          <a:p>
            <a:pPr lvl="2"/>
            <a:r>
              <a:rPr lang="en-US"/>
              <a:t>Third level</a:t>
            </a:r>
          </a:p>
        </p:txBody>
      </p:sp>
      <p:sp>
        <p:nvSpPr>
          <p:cNvPr id="10" name="Title 1"/>
          <p:cNvSpPr>
            <a:spLocks noGrp="1"/>
          </p:cNvSpPr>
          <p:nvPr>
            <p:ph type="title"/>
          </p:nvPr>
        </p:nvSpPr>
        <p:spPr>
          <a:xfrm>
            <a:off x="417600" y="372332"/>
            <a:ext cx="8308800" cy="412800"/>
          </a:xfrm>
          <a:prstGeom prst="rect">
            <a:avLst/>
          </a:prstGeom>
        </p:spPr>
        <p:txBody>
          <a:bodyPr/>
          <a:lstStyle>
            <a:lvl1pPr>
              <a:defRPr sz="2000" b="0">
                <a:solidFill>
                  <a:schemeClr val="tx1"/>
                </a:solidFill>
                <a:latin typeface="+mj-lt"/>
              </a:defRPr>
            </a:lvl1pPr>
          </a:lstStyle>
          <a:p>
            <a:r>
              <a:rPr lang="en-US"/>
              <a:t>Click to edit Master title style</a:t>
            </a:r>
          </a:p>
        </p:txBody>
      </p:sp>
      <p:sp>
        <p:nvSpPr>
          <p:cNvPr id="11" name="Text Placeholder 2"/>
          <p:cNvSpPr>
            <a:spLocks noGrp="1"/>
          </p:cNvSpPr>
          <p:nvPr>
            <p:ph type="body" sz="quarter" idx="10"/>
          </p:nvPr>
        </p:nvSpPr>
        <p:spPr>
          <a:xfrm>
            <a:off x="417512" y="787200"/>
            <a:ext cx="8308800" cy="412800"/>
          </a:xfrm>
          <a:prstGeom prst="rect">
            <a:avLst/>
          </a:prstGeom>
        </p:spPr>
        <p:txBody>
          <a:bodyPr lIns="0" tIns="0" rIns="0" bIns="0"/>
          <a:lstStyle>
            <a:lvl1pPr marL="0" marR="0" indent="0" algn="l" defTabSz="457189" rtl="0" eaLnBrk="1" fontAlgn="base" latinLnBrk="0" hangingPunct="1">
              <a:lnSpc>
                <a:spcPct val="100000"/>
              </a:lnSpc>
              <a:spcBef>
                <a:spcPct val="0"/>
              </a:spcBef>
              <a:spcAft>
                <a:spcPts val="0"/>
              </a:spcAft>
              <a:buClrTx/>
              <a:buSzTx/>
              <a:buFont typeface="Arial" charset="0"/>
              <a:buNone/>
              <a:tabLst/>
              <a:defRPr sz="20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3039191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SA2 Work Planning 2020</a:t>
            </a: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71" r:id="rId4"/>
    <p:sldLayoutId id="2147483772" r:id="rId5"/>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8"/>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2_Arch/TSGS2_139e_Electronic/Docs/S2-2003706.zip" TargetMode="External"/><Relationship Id="rId7" Type="http://schemas.openxmlformats.org/officeDocument/2006/relationships/hyperlink" Target="https://www.3gpp.org/ftp/tsg_sa/WG2_Arch/TSGS2_139e_Electronic/Docs/S2-2003705.zip" TargetMode="External"/><Relationship Id="rId2" Type="http://schemas.openxmlformats.org/officeDocument/2006/relationships/hyperlink" Target="https://www.3gpp.org/ftp/tsg_sa/WG2_Arch/TSGS2_139e_Electronic/Docs/S2-2003549.zip" TargetMode="External"/><Relationship Id="rId1" Type="http://schemas.openxmlformats.org/officeDocument/2006/relationships/slideLayout" Target="../slideLayouts/slideLayout2.xml"/><Relationship Id="rId6" Type="http://schemas.openxmlformats.org/officeDocument/2006/relationships/hyperlink" Target="https://www.3gpp.org/ftp/tsg_sa/WG2_Arch/TSGS2_139e_Electronic/Docs/S2-2004126.zip" TargetMode="External"/><Relationship Id="rId5" Type="http://schemas.openxmlformats.org/officeDocument/2006/relationships/hyperlink" Target="https://www.3gpp.org/ftp/tsg_sa/WG2_Arch/TSGS2_139e_Electronic/Docs/S2-2004125.zip" TargetMode="External"/><Relationship Id="rId4" Type="http://schemas.openxmlformats.org/officeDocument/2006/relationships/hyperlink" Target="https://www.3gpp.org/ftp/tsg_sa/WG2_Arch/TSGS2_139e_Electronic/Docs/S2-2004124.zip"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39e_Electronic/Inbox/Drafts/S2-2003705r11%20POST%20DEADLINE.zip" TargetMode="External"/><Relationship Id="rId2" Type="http://schemas.openxmlformats.org/officeDocument/2006/relationships/image" Target="../media/image3.jpeg"/><Relationship Id="rId1" Type="http://schemas.openxmlformats.org/officeDocument/2006/relationships/slideLayout" Target="../slideLayouts/slideLayout5.xml"/><Relationship Id="rId5" Type="http://schemas.openxmlformats.org/officeDocument/2006/relationships/hyperlink" Target="https://www.3gpp.org/ftp/tsg_sa/WG2_Arch/TSGS2_139e_Electronic/Inbox/Revisions/S2-2004124r04.zip" TargetMode="External"/><Relationship Id="rId4" Type="http://schemas.openxmlformats.org/officeDocument/2006/relationships/hyperlink" Target="https://www.3gpp.org/ftp/tsg_sa/WG2_Arch/TSGS2_139e_Electronic/Inbox/Drafts/S2-2004126r10%20POST%20REVISION%20DEADLINE_04.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E0324DB9-FE0D-4E83-8DED-B23E027D264B}"/>
              </a:ext>
            </a:extLst>
          </p:cNvPr>
          <p:cNvSpPr>
            <a:spLocks noGrp="1"/>
          </p:cNvSpPr>
          <p:nvPr>
            <p:ph type="title"/>
          </p:nvPr>
        </p:nvSpPr>
        <p:spPr>
          <a:xfrm>
            <a:off x="1449109" y="1297287"/>
            <a:ext cx="6245781" cy="2139553"/>
          </a:xfrm>
        </p:spPr>
        <p:txBody>
          <a:bodyPr/>
          <a:lstStyle/>
          <a:p>
            <a:pPr eaLnBrk="1" hangingPunct="1"/>
            <a:r>
              <a:rPr lang="en-US" altLang="en-US" sz="3600" dirty="0"/>
              <a:t>ETSUN interwork with TSN, URLLC etc..</a:t>
            </a:r>
            <a:endParaRPr lang="en-GB" altLang="en-US" sz="3600" dirty="0"/>
          </a:p>
        </p:txBody>
      </p:sp>
      <p:sp>
        <p:nvSpPr>
          <p:cNvPr id="2" name="Rectangle 1">
            <a:extLst>
              <a:ext uri="{FF2B5EF4-FFF2-40B4-BE49-F238E27FC236}">
                <a16:creationId xmlns:a16="http://schemas.microsoft.com/office/drawing/2014/main" id="{5F79EF1A-E3C5-4CB3-9F5E-B7529A0390E3}"/>
              </a:ext>
            </a:extLst>
          </p:cNvPr>
          <p:cNvSpPr/>
          <p:nvPr/>
        </p:nvSpPr>
        <p:spPr>
          <a:xfrm>
            <a:off x="265610" y="281602"/>
            <a:ext cx="7624355" cy="654025"/>
          </a:xfrm>
          <a:prstGeom prst="rect">
            <a:avLst/>
          </a:prstGeom>
        </p:spPr>
        <p:txBody>
          <a:bodyPr wrap="square">
            <a:spAutoFit/>
          </a:bodyPr>
          <a:lstStyle/>
          <a:p>
            <a:pPr>
              <a:spcAft>
                <a:spcPts val="0"/>
              </a:spcAft>
            </a:pPr>
            <a:r>
              <a:rPr lang="en-GB" sz="1200" b="1" dirty="0">
                <a:ea typeface="宋体" panose="02010600030101010101" pitchFamily="2" charset="-122"/>
              </a:rPr>
              <a:t>SA WG2 Meeting #S2-139E</a:t>
            </a:r>
            <a:r>
              <a:rPr lang="en-GB" sz="1400" b="1" i="1" dirty="0">
                <a:ea typeface="宋体" panose="02010600030101010101" pitchFamily="2" charset="-122"/>
                <a:cs typeface="Times New Roman" panose="02020603050405020304" pitchFamily="18" charset="0"/>
              </a:rPr>
              <a:t>					</a:t>
            </a:r>
            <a:endParaRPr lang="en-GB" altLang="en-US" sz="1200" b="1" dirty="0">
              <a:ea typeface="宋体" panose="02010600030101010101" pitchFamily="2" charset="-122"/>
            </a:endParaRPr>
          </a:p>
          <a:p>
            <a:pPr>
              <a:spcAft>
                <a:spcPts val="0"/>
              </a:spcAft>
            </a:pPr>
            <a:endParaRPr lang="en-US" sz="1050" dirty="0">
              <a:ea typeface="宋体" panose="02010600030101010101" pitchFamily="2" charset="-122"/>
              <a:cs typeface="Times New Roman" panose="02020603050405020304" pitchFamily="18" charset="0"/>
            </a:endParaRPr>
          </a:p>
          <a:p>
            <a:r>
              <a:rPr lang="en-GB" sz="1200" b="1" dirty="0">
                <a:ea typeface="宋体" panose="02010600030101010101" pitchFamily="2" charset="-122"/>
              </a:rPr>
              <a:t>01 - 12 June, 2020, Electronic meeting</a:t>
            </a:r>
            <a:endParaRPr lang="en-US" sz="1200" b="1" dirty="0">
              <a:ea typeface="宋体" panose="02010600030101010101" pitchFamily="2" charset="-122"/>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2828E-E9A1-4A70-8220-993A64B522AB}"/>
              </a:ext>
            </a:extLst>
          </p:cNvPr>
          <p:cNvSpPr>
            <a:spLocks noGrp="1"/>
          </p:cNvSpPr>
          <p:nvPr>
            <p:ph type="title"/>
          </p:nvPr>
        </p:nvSpPr>
        <p:spPr>
          <a:xfrm>
            <a:off x="534056" y="916986"/>
            <a:ext cx="7886700" cy="994172"/>
          </a:xfrm>
        </p:spPr>
        <p:txBody>
          <a:bodyPr/>
          <a:lstStyle/>
          <a:p>
            <a:r>
              <a:rPr lang="en-US" dirty="0"/>
              <a:t>Background and related papers</a:t>
            </a:r>
          </a:p>
        </p:txBody>
      </p:sp>
      <p:sp>
        <p:nvSpPr>
          <p:cNvPr id="3" name="Content Placeholder 2">
            <a:extLst>
              <a:ext uri="{FF2B5EF4-FFF2-40B4-BE49-F238E27FC236}">
                <a16:creationId xmlns:a16="http://schemas.microsoft.com/office/drawing/2014/main" id="{14A76510-C761-4E98-A6DC-6F03D6543588}"/>
              </a:ext>
            </a:extLst>
          </p:cNvPr>
          <p:cNvSpPr>
            <a:spLocks noGrp="1"/>
          </p:cNvSpPr>
          <p:nvPr>
            <p:ph idx="1"/>
          </p:nvPr>
        </p:nvSpPr>
        <p:spPr>
          <a:xfrm>
            <a:off x="240030" y="1911158"/>
            <a:ext cx="8397109" cy="529201"/>
          </a:xfrm>
        </p:spPr>
        <p:txBody>
          <a:bodyPr>
            <a:normAutofit fontScale="92500"/>
          </a:bodyPr>
          <a:lstStyle/>
          <a:p>
            <a:r>
              <a:rPr lang="en-GB" sz="1500" dirty="0"/>
              <a:t>CT4 asked SA2 to clarify which features cannot interwork with ETSUN and add the clarification in relevant specification if needed, and to confirm in particular whether URLLC applies to PDU session with I-SMF</a:t>
            </a:r>
            <a:r>
              <a:rPr lang="en-US" sz="1500" dirty="0"/>
              <a:t>.</a:t>
            </a:r>
            <a:endParaRPr lang="en-GB" sz="1500" dirty="0"/>
          </a:p>
          <a:p>
            <a:endParaRPr lang="fr-FR" sz="1350" dirty="0"/>
          </a:p>
        </p:txBody>
      </p:sp>
      <p:graphicFrame>
        <p:nvGraphicFramePr>
          <p:cNvPr id="4" name="Content Placeholder 5">
            <a:extLst>
              <a:ext uri="{FF2B5EF4-FFF2-40B4-BE49-F238E27FC236}">
                <a16:creationId xmlns:a16="http://schemas.microsoft.com/office/drawing/2014/main" id="{4D822D7E-24EE-4D38-8D8B-3B4CCE904EB4}"/>
              </a:ext>
            </a:extLst>
          </p:cNvPr>
          <p:cNvGraphicFramePr>
            <a:graphicFrameLocks/>
          </p:cNvGraphicFramePr>
          <p:nvPr/>
        </p:nvGraphicFramePr>
        <p:xfrm>
          <a:off x="240030" y="2850486"/>
          <a:ext cx="8622619" cy="2810665"/>
        </p:xfrm>
        <a:graphic>
          <a:graphicData uri="http://schemas.openxmlformats.org/drawingml/2006/table">
            <a:tbl>
              <a:tblPr firstRow="1" firstCol="1" bandRow="1">
                <a:tableStyleId>{5C22544A-7EE6-4342-B048-85BDC9FD1C3A}</a:tableStyleId>
              </a:tblPr>
              <a:tblGrid>
                <a:gridCol w="321392">
                  <a:extLst>
                    <a:ext uri="{9D8B030D-6E8A-4147-A177-3AD203B41FA5}">
                      <a16:colId xmlns:a16="http://schemas.microsoft.com/office/drawing/2014/main" val="1617973903"/>
                    </a:ext>
                  </a:extLst>
                </a:gridCol>
                <a:gridCol w="870520">
                  <a:extLst>
                    <a:ext uri="{9D8B030D-6E8A-4147-A177-3AD203B41FA5}">
                      <a16:colId xmlns:a16="http://schemas.microsoft.com/office/drawing/2014/main" val="2145564119"/>
                    </a:ext>
                  </a:extLst>
                </a:gridCol>
                <a:gridCol w="569075">
                  <a:extLst>
                    <a:ext uri="{9D8B030D-6E8A-4147-A177-3AD203B41FA5}">
                      <a16:colId xmlns:a16="http://schemas.microsoft.com/office/drawing/2014/main" val="1751571203"/>
                    </a:ext>
                  </a:extLst>
                </a:gridCol>
                <a:gridCol w="4762059">
                  <a:extLst>
                    <a:ext uri="{9D8B030D-6E8A-4147-A177-3AD203B41FA5}">
                      <a16:colId xmlns:a16="http://schemas.microsoft.com/office/drawing/2014/main" val="973050901"/>
                    </a:ext>
                  </a:extLst>
                </a:gridCol>
                <a:gridCol w="2099573">
                  <a:extLst>
                    <a:ext uri="{9D8B030D-6E8A-4147-A177-3AD203B41FA5}">
                      <a16:colId xmlns:a16="http://schemas.microsoft.com/office/drawing/2014/main" val="4179170409"/>
                    </a:ext>
                  </a:extLst>
                </a:gridCol>
              </a:tblGrid>
              <a:tr h="224705">
                <a:tc>
                  <a:txBody>
                    <a:bodyPr/>
                    <a:lstStyle/>
                    <a:p>
                      <a:pPr>
                        <a:lnSpc>
                          <a:spcPct val="107000"/>
                        </a:lnSpc>
                        <a:spcAft>
                          <a:spcPts val="0"/>
                        </a:spcAft>
                      </a:pPr>
                      <a:r>
                        <a:rPr lang="en-US" sz="1200">
                          <a:effectLst/>
                        </a:rPr>
                        <a:t> </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dirty="0">
                          <a:effectLst/>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 </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 </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 </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760845307"/>
                  </a:ext>
                </a:extLst>
              </a:tr>
              <a:tr h="425320">
                <a:tc>
                  <a:txBody>
                    <a:bodyPr/>
                    <a:lstStyle/>
                    <a:p>
                      <a:pPr>
                        <a:lnSpc>
                          <a:spcPct val="107000"/>
                        </a:lnSpc>
                        <a:spcAft>
                          <a:spcPts val="0"/>
                        </a:spcAft>
                      </a:pPr>
                      <a:r>
                        <a:rPr lang="en-US"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fr-FR" sz="12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rPr>
                        <a:t>S2-2003549</a:t>
                      </a: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44" marR="7144" marT="7144" marB="7144"/>
                </a:tc>
                <a:tc>
                  <a:txBody>
                    <a:bodyPr/>
                    <a:lstStyle/>
                    <a:p>
                      <a:pPr>
                        <a:lnSpc>
                          <a:spcPct val="107000"/>
                        </a:lnSpc>
                        <a:spcAft>
                          <a:spcPts val="0"/>
                        </a:spcAft>
                      </a:pPr>
                      <a:r>
                        <a:rPr lang="en-US" sz="1200">
                          <a:effectLst/>
                        </a:rPr>
                        <a:t>LS In</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dirty="0">
                          <a:effectLst/>
                        </a:rPr>
                        <a:t>LS from CT WG4: LS on which features cannot interwork with ETSUN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CT WG4 (C4-202536)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1953126381"/>
                  </a:ext>
                </a:extLst>
              </a:tr>
              <a:tr h="425320">
                <a:tc>
                  <a:txBody>
                    <a:bodyPr/>
                    <a:lstStyle/>
                    <a:p>
                      <a:pPr>
                        <a:lnSpc>
                          <a:spcPct val="107000"/>
                        </a:lnSpc>
                        <a:spcAft>
                          <a:spcPts val="0"/>
                        </a:spcAft>
                      </a:pPr>
                      <a:r>
                        <a:rPr lang="en-US"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fr-FR" sz="1400" u="sng" kern="1200" dirty="0">
                          <a:solidFill>
                            <a:schemeClr val="dk1"/>
                          </a:solidFill>
                          <a:effectLst/>
                          <a:latin typeface="+mn-lt"/>
                          <a:ea typeface="+mn-ea"/>
                          <a:cs typeface="+mn-cs"/>
                          <a:hlinkClick r:id="rId3"/>
                        </a:rPr>
                        <a:t>S2-2003706</a:t>
                      </a: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44" marR="7144" marT="7144" marB="7144"/>
                </a:tc>
                <a:tc>
                  <a:txBody>
                    <a:bodyPr/>
                    <a:lstStyle/>
                    <a:p>
                      <a:pPr>
                        <a:lnSpc>
                          <a:spcPct val="107000"/>
                        </a:lnSpc>
                        <a:spcAft>
                          <a:spcPts val="0"/>
                        </a:spcAft>
                      </a:pPr>
                      <a:r>
                        <a:rPr lang="en-US" sz="1200" dirty="0">
                          <a:effectLst/>
                        </a:rPr>
                        <a:t>LS OUT</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[DRAFT] Reply LS on which features cannot interwork with ETSUN</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Nokia, Nokia Shanghai Bell</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1981388388"/>
                  </a:ext>
                </a:extLst>
              </a:tr>
              <a:tr h="425320">
                <a:tc>
                  <a:txBody>
                    <a:bodyPr/>
                    <a:lstStyle/>
                    <a:p>
                      <a:pPr>
                        <a:lnSpc>
                          <a:spcPct val="107000"/>
                        </a:lnSpc>
                        <a:spcAft>
                          <a:spcPts val="0"/>
                        </a:spcAft>
                      </a:pPr>
                      <a:r>
                        <a:rPr lang="en-US"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fr-FR" sz="12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4"/>
                        </a:rPr>
                        <a:t>S2-2004124</a:t>
                      </a: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44" marR="7144" marT="7144" marB="7144"/>
                </a:tc>
                <a:tc>
                  <a:txBody>
                    <a:bodyPr/>
                    <a:lstStyle/>
                    <a:p>
                      <a:pPr>
                        <a:lnSpc>
                          <a:spcPct val="107000"/>
                        </a:lnSpc>
                        <a:spcAft>
                          <a:spcPts val="0"/>
                        </a:spcAft>
                      </a:pPr>
                      <a:r>
                        <a:rPr lang="en-US" sz="1200">
                          <a:effectLst/>
                        </a:rPr>
                        <a:t>LS OUT</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[DRAFT] LS response on which features cannot interwork with ETSUN</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Huawei,HiSilicon</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3145891695"/>
                  </a:ext>
                </a:extLst>
              </a:tr>
              <a:tr h="425320">
                <a:tc>
                  <a:txBody>
                    <a:bodyPr/>
                    <a:lstStyle/>
                    <a:p>
                      <a:pPr>
                        <a:lnSpc>
                          <a:spcPct val="107000"/>
                        </a:lnSpc>
                        <a:spcAft>
                          <a:spcPts val="0"/>
                        </a:spcAft>
                      </a:pPr>
                      <a:r>
                        <a:rPr lang="en-US"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fr-FR" sz="12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5"/>
                        </a:rPr>
                        <a:t>S2-2004125</a:t>
                      </a: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44" marR="7144" marT="7144" marB="7144"/>
                </a:tc>
                <a:tc>
                  <a:txBody>
                    <a:bodyPr/>
                    <a:lstStyle/>
                    <a:p>
                      <a:pPr>
                        <a:lnSpc>
                          <a:spcPct val="107000"/>
                        </a:lnSpc>
                        <a:spcAft>
                          <a:spcPts val="0"/>
                        </a:spcAft>
                      </a:pPr>
                      <a:r>
                        <a:rPr lang="en-US" sz="1200" dirty="0">
                          <a:effectLst/>
                        </a:rPr>
                        <a:t>CR</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23.501 CR2375 (Rel-16, 'F'): Interworking between ETSUN and URLLC/TSN</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Huawei, HiSilicon, China Mobile</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2231677974"/>
                  </a:ext>
                </a:extLst>
              </a:tr>
              <a:tr h="425320">
                <a:tc>
                  <a:txBody>
                    <a:bodyPr/>
                    <a:lstStyle/>
                    <a:p>
                      <a:pPr>
                        <a:lnSpc>
                          <a:spcPct val="107000"/>
                        </a:lnSpc>
                        <a:spcAft>
                          <a:spcPts val="0"/>
                        </a:spcAft>
                      </a:pPr>
                      <a:r>
                        <a:rPr lang="en-US"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fr-FR" sz="12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rPr>
                        <a:t>S2-2004126</a:t>
                      </a: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44" marR="7144" marT="7144" marB="7144"/>
                </a:tc>
                <a:tc>
                  <a:txBody>
                    <a:bodyPr/>
                    <a:lstStyle/>
                    <a:p>
                      <a:pPr>
                        <a:lnSpc>
                          <a:spcPct val="107000"/>
                        </a:lnSpc>
                        <a:spcAft>
                          <a:spcPts val="0"/>
                        </a:spcAft>
                      </a:pPr>
                      <a:r>
                        <a:rPr lang="en-US" sz="1200">
                          <a:effectLst/>
                        </a:rPr>
                        <a:t>CR</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23.502 CR2322 (Rel-16, 'F'): Interworking between ETSUN and URLLC/TSN</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a:effectLst/>
                        </a:rPr>
                        <a:t>Huawei, HiSilicon,China Mobile</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2758798886"/>
                  </a:ext>
                </a:extLst>
              </a:tr>
              <a:tr h="425320">
                <a:tc>
                  <a:txBody>
                    <a:bodyPr/>
                    <a:lstStyle/>
                    <a:p>
                      <a:pPr>
                        <a:lnSpc>
                          <a:spcPct val="107000"/>
                        </a:lnSpc>
                        <a:spcAft>
                          <a:spcPts val="0"/>
                        </a:spcAft>
                      </a:pPr>
                      <a:r>
                        <a:rPr lang="en-US"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fr-FR" sz="12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7"/>
                        </a:rPr>
                        <a:t>S2-2003705</a:t>
                      </a:r>
                      <a:endParaRPr lang="fr-FR"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144" marR="7144" marT="7144" marB="7144"/>
                </a:tc>
                <a:tc>
                  <a:txBody>
                    <a:bodyPr/>
                    <a:lstStyle/>
                    <a:p>
                      <a:pPr>
                        <a:lnSpc>
                          <a:spcPct val="107000"/>
                        </a:lnSpc>
                        <a:spcAft>
                          <a:spcPts val="0"/>
                        </a:spcAft>
                      </a:pPr>
                      <a:r>
                        <a:rPr lang="en-US" sz="1200" dirty="0">
                          <a:effectLst/>
                        </a:rPr>
                        <a:t>CR</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dirty="0">
                          <a:effectLst/>
                        </a:rPr>
                        <a:t>23.501 CR2371 (Rel-16, 'F'): URLLC - TSN interworking with ETSUN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tc>
                  <a:txBody>
                    <a:bodyPr/>
                    <a:lstStyle/>
                    <a:p>
                      <a:pPr>
                        <a:lnSpc>
                          <a:spcPct val="107000"/>
                        </a:lnSpc>
                        <a:spcAft>
                          <a:spcPts val="0"/>
                        </a:spcAft>
                      </a:pPr>
                      <a:r>
                        <a:rPr lang="en-US" sz="1200" dirty="0">
                          <a:effectLst/>
                        </a:rPr>
                        <a:t>Nokia, Nokia Shanghai Bell</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61" marR="3061" marT="3061" marB="3061"/>
                </a:tc>
                <a:extLst>
                  <a:ext uri="{0D108BD9-81ED-4DB2-BD59-A6C34878D82A}">
                    <a16:rowId xmlns:a16="http://schemas.microsoft.com/office/drawing/2014/main" val="768102105"/>
                  </a:ext>
                </a:extLst>
              </a:tr>
            </a:tbl>
          </a:graphicData>
        </a:graphic>
      </p:graphicFrame>
    </p:spTree>
    <p:extLst>
      <p:ext uri="{BB962C8B-B14F-4D97-AF65-F5344CB8AC3E}">
        <p14:creationId xmlns:p14="http://schemas.microsoft.com/office/powerpoint/2010/main" val="2186235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E43C4B-2F95-4AC9-99DF-20C8F649676C}"/>
              </a:ext>
            </a:extLst>
          </p:cNvPr>
          <p:cNvSpPr>
            <a:spLocks noGrp="1"/>
          </p:cNvSpPr>
          <p:nvPr>
            <p:ph type="title"/>
          </p:nvPr>
        </p:nvSpPr>
        <p:spPr>
          <a:xfrm>
            <a:off x="417909" y="818279"/>
            <a:ext cx="8308181" cy="309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l">
              <a:spcBef>
                <a:spcPct val="20000"/>
              </a:spcBef>
            </a:pPr>
            <a:r>
              <a:rPr lang="en-US" altLang="zh-CN" sz="2800" b="1" dirty="0">
                <a:latin typeface="+mn-lt"/>
                <a:ea typeface="+mn-ea"/>
                <a:cs typeface="+mn-cs"/>
              </a:rPr>
              <a:t>proposal</a:t>
            </a:r>
            <a:endParaRPr lang="fr-FR" sz="2800" b="1" dirty="0">
              <a:latin typeface="+mn-lt"/>
              <a:ea typeface="+mn-ea"/>
              <a:cs typeface="+mn-cs"/>
            </a:endParaRPr>
          </a:p>
        </p:txBody>
      </p:sp>
      <p:sp>
        <p:nvSpPr>
          <p:cNvPr id="4" name="Text Placeholder 1">
            <a:extLst>
              <a:ext uri="{FF2B5EF4-FFF2-40B4-BE49-F238E27FC236}">
                <a16:creationId xmlns:a16="http://schemas.microsoft.com/office/drawing/2014/main" id="{1F921B9B-9C77-40C1-8419-ECCD106853FE}"/>
              </a:ext>
            </a:extLst>
          </p:cNvPr>
          <p:cNvSpPr txBox="1">
            <a:spLocks noChangeArrowheads="1"/>
          </p:cNvSpPr>
          <p:nvPr/>
        </p:nvSpPr>
        <p:spPr bwMode="auto">
          <a:xfrm>
            <a:off x="355917" y="1532332"/>
            <a:ext cx="8308181" cy="5033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defTabSz="457200">
              <a:lnSpc>
                <a:spcPct val="90000"/>
              </a:lnSpc>
              <a:spcBef>
                <a:spcPts val="1000"/>
              </a:spcBef>
              <a:buBlip>
                <a:blip r:embed="rId2"/>
              </a:buBlip>
              <a:defRPr sz="2800">
                <a:solidFill>
                  <a:schemeClr val="tx1"/>
                </a:solidFill>
                <a:latin typeface="Calibri" panose="020F0502020204030204" pitchFamily="34" charset="0"/>
              </a:defRPr>
            </a:lvl1pPr>
            <a:lvl2pPr marL="458788" indent="-228600" defTabSz="45720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684213" indent="-225425"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912813"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1143000" indent="-230188"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1600200" indent="-230188"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057400" indent="-230188"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2514600" indent="-230188"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2971800" indent="-230188"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r>
              <a:rPr lang="en-US" sz="2400" dirty="0"/>
              <a:t>It is proposed to agree to</a:t>
            </a:r>
          </a:p>
          <a:p>
            <a:pPr lvl="1"/>
            <a:r>
              <a:rPr lang="en-US" sz="1800" dirty="0"/>
              <a:t>23.501 CR: </a:t>
            </a:r>
            <a:r>
              <a:rPr lang="fr-FR" sz="1800" dirty="0">
                <a:hlinkClick r:id="rId3"/>
              </a:rPr>
              <a:t>S2-2003705r11 POST DEADLINE.zip</a:t>
            </a:r>
            <a:endParaRPr lang="en-US" sz="1800" dirty="0"/>
          </a:p>
          <a:p>
            <a:pPr lvl="1"/>
            <a:r>
              <a:rPr lang="en-US" sz="1800" dirty="0"/>
              <a:t>23.502 CR: </a:t>
            </a:r>
            <a:r>
              <a:rPr lang="en-US" sz="1800" dirty="0">
                <a:hlinkClick r:id="rId4"/>
              </a:rPr>
              <a:t>S2-2004126r10 POST REVISION DEADLINE_04.zip</a:t>
            </a:r>
            <a:endParaRPr lang="en-US" sz="1800" dirty="0"/>
          </a:p>
          <a:p>
            <a:pPr lvl="1"/>
            <a:r>
              <a:rPr lang="en-US" sz="1800" dirty="0"/>
              <a:t>LS out: </a:t>
            </a:r>
            <a:r>
              <a:rPr lang="fr-FR" sz="1800" dirty="0">
                <a:hlinkClick r:id="rId5"/>
              </a:rPr>
              <a:t>S2-2004124r04.zip</a:t>
            </a:r>
            <a:r>
              <a:rPr lang="fr-FR" sz="1800" dirty="0"/>
              <a:t> (as in </a:t>
            </a:r>
            <a:r>
              <a:rPr lang="fr-FR" sz="1800" dirty="0" err="1"/>
              <a:t>chairman’s</a:t>
            </a:r>
            <a:r>
              <a:rPr lang="fr-FR" sz="1800" dirty="0"/>
              <a:t> note but </a:t>
            </a:r>
            <a:r>
              <a:rPr lang="fr-FR" sz="1800" dirty="0" err="1"/>
              <a:t>frozen</a:t>
            </a:r>
            <a:r>
              <a:rPr lang="fr-FR" sz="1800" dirty="0"/>
              <a:t> till the CR are </a:t>
            </a:r>
            <a:r>
              <a:rPr lang="fr-FR" sz="1800" dirty="0" err="1"/>
              <a:t>agreed</a:t>
            </a:r>
            <a:r>
              <a:rPr lang="fr-FR" sz="1800" dirty="0"/>
              <a:t>)</a:t>
            </a:r>
            <a:endParaRPr lang="en-US" sz="1800" dirty="0"/>
          </a:p>
          <a:p>
            <a:pPr lvl="1"/>
            <a:endParaRPr lang="en-US" sz="1800" dirty="0"/>
          </a:p>
          <a:p>
            <a:endParaRPr lang="en-US" sz="1400" dirty="0"/>
          </a:p>
        </p:txBody>
      </p:sp>
      <p:sp>
        <p:nvSpPr>
          <p:cNvPr id="5" name="Rectangle 1">
            <a:extLst>
              <a:ext uri="{FF2B5EF4-FFF2-40B4-BE49-F238E27FC236}">
                <a16:creationId xmlns:a16="http://schemas.microsoft.com/office/drawing/2014/main" id="{74D6EBB2-2630-4EED-AC8B-4F0B5E25C5A0}"/>
              </a:ext>
            </a:extLst>
          </p:cNvPr>
          <p:cNvSpPr>
            <a:spLocks noChangeArrowheads="1"/>
          </p:cNvSpPr>
          <p:nvPr/>
        </p:nvSpPr>
        <p:spPr bwMode="auto">
          <a:xfrm>
            <a:off x="485775" y="3768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5E6CAE7B-3770-404A-A2AF-A099A04E4037}"/>
              </a:ext>
            </a:extLst>
          </p:cNvPr>
          <p:cNvGraphicFramePr>
            <a:graphicFrameLocks noGrp="1"/>
          </p:cNvGraphicFramePr>
          <p:nvPr>
            <p:extLst>
              <p:ext uri="{D42A27DB-BD31-4B8C-83A1-F6EECF244321}">
                <p14:modId xmlns:p14="http://schemas.microsoft.com/office/powerpoint/2010/main" val="507601720"/>
              </p:ext>
            </p:extLst>
          </p:nvPr>
        </p:nvGraphicFramePr>
        <p:xfrm>
          <a:off x="485775" y="3549491"/>
          <a:ext cx="8388350" cy="365760"/>
        </p:xfrm>
        <a:graphic>
          <a:graphicData uri="http://schemas.openxmlformats.org/drawingml/2006/table">
            <a:tbl>
              <a:tblPr/>
              <a:tblGrid>
                <a:gridCol w="4495717">
                  <a:extLst>
                    <a:ext uri="{9D8B030D-6E8A-4147-A177-3AD203B41FA5}">
                      <a16:colId xmlns:a16="http://schemas.microsoft.com/office/drawing/2014/main" val="1844681936"/>
                    </a:ext>
                  </a:extLst>
                </a:gridCol>
                <a:gridCol w="3892633">
                  <a:extLst>
                    <a:ext uri="{9D8B030D-6E8A-4147-A177-3AD203B41FA5}">
                      <a16:colId xmlns:a16="http://schemas.microsoft.com/office/drawing/2014/main" val="1482343782"/>
                    </a:ext>
                  </a:extLst>
                </a:gridCol>
              </a:tblGrid>
              <a:tr h="0">
                <a:tc>
                  <a:txBody>
                    <a:bodyPr/>
                    <a:lstStyle/>
                    <a:p>
                      <a:endParaRPr lang="fr-FR" dirty="0"/>
                    </a:p>
                  </a:txBody>
                  <a:tcPr anchor="ctr">
                    <a:lnL>
                      <a:noFill/>
                    </a:lnL>
                    <a:lnR>
                      <a:noFill/>
                    </a:lnR>
                    <a:lnT>
                      <a:noFill/>
                    </a:lnT>
                    <a:lnB>
                      <a:noFill/>
                    </a:lnB>
                  </a:tcPr>
                </a:tc>
                <a:tc>
                  <a:txBody>
                    <a:bodyPr/>
                    <a:lstStyle/>
                    <a:p>
                      <a:endParaRPr lang="en-US" dirty="0">
                        <a:effectLst/>
                      </a:endParaRPr>
                    </a:p>
                  </a:txBody>
                  <a:tcPr marR="63500" anchor="ctr">
                    <a:lnL>
                      <a:noFill/>
                    </a:lnL>
                    <a:lnR>
                      <a:noFill/>
                    </a:lnR>
                    <a:lnT>
                      <a:noFill/>
                    </a:lnT>
                    <a:lnB>
                      <a:noFill/>
                    </a:lnB>
                  </a:tcPr>
                </a:tc>
                <a:extLst>
                  <a:ext uri="{0D108BD9-81ED-4DB2-BD59-A6C34878D82A}">
                    <a16:rowId xmlns:a16="http://schemas.microsoft.com/office/drawing/2014/main" val="1758949015"/>
                  </a:ext>
                </a:extLst>
              </a:tr>
            </a:tbl>
          </a:graphicData>
        </a:graphic>
      </p:graphicFrame>
      <p:graphicFrame>
        <p:nvGraphicFramePr>
          <p:cNvPr id="6" name="Table 5">
            <a:extLst>
              <a:ext uri="{FF2B5EF4-FFF2-40B4-BE49-F238E27FC236}">
                <a16:creationId xmlns:a16="http://schemas.microsoft.com/office/drawing/2014/main" id="{761AA6F6-D878-46BC-AE0C-DF1431CE4C93}"/>
              </a:ext>
            </a:extLst>
          </p:cNvPr>
          <p:cNvGraphicFramePr>
            <a:graphicFrameLocks noGrp="1"/>
          </p:cNvGraphicFramePr>
          <p:nvPr>
            <p:extLst>
              <p:ext uri="{D42A27DB-BD31-4B8C-83A1-F6EECF244321}">
                <p14:modId xmlns:p14="http://schemas.microsoft.com/office/powerpoint/2010/main" val="3985579701"/>
              </p:ext>
            </p:extLst>
          </p:nvPr>
        </p:nvGraphicFramePr>
        <p:xfrm>
          <a:off x="485775" y="3686651"/>
          <a:ext cx="8388350" cy="365760"/>
        </p:xfrm>
        <a:graphic>
          <a:graphicData uri="http://schemas.openxmlformats.org/drawingml/2006/table">
            <a:tbl>
              <a:tblPr/>
              <a:tblGrid>
                <a:gridCol w="4495717">
                  <a:extLst>
                    <a:ext uri="{9D8B030D-6E8A-4147-A177-3AD203B41FA5}">
                      <a16:colId xmlns:a16="http://schemas.microsoft.com/office/drawing/2014/main" val="966610178"/>
                    </a:ext>
                  </a:extLst>
                </a:gridCol>
                <a:gridCol w="3892633">
                  <a:extLst>
                    <a:ext uri="{9D8B030D-6E8A-4147-A177-3AD203B41FA5}">
                      <a16:colId xmlns:a16="http://schemas.microsoft.com/office/drawing/2014/main" val="2851624452"/>
                    </a:ext>
                  </a:extLst>
                </a:gridCol>
              </a:tblGrid>
              <a:tr h="0">
                <a:tc>
                  <a:txBody>
                    <a:bodyPr/>
                    <a:lstStyle/>
                    <a:p>
                      <a:endParaRPr lang="fr-FR"/>
                    </a:p>
                  </a:txBody>
                  <a:tcPr anchor="ctr">
                    <a:lnL>
                      <a:noFill/>
                    </a:lnL>
                    <a:lnR>
                      <a:noFill/>
                    </a:lnR>
                    <a:lnT>
                      <a:noFill/>
                    </a:lnT>
                    <a:lnB>
                      <a:noFill/>
                    </a:lnB>
                  </a:tcPr>
                </a:tc>
                <a:tc>
                  <a:txBody>
                    <a:bodyPr/>
                    <a:lstStyle/>
                    <a:p>
                      <a:endParaRPr lang="fr-FR" dirty="0">
                        <a:effectLst/>
                      </a:endParaRPr>
                    </a:p>
                  </a:txBody>
                  <a:tcPr marR="63500" anchor="ctr">
                    <a:lnL>
                      <a:noFill/>
                    </a:lnL>
                    <a:lnR>
                      <a:noFill/>
                    </a:lnR>
                    <a:lnT>
                      <a:noFill/>
                    </a:lnT>
                    <a:lnB>
                      <a:noFill/>
                    </a:lnB>
                  </a:tcPr>
                </a:tc>
                <a:extLst>
                  <a:ext uri="{0D108BD9-81ED-4DB2-BD59-A6C34878D82A}">
                    <a16:rowId xmlns:a16="http://schemas.microsoft.com/office/drawing/2014/main" val="3059931591"/>
                  </a:ext>
                </a:extLst>
              </a:tr>
            </a:tbl>
          </a:graphicData>
        </a:graphic>
      </p:graphicFrame>
    </p:spTree>
  </p:cSld>
  <p:clrMapOvr>
    <a:masterClrMapping/>
  </p:clrMapOvr>
  <p:transition>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0A41F864BF9E047AC9D98AA3A92DCA2" ma:contentTypeVersion="13" ma:contentTypeDescription="Create a new document." ma:contentTypeScope="" ma:versionID="b25bcc4ba47422d025582b925f8d75cc">
  <xsd:schema xmlns:xsd="http://www.w3.org/2001/XMLSchema" xmlns:xs="http://www.w3.org/2001/XMLSchema" xmlns:p="http://schemas.microsoft.com/office/2006/metadata/properties" xmlns:ns3="9fcd8246-0349-4f28-bf6f-1f0b2b4b9468" xmlns:ns4="26cfccf3-d9f9-43bb-aadf-58351eb1ba08" targetNamespace="http://schemas.microsoft.com/office/2006/metadata/properties" ma:root="true" ma:fieldsID="8a69f492b6e436bc0ae5a29485c0af4d" ns3:_="" ns4:_="">
    <xsd:import namespace="9fcd8246-0349-4f28-bf6f-1f0b2b4b9468"/>
    <xsd:import namespace="26cfccf3-d9f9-43bb-aadf-58351eb1ba0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cd8246-0349-4f28-bf6f-1f0b2b4b946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cfccf3-d9f9-43bb-aadf-58351eb1ba0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ADF5C0A-025D-41CD-9292-142F76AB2F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cd8246-0349-4f28-bf6f-1f0b2b4b9468"/>
    <ds:schemaRef ds:uri="26cfccf3-d9f9-43bb-aadf-58351eb1ba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1A6554-E5B4-47B1-AB0C-CD21D7DD96FA}">
  <ds:schemaRefs>
    <ds:schemaRef ds:uri="http://purl.org/dc/terms/"/>
    <ds:schemaRef ds:uri="http://schemas.microsoft.com/office/2006/metadata/properties"/>
    <ds:schemaRef ds:uri="http://schemas.microsoft.com/office/2006/documentManagement/types"/>
    <ds:schemaRef ds:uri="9fcd8246-0349-4f28-bf6f-1f0b2b4b9468"/>
    <ds:schemaRef ds:uri="http://purl.org/dc/elements/1.1/"/>
    <ds:schemaRef ds:uri="http://schemas.microsoft.com/office/infopath/2007/PartnerControls"/>
    <ds:schemaRef ds:uri="26cfccf3-d9f9-43bb-aadf-58351eb1ba08"/>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35B68E0D-2293-4A73-B93F-31555BEA51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8590</TotalTime>
  <Words>226</Words>
  <Application>Microsoft Office PowerPoint</Application>
  <PresentationFormat>On-screen Show (4:3)</PresentationFormat>
  <Paragraphs>47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ETSUN interwork with TSN, URLLC etc..</vt:lpstr>
      <vt:lpstr>Background and related papers</vt:lpstr>
      <vt:lpstr>proposal</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LTHM3</cp:lastModifiedBy>
  <cp:revision>1494</cp:revision>
  <dcterms:created xsi:type="dcterms:W3CDTF">2008-08-30T09:32:10Z</dcterms:created>
  <dcterms:modified xsi:type="dcterms:W3CDTF">2020-06-05T12:09:39Z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68169d57-491b-4690-942e-23bcbea86d99</vt:lpwstr>
  </property>
  <property fmtid="{D5CDD505-2E9C-101B-9397-08002B2CF9AE}" pid="7" name="CTP_TimeStamp">
    <vt:lpwstr>2020-04-08 17:12:39Z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0x01010000A41F864BF9E047AC9D98AA3A92DCA2</vt:lpwstr>
  </property>
</Properties>
</file>