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341" r:id="rId5"/>
    <p:sldId id="1146" r:id="rId6"/>
    <p:sldId id="1147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72" d="100"/>
          <a:sy n="72" d="100"/>
        </p:scale>
        <p:origin x="61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38"/>
    </p:cViewPr>
  </p:sorterViewPr>
  <p:notesViewPr>
    <p:cSldViewPr snapToGrid="0">
      <p:cViewPr varScale="1">
        <p:scale>
          <a:sx n="57" d="100"/>
          <a:sy n="57" d="100"/>
        </p:scale>
        <p:origin x="2640" y="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6/5/2020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6/5/2020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50346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17598" y="1173299"/>
            <a:ext cx="8308800" cy="508526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Aft>
                <a:spcPts val="600"/>
              </a:spcAft>
              <a:buFont typeface="Arial" pitchFamily="34" charset="0"/>
              <a:buNone/>
              <a:defRPr sz="1400" baseline="0">
                <a:solidFill>
                  <a:schemeClr val="tx2"/>
                </a:solidFill>
              </a:defRPr>
            </a:lvl1pPr>
            <a:lvl2pPr>
              <a:buFont typeface="Arial" pitchFamily="34" charset="0"/>
              <a:buChar char="•"/>
              <a:defRPr sz="1200"/>
            </a:lvl2pPr>
            <a:lvl3pPr>
              <a:buNone/>
              <a:defRPr sz="1400"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17600" y="372332"/>
            <a:ext cx="8308800" cy="412800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17512" y="787200"/>
            <a:ext cx="8308800" cy="4128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18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9191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SA2 Work Planning 2020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  <p:sldLayoutId id="2147483772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39e_Electronic/Inbox/Drafts/S2-2003660r06%20POST%20DEADLINE.docx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E0324DB9-FE0D-4E83-8DED-B23E027D2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109" y="1297287"/>
            <a:ext cx="6245781" cy="2139553"/>
          </a:xfrm>
        </p:spPr>
        <p:txBody>
          <a:bodyPr/>
          <a:lstStyle/>
          <a:p>
            <a:pPr eaLnBrk="1" hangingPunct="1"/>
            <a:r>
              <a:rPr lang="en-US" altLang="en-US" sz="3600" dirty="0" err="1"/>
              <a:t>Tdoc</a:t>
            </a:r>
            <a:r>
              <a:rPr lang="en-US" altLang="en-US" sz="3600" dirty="0"/>
              <a:t> 3660</a:t>
            </a:r>
            <a:endParaRPr lang="en-GB" altLang="en-US" sz="3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F79EF1A-E3C5-4CB3-9F5E-B7529A0390E3}"/>
              </a:ext>
            </a:extLst>
          </p:cNvPr>
          <p:cNvSpPr/>
          <p:nvPr/>
        </p:nvSpPr>
        <p:spPr>
          <a:xfrm>
            <a:off x="265610" y="281602"/>
            <a:ext cx="7624355" cy="654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b="1" dirty="0">
                <a:ea typeface="宋体" panose="02010600030101010101" pitchFamily="2" charset="-122"/>
              </a:rPr>
              <a:t>SA WG2 Meeting #S2-139E</a:t>
            </a:r>
            <a:r>
              <a:rPr lang="en-GB" sz="14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					</a:t>
            </a:r>
            <a:endParaRPr lang="en-GB" altLang="en-US" sz="1200" b="1" dirty="0">
              <a:ea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endParaRPr lang="en-US" sz="1050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GB" sz="1200" b="1" dirty="0">
                <a:ea typeface="宋体" panose="02010600030101010101" pitchFamily="2" charset="-122"/>
              </a:rPr>
              <a:t>01 - 12 June, 2020, Electronic meeting</a:t>
            </a:r>
            <a:endParaRPr lang="en-US" sz="1200" b="1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1E43C4B-2F95-4AC9-99DF-20C8F6496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909" y="818279"/>
            <a:ext cx="8308181" cy="30956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l">
              <a:spcBef>
                <a:spcPct val="20000"/>
              </a:spcBef>
            </a:pPr>
            <a:r>
              <a:rPr lang="en-US" altLang="zh-CN" sz="2800" b="1" dirty="0">
                <a:latin typeface="+mn-lt"/>
                <a:ea typeface="+mn-ea"/>
                <a:cs typeface="+mn-cs"/>
              </a:rPr>
              <a:t>PB</a:t>
            </a:r>
            <a:endParaRPr lang="fr-FR" sz="2800" b="1" dirty="0"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1F921B9B-9C77-40C1-8419-ECCD10685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917" y="1532332"/>
            <a:ext cx="8308181" cy="5033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30188" indent="-230188" defTabSz="457200"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8788" indent="-228600" defTabSz="45720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84213" indent="-225425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2813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143000" indent="-230188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600200" indent="-230188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57400" indent="-230188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14600" indent="-230188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71800" indent="-230188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sz="2400" dirty="0"/>
              <a:t>Assume a </a:t>
            </a:r>
            <a:r>
              <a:rPr lang="fr-FR" sz="2400" dirty="0" err="1"/>
              <a:t>company</a:t>
            </a:r>
            <a:r>
              <a:rPr lang="fr-FR" sz="2400" dirty="0"/>
              <a:t> A proposes a solution </a:t>
            </a:r>
            <a:r>
              <a:rPr lang="fr-FR" sz="2400" dirty="0" err="1"/>
              <a:t>that</a:t>
            </a:r>
            <a:r>
              <a:rPr lang="fr-FR" sz="2400" dirty="0"/>
              <a:t> </a:t>
            </a:r>
            <a:r>
              <a:rPr lang="fr-FR" sz="2400" dirty="0" err="1"/>
              <a:t>works</a:t>
            </a:r>
            <a:r>
              <a:rPr lang="fr-FR" sz="2400" dirty="0"/>
              <a:t> but </a:t>
            </a:r>
            <a:r>
              <a:rPr lang="fr-FR" sz="2400" dirty="0" err="1"/>
              <a:t>company</a:t>
            </a:r>
            <a:r>
              <a:rPr lang="fr-FR" sz="2400" dirty="0"/>
              <a:t> B </a:t>
            </a:r>
            <a:r>
              <a:rPr lang="fr-FR" sz="2400" dirty="0" err="1"/>
              <a:t>does</a:t>
            </a:r>
            <a:r>
              <a:rPr lang="fr-FR" sz="2400" dirty="0"/>
              <a:t> not like and tells « </a:t>
            </a:r>
            <a:r>
              <a:rPr lang="fr-FR" sz="2400" dirty="0" err="1"/>
              <a:t>removes</a:t>
            </a:r>
            <a:r>
              <a:rPr lang="fr-FR" sz="2400" dirty="0"/>
              <a:t> ½ of </a:t>
            </a:r>
            <a:r>
              <a:rPr lang="fr-FR" sz="2400" dirty="0" err="1"/>
              <a:t>it</a:t>
            </a:r>
            <a:r>
              <a:rPr lang="fr-FR" sz="2400" dirty="0"/>
              <a:t> » (</a:t>
            </a:r>
            <a:r>
              <a:rPr lang="fr-FR" sz="2400" dirty="0" err="1"/>
              <a:t>making</a:t>
            </a:r>
            <a:r>
              <a:rPr lang="fr-FR" sz="2400" dirty="0"/>
              <a:t> </a:t>
            </a:r>
            <a:r>
              <a:rPr lang="fr-FR" sz="2400" dirty="0" err="1"/>
              <a:t>it</a:t>
            </a:r>
            <a:r>
              <a:rPr lang="fr-FR" sz="2400" dirty="0"/>
              <a:t> no more </a:t>
            </a:r>
            <a:r>
              <a:rPr lang="fr-FR" sz="2400" dirty="0" err="1"/>
              <a:t>working</a:t>
            </a:r>
            <a:r>
              <a:rPr lang="fr-FR" sz="2400" dirty="0"/>
              <a:t>) </a:t>
            </a:r>
            <a:r>
              <a:rPr lang="fr-FR" sz="2400" dirty="0" err="1"/>
              <a:t>while</a:t>
            </a:r>
            <a:r>
              <a:rPr lang="fr-FR" sz="2400" dirty="0"/>
              <a:t> </a:t>
            </a:r>
            <a:r>
              <a:rPr lang="fr-FR" sz="2400" dirty="0" err="1"/>
              <a:t>company</a:t>
            </a:r>
            <a:r>
              <a:rPr lang="fr-FR" sz="2400" dirty="0"/>
              <a:t> A proposes to </a:t>
            </a:r>
            <a:r>
              <a:rPr lang="fr-FR" sz="2400" dirty="0" err="1"/>
              <a:t>add</a:t>
            </a:r>
            <a:r>
              <a:rPr lang="fr-FR" sz="2400" dirty="0"/>
              <a:t> EN</a:t>
            </a:r>
          </a:p>
          <a:p>
            <a:r>
              <a:rPr lang="fr-FR" sz="2400" dirty="0"/>
              <a:t>How to no go to a </a:t>
            </a:r>
            <a:r>
              <a:rPr lang="fr-FR" sz="2400" dirty="0" err="1"/>
              <a:t>mood</a:t>
            </a:r>
            <a:r>
              <a:rPr lang="fr-FR" sz="2400" dirty="0"/>
              <a:t> </a:t>
            </a:r>
            <a:r>
              <a:rPr lang="fr-FR" sz="2400" dirty="0" err="1"/>
              <a:t>where</a:t>
            </a:r>
            <a:r>
              <a:rPr lang="fr-FR" sz="2400" dirty="0"/>
              <a:t> a </a:t>
            </a:r>
            <a:r>
              <a:rPr lang="fr-FR" sz="2400" dirty="0" err="1"/>
              <a:t>company</a:t>
            </a:r>
            <a:r>
              <a:rPr lang="fr-FR" sz="2400" dirty="0"/>
              <a:t> </a:t>
            </a:r>
            <a:r>
              <a:rPr lang="fr-FR" sz="2400" dirty="0" err="1"/>
              <a:t>is</a:t>
            </a:r>
            <a:r>
              <a:rPr lang="fr-FR" sz="2400" dirty="0"/>
              <a:t> </a:t>
            </a:r>
            <a:r>
              <a:rPr lang="fr-FR" sz="2400" dirty="0" err="1"/>
              <a:t>tempted</a:t>
            </a:r>
            <a:r>
              <a:rPr lang="fr-FR" sz="2400" dirty="0"/>
              <a:t> to </a:t>
            </a:r>
            <a:r>
              <a:rPr lang="fr-FR" sz="2400" dirty="0" err="1"/>
              <a:t>object</a:t>
            </a:r>
            <a:r>
              <a:rPr lang="fr-FR" sz="2400" dirty="0"/>
              <a:t> to </a:t>
            </a:r>
            <a:r>
              <a:rPr lang="fr-FR" sz="2400" dirty="0" err="1"/>
              <a:t>anything</a:t>
            </a:r>
            <a:r>
              <a:rPr lang="fr-FR" sz="2400" dirty="0"/>
              <a:t> </a:t>
            </a:r>
            <a:r>
              <a:rPr lang="fr-FR" sz="2400" dirty="0" err="1"/>
              <a:t>that</a:t>
            </a:r>
            <a:r>
              <a:rPr lang="fr-FR" sz="2400" dirty="0"/>
              <a:t> </a:t>
            </a:r>
            <a:r>
              <a:rPr lang="fr-FR" sz="2400" dirty="0" err="1"/>
              <a:t>is</a:t>
            </a:r>
            <a:r>
              <a:rPr lang="fr-FR" sz="2400" dirty="0"/>
              <a:t> not </a:t>
            </a:r>
            <a:r>
              <a:rPr lang="fr-FR" sz="2400" dirty="0" err="1"/>
              <a:t>its</a:t>
            </a:r>
            <a:r>
              <a:rPr lang="fr-FR" sz="2400" dirty="0"/>
              <a:t>  </a:t>
            </a:r>
            <a:r>
              <a:rPr lang="fr-FR" sz="2400" dirty="0" err="1"/>
              <a:t>own</a:t>
            </a:r>
            <a:r>
              <a:rPr lang="fr-FR" sz="2400" dirty="0"/>
              <a:t> solution?</a:t>
            </a:r>
          </a:p>
          <a:p>
            <a:r>
              <a:rPr lang="fr-FR" sz="2400" dirty="0"/>
              <a:t>In a F2F meeting </a:t>
            </a:r>
            <a:r>
              <a:rPr lang="fr-FR" sz="2400" dirty="0" err="1"/>
              <a:t>there</a:t>
            </a:r>
            <a:r>
              <a:rPr lang="fr-FR" sz="2400" dirty="0"/>
              <a:t> can </a:t>
            </a:r>
            <a:r>
              <a:rPr lang="fr-FR" sz="2400" dirty="0" err="1"/>
              <a:t>be</a:t>
            </a:r>
            <a:r>
              <a:rPr lang="fr-FR" sz="2400" dirty="0"/>
              <a:t> </a:t>
            </a:r>
            <a:r>
              <a:rPr lang="fr-FR" sz="2400" dirty="0" err="1"/>
              <a:t>reasonable</a:t>
            </a:r>
            <a:r>
              <a:rPr lang="fr-FR" sz="2400" dirty="0"/>
              <a:t> 3rd party people (</a:t>
            </a:r>
            <a:r>
              <a:rPr lang="fr-FR" sz="2400" dirty="0" err="1"/>
              <a:t>other</a:t>
            </a:r>
            <a:r>
              <a:rPr lang="fr-FR" sz="2400" dirty="0"/>
              <a:t> </a:t>
            </a:r>
            <a:r>
              <a:rPr lang="fr-FR" sz="2400" dirty="0" err="1"/>
              <a:t>companies</a:t>
            </a:r>
            <a:r>
              <a:rPr lang="fr-FR" sz="2400" dirty="0"/>
              <a:t>) </a:t>
            </a:r>
            <a:r>
              <a:rPr lang="fr-FR" sz="2400" dirty="0" err="1"/>
              <a:t>that</a:t>
            </a:r>
            <a:r>
              <a:rPr lang="fr-FR" sz="2400" dirty="0"/>
              <a:t> can </a:t>
            </a:r>
            <a:r>
              <a:rPr lang="fr-FR" sz="2400" dirty="0" err="1"/>
              <a:t>act</a:t>
            </a:r>
            <a:r>
              <a:rPr lang="fr-FR" sz="2400" dirty="0"/>
              <a:t> as a referee</a:t>
            </a:r>
          </a:p>
          <a:p>
            <a:endParaRPr lang="fr-FR" sz="2400" dirty="0"/>
          </a:p>
          <a:p>
            <a:r>
              <a:rPr lang="fr-FR" sz="2400" dirty="0"/>
              <a:t>It </a:t>
            </a:r>
            <a:r>
              <a:rPr lang="fr-FR" sz="2400" dirty="0" err="1"/>
              <a:t>is</a:t>
            </a:r>
            <a:r>
              <a:rPr lang="fr-FR" sz="2400" dirty="0"/>
              <a:t> </a:t>
            </a:r>
            <a:r>
              <a:rPr lang="fr-FR" sz="2400" dirty="0" err="1"/>
              <a:t>proposed</a:t>
            </a:r>
            <a:r>
              <a:rPr lang="fr-FR" sz="2400" dirty="0"/>
              <a:t> to </a:t>
            </a:r>
            <a:r>
              <a:rPr lang="fr-FR" sz="2400" dirty="0" err="1"/>
              <a:t>approve</a:t>
            </a:r>
            <a:r>
              <a:rPr lang="fr-FR" sz="2400" dirty="0"/>
              <a:t> </a:t>
            </a:r>
            <a:r>
              <a:rPr lang="fr-FR" sz="1800" dirty="0">
                <a:hlinkClick r:id="rId3"/>
              </a:rPr>
              <a:t>S2-2003660r06 POST DEADLINE.docx</a:t>
            </a:r>
            <a:r>
              <a:rPr lang="fr-FR" sz="1800" dirty="0"/>
              <a:t> for EC TR 23.748</a:t>
            </a:r>
            <a:endParaRPr lang="en-US" sz="1800" dirty="0"/>
          </a:p>
          <a:p>
            <a:pPr lvl="1"/>
            <a:endParaRPr lang="en-US" sz="1800" dirty="0"/>
          </a:p>
          <a:p>
            <a:endParaRPr lang="en-US" sz="1400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4D6EBB2-2630-4EED-AC8B-4F0B5E25C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3768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E6CAE7B-3770-404A-A2AF-A099A04E40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601720"/>
              </p:ext>
            </p:extLst>
          </p:nvPr>
        </p:nvGraphicFramePr>
        <p:xfrm>
          <a:off x="485775" y="3549491"/>
          <a:ext cx="8388350" cy="365760"/>
        </p:xfrm>
        <a:graphic>
          <a:graphicData uri="http://schemas.openxmlformats.org/drawingml/2006/table">
            <a:tbl>
              <a:tblPr/>
              <a:tblGrid>
                <a:gridCol w="4495717">
                  <a:extLst>
                    <a:ext uri="{9D8B030D-6E8A-4147-A177-3AD203B41FA5}">
                      <a16:colId xmlns:a16="http://schemas.microsoft.com/office/drawing/2014/main" val="1844681936"/>
                    </a:ext>
                  </a:extLst>
                </a:gridCol>
                <a:gridCol w="3892633">
                  <a:extLst>
                    <a:ext uri="{9D8B030D-6E8A-4147-A177-3AD203B41FA5}">
                      <a16:colId xmlns:a16="http://schemas.microsoft.com/office/drawing/2014/main" val="14823437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effectLst/>
                      </a:endParaRPr>
                    </a:p>
                  </a:txBody>
                  <a:tcPr marR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894901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61AA6F6-D878-46BC-AE0C-DF1431CE4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579701"/>
              </p:ext>
            </p:extLst>
          </p:nvPr>
        </p:nvGraphicFramePr>
        <p:xfrm>
          <a:off x="485775" y="3686651"/>
          <a:ext cx="8388350" cy="365760"/>
        </p:xfrm>
        <a:graphic>
          <a:graphicData uri="http://schemas.openxmlformats.org/drawingml/2006/table">
            <a:tbl>
              <a:tblPr/>
              <a:tblGrid>
                <a:gridCol w="4495717">
                  <a:extLst>
                    <a:ext uri="{9D8B030D-6E8A-4147-A177-3AD203B41FA5}">
                      <a16:colId xmlns:a16="http://schemas.microsoft.com/office/drawing/2014/main" val="966610178"/>
                    </a:ext>
                  </a:extLst>
                </a:gridCol>
                <a:gridCol w="3892633">
                  <a:extLst>
                    <a:ext uri="{9D8B030D-6E8A-4147-A177-3AD203B41FA5}">
                      <a16:colId xmlns:a16="http://schemas.microsoft.com/office/drawing/2014/main" val="28516244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effectLst/>
                      </a:endParaRPr>
                    </a:p>
                  </a:txBody>
                  <a:tcPr marR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93159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1E43C4B-2F95-4AC9-99DF-20C8F6496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909" y="818279"/>
            <a:ext cx="8308181" cy="30956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l">
              <a:spcBef>
                <a:spcPct val="20000"/>
              </a:spcBef>
            </a:pPr>
            <a:r>
              <a:rPr lang="en-US" altLang="zh-CN" sz="2800" b="1" dirty="0">
                <a:latin typeface="+mn-lt"/>
                <a:ea typeface="+mn-ea"/>
                <a:cs typeface="+mn-cs"/>
              </a:rPr>
              <a:t>EN added</a:t>
            </a:r>
            <a:endParaRPr lang="fr-FR" sz="2800" b="1" dirty="0"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1F921B9B-9C77-40C1-8419-ECCD10685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" y="1535445"/>
            <a:ext cx="8308181" cy="5033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30188" indent="-230188" defTabSz="457200"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8788" indent="-228600" defTabSz="45720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84213" indent="-225425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2813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143000" indent="-230188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600200" indent="-230188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57400" indent="-230188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14600" indent="-230188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71800" indent="-230188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2000" dirty="0"/>
              <a:t>Editor’s Note: a precise list of the NG RAN OAM specifications expected to be supported by the local NEF needs to be provided. </a:t>
            </a:r>
            <a:endParaRPr lang="fr-FR" sz="2000" dirty="0"/>
          </a:p>
          <a:p>
            <a:r>
              <a:rPr lang="en-GB" sz="2000" dirty="0"/>
              <a:t>The EC AF is an entity specified by SA2 but that uses SBA interfaces defined by SA5 specifications to request user tracing information from NG RAN</a:t>
            </a:r>
            <a:endParaRPr lang="fr-FR" sz="2000" dirty="0"/>
          </a:p>
          <a:p>
            <a:r>
              <a:rPr lang="en-GB" sz="2000" dirty="0"/>
              <a:t>Editor’s Note: a precise list of the NG RAN OAM specifications expected to be supported by the EC AF needs to be provided. </a:t>
            </a:r>
            <a:endParaRPr lang="fr-FR" sz="2000" dirty="0"/>
          </a:p>
          <a:p>
            <a:r>
              <a:rPr lang="en-GB" sz="2000" dirty="0"/>
              <a:t>Editor’s Note: It is FFS whether and if yes how SA5 allows NF not belongs to management system to trigger tracing.</a:t>
            </a:r>
            <a:endParaRPr lang="fr-FR" sz="2000" dirty="0"/>
          </a:p>
          <a:p>
            <a:r>
              <a:rPr lang="en-GB" sz="2000" dirty="0"/>
              <a:t>Editor’s Note:: it is FFS how to ensure that the solution does not interfere with tracing for VIP users or for checking  fault in the network.</a:t>
            </a:r>
            <a:endParaRPr lang="fr-FR" sz="2000" dirty="0"/>
          </a:p>
          <a:p>
            <a:r>
              <a:rPr lang="en-GB" sz="2000" dirty="0"/>
              <a:t> </a:t>
            </a:r>
            <a:endParaRPr lang="fr-FR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4D6EBB2-2630-4EED-AC8B-4F0B5E25C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3768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E6CAE7B-3770-404A-A2AF-A099A04E4037}"/>
              </a:ext>
            </a:extLst>
          </p:cNvPr>
          <p:cNvGraphicFramePr>
            <a:graphicFrameLocks noGrp="1"/>
          </p:cNvGraphicFramePr>
          <p:nvPr/>
        </p:nvGraphicFramePr>
        <p:xfrm>
          <a:off x="485775" y="3549491"/>
          <a:ext cx="8388350" cy="365760"/>
        </p:xfrm>
        <a:graphic>
          <a:graphicData uri="http://schemas.openxmlformats.org/drawingml/2006/table">
            <a:tbl>
              <a:tblPr/>
              <a:tblGrid>
                <a:gridCol w="4495717">
                  <a:extLst>
                    <a:ext uri="{9D8B030D-6E8A-4147-A177-3AD203B41FA5}">
                      <a16:colId xmlns:a16="http://schemas.microsoft.com/office/drawing/2014/main" val="1844681936"/>
                    </a:ext>
                  </a:extLst>
                </a:gridCol>
                <a:gridCol w="3892633">
                  <a:extLst>
                    <a:ext uri="{9D8B030D-6E8A-4147-A177-3AD203B41FA5}">
                      <a16:colId xmlns:a16="http://schemas.microsoft.com/office/drawing/2014/main" val="14823437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effectLst/>
                      </a:endParaRPr>
                    </a:p>
                  </a:txBody>
                  <a:tcPr marR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894901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61AA6F6-D878-46BC-AE0C-DF1431CE4C93}"/>
              </a:ext>
            </a:extLst>
          </p:cNvPr>
          <p:cNvGraphicFramePr>
            <a:graphicFrameLocks noGrp="1"/>
          </p:cNvGraphicFramePr>
          <p:nvPr/>
        </p:nvGraphicFramePr>
        <p:xfrm>
          <a:off x="485775" y="3686651"/>
          <a:ext cx="8388350" cy="365760"/>
        </p:xfrm>
        <a:graphic>
          <a:graphicData uri="http://schemas.openxmlformats.org/drawingml/2006/table">
            <a:tbl>
              <a:tblPr/>
              <a:tblGrid>
                <a:gridCol w="4495717">
                  <a:extLst>
                    <a:ext uri="{9D8B030D-6E8A-4147-A177-3AD203B41FA5}">
                      <a16:colId xmlns:a16="http://schemas.microsoft.com/office/drawing/2014/main" val="966610178"/>
                    </a:ext>
                  </a:extLst>
                </a:gridCol>
                <a:gridCol w="3892633">
                  <a:extLst>
                    <a:ext uri="{9D8B030D-6E8A-4147-A177-3AD203B41FA5}">
                      <a16:colId xmlns:a16="http://schemas.microsoft.com/office/drawing/2014/main" val="28516244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effectLst/>
                      </a:endParaRPr>
                    </a:p>
                  </a:txBody>
                  <a:tcPr marR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931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480067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A41F864BF9E047AC9D98AA3A92DCA2" ma:contentTypeVersion="13" ma:contentTypeDescription="Create a new document." ma:contentTypeScope="" ma:versionID="b25bcc4ba47422d025582b925f8d75cc">
  <xsd:schema xmlns:xsd="http://www.w3.org/2001/XMLSchema" xmlns:xs="http://www.w3.org/2001/XMLSchema" xmlns:p="http://schemas.microsoft.com/office/2006/metadata/properties" xmlns:ns3="9fcd8246-0349-4f28-bf6f-1f0b2b4b9468" xmlns:ns4="26cfccf3-d9f9-43bb-aadf-58351eb1ba08" targetNamespace="http://schemas.microsoft.com/office/2006/metadata/properties" ma:root="true" ma:fieldsID="8a69f492b6e436bc0ae5a29485c0af4d" ns3:_="" ns4:_="">
    <xsd:import namespace="9fcd8246-0349-4f28-bf6f-1f0b2b4b9468"/>
    <xsd:import namespace="26cfccf3-d9f9-43bb-aadf-58351eb1ba0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cd8246-0349-4f28-bf6f-1f0b2b4b946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cfccf3-d9f9-43bb-aadf-58351eb1ba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1A6554-E5B4-47B1-AB0C-CD21D7DD96FA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9fcd8246-0349-4f28-bf6f-1f0b2b4b9468"/>
    <ds:schemaRef ds:uri="http://purl.org/dc/elements/1.1/"/>
    <ds:schemaRef ds:uri="http://schemas.microsoft.com/office/infopath/2007/PartnerControls"/>
    <ds:schemaRef ds:uri="26cfccf3-d9f9-43bb-aadf-58351eb1ba08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ADF5C0A-025D-41CD-9292-142F76AB2F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cd8246-0349-4f28-bf6f-1f0b2b4b9468"/>
    <ds:schemaRef ds:uri="26cfccf3-d9f9-43bb-aadf-58351eb1ba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B68E0D-2293-4A73-B93F-31555BEA51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8598</TotalTime>
  <Words>150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Tdoc 3660</vt:lpstr>
      <vt:lpstr>PB</vt:lpstr>
      <vt:lpstr>EN added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LTHM3</cp:lastModifiedBy>
  <cp:revision>1495</cp:revision>
  <dcterms:created xsi:type="dcterms:W3CDTF">2008-08-30T09:32:10Z</dcterms:created>
  <dcterms:modified xsi:type="dcterms:W3CDTF">2020-06-05T12:23:37Z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68169d57-491b-4690-942e-23bcbea86d99</vt:lpwstr>
  </property>
  <property fmtid="{D5CDD505-2E9C-101B-9397-08002B2CF9AE}" pid="7" name="CTP_TimeStamp">
    <vt:lpwstr>2020-04-08 17:12:39Z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0x01010000A41F864BF9E047AC9D98AA3A92DCA2</vt:lpwstr>
  </property>
</Properties>
</file>