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5C1ED-54E6-406D-81A8-D6C936A0D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E5053-0DEF-4A15-ADBD-5A078EDAC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1A850-9C38-43B9-A793-E1BEE557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B4AA8-12DA-43EE-97DA-2DBD7802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7164-7A40-4EF5-AF72-B53B4582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1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672D-84F1-4C25-8496-F22C8AB1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8F53A-01E7-4C9A-96D2-4EA4C32E3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51B77-B371-408E-B857-FF47E1EA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A8323-0B5D-4257-BE9A-BAF4C96C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9ED4E-66DC-415B-9947-52EDFD46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9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FBAEB-A2DD-4088-AB46-1AD64088F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5D36F-1667-4D87-802A-B907DEA67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66F44-C4A3-4A53-836E-6FC5E88AF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3BA4F-C812-4FFF-BCA8-FA366119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69DE1-3F09-4022-B3B0-D13B1FBF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2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50F4-5997-4CC4-8E29-16F2FBE7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BD43-0FDF-48F1-8B4C-B83A23D02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75516-8F01-4169-A127-BEAC30FE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2AB06-8A01-4CD6-97FE-F0873E95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98E28-78C9-4A24-B78E-6AF0C178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9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2F697-1C9B-456F-B260-E93B4DF97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82CD8-DAB0-4126-B2C5-D5BFDCCE7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01E1F-0A16-4A4F-AB10-F61356B1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2A4AF-9F4E-40A2-84BC-1315332B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CA91D-C67C-4236-BB57-E0D9141B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4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85F7-0204-4E3A-B640-01486464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90BEF-A830-4D26-886A-7555945CF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DA2A5-1BF7-4F6D-8BD2-BDF441874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B171B-5303-49E5-A8EF-CDF456662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4DBEC-A8CE-4B17-8B66-E7ED9198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2FC94-2DD6-4BF5-8AD6-90771533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9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A8AB-1739-42EC-B86E-7A6407F5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3389B-78C6-4D5F-8474-DF0C00E8D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98DD9-E78B-47FC-9B81-3C29EA3B5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F26C3-25C5-4E23-B2CD-632E7073B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80423-56EF-4933-98A7-2A15FEBA0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D1BA4-D640-442E-AD5E-01B50839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531E2-9D1F-4840-889D-F8753AC2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B395B-7918-4D0F-949D-36D193609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E3AD-8C8C-4C36-8785-103653BF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6EECD-4922-4B30-B7A7-2477F1F79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13C34-B943-46A6-8B25-A6961A13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F8F40-5F89-44CB-812E-DAFA3E765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2A406-46E3-4CC8-AFDE-6ACA20FE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88A0AD-E70C-4071-A69E-54146654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7FC62-80D5-47F0-A791-897EB087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7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8583-E0C8-4514-BF0C-34426AAF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C821E-76AD-4F5D-8B49-3E7CE9B17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1EFE5-B52E-4152-8972-5E45D861F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4FB86-1DCD-449E-A249-23B5B417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6B92F-6BE4-4A1A-9025-9C92DE2F5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8CFF0-06AE-4DCD-85B4-EAD4E9D4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0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5716-6F07-437F-BB27-BDF33449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32133-F45A-469F-9C27-475940A54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8F2A3-C8AD-47FA-99F7-3ACA485F3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5A0F7-22A5-4F73-8E2F-0E71F8A8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6C2C2-CFBD-49A7-9C3E-B7574E7A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7C952-1417-4126-AF24-A433BC4C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80F776-3768-44E6-B414-8CB92818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ABD94-21E7-43B9-9CB7-96F0B6A9B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3C980-DD6D-41E8-B10C-637920181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A6E5-DD2F-4CE8-9479-72C96649B03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B6A69-3A5F-4978-B47F-7FB3DFDA0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F503E-0446-49F7-AC61-044BBF699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A476-5832-4C03-9854-C7FC10B18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3gpp.org/tsg_sa/WG2_Arch/TSGS2_139e_Electronic/Docs/S2-2004188.zip" TargetMode="External"/><Relationship Id="rId2" Type="http://schemas.openxmlformats.org/officeDocument/2006/relationships/hyperlink" Target="ftp://ftp.3gpp.org/tsg_sa/WG2_Arch/TSGS2_139e_Electronic/Docs/S2-2003575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3gpp.org/tsg_sa/WG2_Arch/TSGS2_139e_Electronic/Docs/S2-2004193.zip" TargetMode="External"/><Relationship Id="rId4" Type="http://schemas.openxmlformats.org/officeDocument/2006/relationships/hyperlink" Target="ftp://ftp.3gpp.org/tsg_sa/WG2_Arch/TSGS2_139e_Electronic/Docs/S2-2004189.zi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4F9C-15F1-40A6-B56A-2D98B09D59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Early UE capability </a:t>
            </a:r>
            <a:br>
              <a:rPr lang="en-US" dirty="0"/>
            </a:br>
            <a:r>
              <a:rPr lang="en-US" dirty="0"/>
              <a:t>retrieval for </a:t>
            </a:r>
            <a:r>
              <a:rPr lang="en-US" dirty="0" err="1"/>
              <a:t>eMTC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142E3D-E496-454F-866C-3718FEBCA3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13486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FAF0-0A61-4213-811D-B045BF412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papers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7550F4-263B-40A1-B38E-EC2C63E6C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647774"/>
              </p:ext>
            </p:extLst>
          </p:nvPr>
        </p:nvGraphicFramePr>
        <p:xfrm>
          <a:off x="838200" y="1835531"/>
          <a:ext cx="10032048" cy="211232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893777">
                  <a:extLst>
                    <a:ext uri="{9D8B030D-6E8A-4147-A177-3AD203B41FA5}">
                      <a16:colId xmlns:a16="http://schemas.microsoft.com/office/drawing/2014/main" val="1619772532"/>
                    </a:ext>
                  </a:extLst>
                </a:gridCol>
                <a:gridCol w="1122209">
                  <a:extLst>
                    <a:ext uri="{9D8B030D-6E8A-4147-A177-3AD203B41FA5}">
                      <a16:colId xmlns:a16="http://schemas.microsoft.com/office/drawing/2014/main" val="3074293682"/>
                    </a:ext>
                  </a:extLst>
                </a:gridCol>
                <a:gridCol w="893777">
                  <a:extLst>
                    <a:ext uri="{9D8B030D-6E8A-4147-A177-3AD203B41FA5}">
                      <a16:colId xmlns:a16="http://schemas.microsoft.com/office/drawing/2014/main" val="3029246082"/>
                    </a:ext>
                  </a:extLst>
                </a:gridCol>
                <a:gridCol w="893777">
                  <a:extLst>
                    <a:ext uri="{9D8B030D-6E8A-4147-A177-3AD203B41FA5}">
                      <a16:colId xmlns:a16="http://schemas.microsoft.com/office/drawing/2014/main" val="2094049274"/>
                    </a:ext>
                  </a:extLst>
                </a:gridCol>
                <a:gridCol w="4103792">
                  <a:extLst>
                    <a:ext uri="{9D8B030D-6E8A-4147-A177-3AD203B41FA5}">
                      <a16:colId xmlns:a16="http://schemas.microsoft.com/office/drawing/2014/main" val="3761993824"/>
                    </a:ext>
                  </a:extLst>
                </a:gridCol>
                <a:gridCol w="1556130">
                  <a:extLst>
                    <a:ext uri="{9D8B030D-6E8A-4147-A177-3AD203B41FA5}">
                      <a16:colId xmlns:a16="http://schemas.microsoft.com/office/drawing/2014/main" val="2367371582"/>
                    </a:ext>
                  </a:extLst>
                </a:gridCol>
                <a:gridCol w="568586">
                  <a:extLst>
                    <a:ext uri="{9D8B030D-6E8A-4147-A177-3AD203B41FA5}">
                      <a16:colId xmlns:a16="http://schemas.microsoft.com/office/drawing/2014/main" val="3739938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  <a:endParaRPr lang="en-US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S2-2003575</a:t>
                      </a:r>
                      <a:endParaRPr lang="en-US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In</a:t>
                      </a:r>
                      <a:endParaRPr lang="en-US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endParaRPr lang="en-US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from RAN WG2: LS on early UE capability retrieval for eMTC </a:t>
                      </a:r>
                      <a:endParaRPr lang="en-US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 WG2 (R2-2003935)</a:t>
                      </a:r>
                      <a:endParaRPr lang="en-US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Rel-16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530429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u="sng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S2-2004188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LS OUT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Approval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[DRAFT] Reply LS on early UE capability retrieval for eMTC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Qualcomm Technologies Int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Rel-16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6384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u="sng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S2-2004189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Approval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23.501 CR2377 (Rel-16, 'B'): Truncated 5G S-TMSI for early UE capability retrieval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Qualcomm Incorporated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Rel-16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250153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u="sng" dirty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S2-2004193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Approval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23.401 CR3603 (Rel-16, 'B'): Early UE capability retrieval support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Qualcomm Incorporated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Rel-16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99781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83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828E-E9A1-4A70-8220-993A64B5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6510-C761-4E98-A6DC-6F03D6543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RAN2 sent an LS in R2-2003935 with the following action for SA2:</a:t>
            </a:r>
          </a:p>
          <a:p>
            <a:pPr lvl="1"/>
            <a:r>
              <a:rPr lang="en-US" sz="2000" dirty="0"/>
              <a:t>To consider feasibility of introducing enhancements to enable the (ng-)</a:t>
            </a:r>
            <a:r>
              <a:rPr lang="en-US" sz="2000" dirty="0" err="1"/>
              <a:t>eNB</a:t>
            </a:r>
            <a:r>
              <a:rPr lang="en-US" sz="2000" dirty="0"/>
              <a:t> for early UE capability retrieval for </a:t>
            </a:r>
            <a:r>
              <a:rPr lang="en-US" sz="2000" dirty="0" err="1"/>
              <a:t>eMTC</a:t>
            </a:r>
            <a:r>
              <a:rPr lang="en-US" sz="2000" dirty="0"/>
              <a:t> UEs connected to EPC and 5GC in Rel-16, and if confirmed feasible, specify the required changes based on truncated 5G-S-TMSI solution in their specifications.</a:t>
            </a:r>
          </a:p>
          <a:p>
            <a:r>
              <a:rPr lang="en-US" sz="2400" dirty="0"/>
              <a:t>For EPS support of early capability retrieval for </a:t>
            </a:r>
            <a:r>
              <a:rPr lang="en-US" sz="2400" dirty="0" err="1"/>
              <a:t>eMTC</a:t>
            </a:r>
            <a:r>
              <a:rPr lang="en-US" sz="2400" dirty="0"/>
              <a:t> is straightforward as the same procedure already exists for NB-IoT.</a:t>
            </a:r>
          </a:p>
          <a:p>
            <a:r>
              <a:rPr lang="en-US" sz="2400" dirty="0"/>
              <a:t>For 5GS it is important to highlight that even though RAN2 LS asks about </a:t>
            </a:r>
            <a:r>
              <a:rPr lang="en-US" sz="2400" dirty="0" err="1"/>
              <a:t>eMTC</a:t>
            </a:r>
            <a:r>
              <a:rPr lang="en-US" sz="2400" dirty="0"/>
              <a:t> UEs only, RAN2 assumes that truncated 5G-S-TMSIs will be used by all UEs in the call (“same UE identity shall be used by all UEs in the cell.”)</a:t>
            </a:r>
          </a:p>
          <a:p>
            <a:r>
              <a:rPr lang="en-US" sz="2400" dirty="0"/>
              <a:t>Various companies raised concerns during pre-e-meeting discussions on the reflector that this reduces the available AMF Set ID /Pointer/TMSI number space (due to truncation) for all UEs that connect to 5GC via E-UTRA. </a:t>
            </a:r>
          </a:p>
        </p:txBody>
      </p:sp>
    </p:spTree>
    <p:extLst>
      <p:ext uri="{BB962C8B-B14F-4D97-AF65-F5344CB8AC3E}">
        <p14:creationId xmlns:p14="http://schemas.microsoft.com/office/powerpoint/2010/main" val="227018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2F640-4BFA-4BEF-8348-BF7BDEAE4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Proposed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29ED-2BB6-4975-A7CD-F1BE4BA99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EPS: </a:t>
            </a:r>
          </a:p>
          <a:p>
            <a:pPr lvl="1"/>
            <a:r>
              <a:rPr lang="en-US" dirty="0"/>
              <a:t>Agree CR in S2-2004193 to clarify that </a:t>
            </a:r>
            <a:r>
              <a:rPr lang="en-GB" dirty="0"/>
              <a:t>Early UE capability retrieval is supported also for </a:t>
            </a:r>
            <a:r>
              <a:rPr lang="en-GB" dirty="0" err="1"/>
              <a:t>eMTC</a:t>
            </a:r>
            <a:r>
              <a:rPr lang="en-GB" dirty="0"/>
              <a:t> (note: it is already supported for NB-IoT).</a:t>
            </a:r>
          </a:p>
          <a:p>
            <a:r>
              <a:rPr lang="en-GB" dirty="0"/>
              <a:t>For 5GS:</a:t>
            </a:r>
          </a:p>
          <a:p>
            <a:pPr lvl="1"/>
            <a:r>
              <a:rPr lang="en-GB" dirty="0"/>
              <a:t>Send a reply LS to RAN2 (see </a:t>
            </a:r>
            <a:r>
              <a:rPr lang="en-GB" b="1" dirty="0"/>
              <a:t>S2-2004188r01</a:t>
            </a:r>
            <a:r>
              <a:rPr lang="en-GB" dirty="0"/>
              <a:t>) to </a:t>
            </a:r>
          </a:p>
          <a:p>
            <a:pPr lvl="2"/>
            <a:r>
              <a:rPr lang="en-GB" dirty="0"/>
              <a:t>illustrate the concern on </a:t>
            </a:r>
            <a:r>
              <a:rPr lang="en-US" dirty="0"/>
              <a:t>AMF Set ID/AMF pointer/TMSI number space if 5G-S-TMSI truncation was applied to all UEs connecting to 5GC via E-UTRA;</a:t>
            </a:r>
          </a:p>
          <a:p>
            <a:pPr lvl="2"/>
            <a:r>
              <a:rPr lang="en-US" dirty="0"/>
              <a:t>confirm that AMF could provide the truncated 5G-S-TMSI configuration to LTE-M UEs;</a:t>
            </a:r>
          </a:p>
          <a:p>
            <a:pPr lvl="2"/>
            <a:r>
              <a:rPr lang="en-US" dirty="0"/>
              <a:t>request RAN2 to evaluate whether it is feasible to enable ng-eNBs to determine whether the UE identifier signaled in Msg3 is a truncated 5G-S-TMSI or not and to inform </a:t>
            </a:r>
            <a:r>
              <a:rPr lang="en-US"/>
              <a:t>SA2 accordingly.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65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378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Early UE capability  retrieval for eMTC</vt:lpstr>
      <vt:lpstr>Related papers</vt:lpstr>
      <vt:lpstr>Background</vt:lpstr>
      <vt:lpstr>Proposed 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QC_17</dc:creator>
  <cp:lastModifiedBy>QC_18</cp:lastModifiedBy>
  <cp:revision>7</cp:revision>
  <dcterms:created xsi:type="dcterms:W3CDTF">2020-05-28T11:16:58Z</dcterms:created>
  <dcterms:modified xsi:type="dcterms:W3CDTF">2020-05-28T20:11:49Z</dcterms:modified>
</cp:coreProperties>
</file>