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4" r:id="rId5"/>
    <p:sldId id="265" r:id="rId6"/>
    <p:sldId id="26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60" d="100"/>
          <a:sy n="60" d="100"/>
        </p:scale>
        <p:origin x="5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5C1ED-54E6-406D-81A8-D6C936A0D2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B2E5053-0DEF-4A15-ADBD-5A078EDAC5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41A850-9C38-43B9-A793-E1BEE55714CB}"/>
              </a:ext>
            </a:extLst>
          </p:cNvPr>
          <p:cNvSpPr>
            <a:spLocks noGrp="1"/>
          </p:cNvSpPr>
          <p:nvPr>
            <p:ph type="dt" sz="half" idx="10"/>
          </p:nvPr>
        </p:nvSpPr>
        <p:spPr/>
        <p:txBody>
          <a:bodyPr/>
          <a:lstStyle/>
          <a:p>
            <a:fld id="{E34DA6E5-DD2F-4CE8-9479-72C96649B03D}" type="datetimeFigureOut">
              <a:rPr lang="en-US" smtClean="0"/>
              <a:t>6/1/2020</a:t>
            </a:fld>
            <a:endParaRPr lang="en-US"/>
          </a:p>
        </p:txBody>
      </p:sp>
      <p:sp>
        <p:nvSpPr>
          <p:cNvPr id="5" name="Footer Placeholder 4">
            <a:extLst>
              <a:ext uri="{FF2B5EF4-FFF2-40B4-BE49-F238E27FC236}">
                <a16:creationId xmlns:a16="http://schemas.microsoft.com/office/drawing/2014/main" id="{981B4AA8-12DA-43EE-97DA-2DBD780217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6B7164-7A40-4EF5-AF72-B53B4582D203}"/>
              </a:ext>
            </a:extLst>
          </p:cNvPr>
          <p:cNvSpPr>
            <a:spLocks noGrp="1"/>
          </p:cNvSpPr>
          <p:nvPr>
            <p:ph type="sldNum" sz="quarter" idx="12"/>
          </p:nvPr>
        </p:nvSpPr>
        <p:spPr/>
        <p:txBody>
          <a:bodyPr/>
          <a:lstStyle/>
          <a:p>
            <a:fld id="{3A84A476-5832-4C03-9854-C7FC10B183D8}" type="slidenum">
              <a:rPr lang="en-US" smtClean="0"/>
              <a:t>‹#›</a:t>
            </a:fld>
            <a:endParaRPr lang="en-US"/>
          </a:p>
        </p:txBody>
      </p:sp>
    </p:spTree>
    <p:extLst>
      <p:ext uri="{BB962C8B-B14F-4D97-AF65-F5344CB8AC3E}">
        <p14:creationId xmlns:p14="http://schemas.microsoft.com/office/powerpoint/2010/main" val="3779213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B672D-84F1-4C25-8496-F22C8AB16F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8B8F53A-01E7-4C9A-96D2-4EA4C32E3E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C51B77-B371-408E-B857-FF47E1EA2E59}"/>
              </a:ext>
            </a:extLst>
          </p:cNvPr>
          <p:cNvSpPr>
            <a:spLocks noGrp="1"/>
          </p:cNvSpPr>
          <p:nvPr>
            <p:ph type="dt" sz="half" idx="10"/>
          </p:nvPr>
        </p:nvSpPr>
        <p:spPr/>
        <p:txBody>
          <a:bodyPr/>
          <a:lstStyle/>
          <a:p>
            <a:fld id="{E34DA6E5-DD2F-4CE8-9479-72C96649B03D}" type="datetimeFigureOut">
              <a:rPr lang="en-US" smtClean="0"/>
              <a:t>6/1/2020</a:t>
            </a:fld>
            <a:endParaRPr lang="en-US"/>
          </a:p>
        </p:txBody>
      </p:sp>
      <p:sp>
        <p:nvSpPr>
          <p:cNvPr id="5" name="Footer Placeholder 4">
            <a:extLst>
              <a:ext uri="{FF2B5EF4-FFF2-40B4-BE49-F238E27FC236}">
                <a16:creationId xmlns:a16="http://schemas.microsoft.com/office/drawing/2014/main" id="{EF2A8323-0B5D-4257-BE9A-BAF4C96C10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89ED4E-66DC-415B-9947-52EDFD46EEF1}"/>
              </a:ext>
            </a:extLst>
          </p:cNvPr>
          <p:cNvSpPr>
            <a:spLocks noGrp="1"/>
          </p:cNvSpPr>
          <p:nvPr>
            <p:ph type="sldNum" sz="quarter" idx="12"/>
          </p:nvPr>
        </p:nvSpPr>
        <p:spPr/>
        <p:txBody>
          <a:bodyPr/>
          <a:lstStyle/>
          <a:p>
            <a:fld id="{3A84A476-5832-4C03-9854-C7FC10B183D8}" type="slidenum">
              <a:rPr lang="en-US" smtClean="0"/>
              <a:t>‹#›</a:t>
            </a:fld>
            <a:endParaRPr lang="en-US"/>
          </a:p>
        </p:txBody>
      </p:sp>
    </p:spTree>
    <p:extLst>
      <p:ext uri="{BB962C8B-B14F-4D97-AF65-F5344CB8AC3E}">
        <p14:creationId xmlns:p14="http://schemas.microsoft.com/office/powerpoint/2010/main" val="2995398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9FBAEB-A2DD-4088-AB46-1AD64088F2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45D36F-1667-4D87-802A-B907DEA67A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C66F44-C4A3-4A53-836E-6FC5E88AFE01}"/>
              </a:ext>
            </a:extLst>
          </p:cNvPr>
          <p:cNvSpPr>
            <a:spLocks noGrp="1"/>
          </p:cNvSpPr>
          <p:nvPr>
            <p:ph type="dt" sz="half" idx="10"/>
          </p:nvPr>
        </p:nvSpPr>
        <p:spPr/>
        <p:txBody>
          <a:bodyPr/>
          <a:lstStyle/>
          <a:p>
            <a:fld id="{E34DA6E5-DD2F-4CE8-9479-72C96649B03D}" type="datetimeFigureOut">
              <a:rPr lang="en-US" smtClean="0"/>
              <a:t>6/1/2020</a:t>
            </a:fld>
            <a:endParaRPr lang="en-US"/>
          </a:p>
        </p:txBody>
      </p:sp>
      <p:sp>
        <p:nvSpPr>
          <p:cNvPr id="5" name="Footer Placeholder 4">
            <a:extLst>
              <a:ext uri="{FF2B5EF4-FFF2-40B4-BE49-F238E27FC236}">
                <a16:creationId xmlns:a16="http://schemas.microsoft.com/office/drawing/2014/main" id="{5E83BA4F-C812-4FFF-BCA8-FA366119D1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969DE1-3F09-4022-B3B0-D13B1FBF5AC4}"/>
              </a:ext>
            </a:extLst>
          </p:cNvPr>
          <p:cNvSpPr>
            <a:spLocks noGrp="1"/>
          </p:cNvSpPr>
          <p:nvPr>
            <p:ph type="sldNum" sz="quarter" idx="12"/>
          </p:nvPr>
        </p:nvSpPr>
        <p:spPr/>
        <p:txBody>
          <a:bodyPr/>
          <a:lstStyle/>
          <a:p>
            <a:fld id="{3A84A476-5832-4C03-9854-C7FC10B183D8}" type="slidenum">
              <a:rPr lang="en-US" smtClean="0"/>
              <a:t>‹#›</a:t>
            </a:fld>
            <a:endParaRPr lang="en-US"/>
          </a:p>
        </p:txBody>
      </p:sp>
    </p:spTree>
    <p:extLst>
      <p:ext uri="{BB962C8B-B14F-4D97-AF65-F5344CB8AC3E}">
        <p14:creationId xmlns:p14="http://schemas.microsoft.com/office/powerpoint/2010/main" val="2344327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150F4-5997-4CC4-8E29-16F2FBE730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4DBD43-0FDF-48F1-8B4C-B83A23D028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D75516-8F01-4169-A127-BEAC30FE0E44}"/>
              </a:ext>
            </a:extLst>
          </p:cNvPr>
          <p:cNvSpPr>
            <a:spLocks noGrp="1"/>
          </p:cNvSpPr>
          <p:nvPr>
            <p:ph type="dt" sz="half" idx="10"/>
          </p:nvPr>
        </p:nvSpPr>
        <p:spPr/>
        <p:txBody>
          <a:bodyPr/>
          <a:lstStyle/>
          <a:p>
            <a:fld id="{E34DA6E5-DD2F-4CE8-9479-72C96649B03D}" type="datetimeFigureOut">
              <a:rPr lang="en-US" smtClean="0"/>
              <a:t>6/1/2020</a:t>
            </a:fld>
            <a:endParaRPr lang="en-US"/>
          </a:p>
        </p:txBody>
      </p:sp>
      <p:sp>
        <p:nvSpPr>
          <p:cNvPr id="5" name="Footer Placeholder 4">
            <a:extLst>
              <a:ext uri="{FF2B5EF4-FFF2-40B4-BE49-F238E27FC236}">
                <a16:creationId xmlns:a16="http://schemas.microsoft.com/office/drawing/2014/main" id="{C9F2AB06-8A01-4CD6-97FE-F0873E950D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C98E28-78C9-4A24-B78E-6AF0C17823ED}"/>
              </a:ext>
            </a:extLst>
          </p:cNvPr>
          <p:cNvSpPr>
            <a:spLocks noGrp="1"/>
          </p:cNvSpPr>
          <p:nvPr>
            <p:ph type="sldNum" sz="quarter" idx="12"/>
          </p:nvPr>
        </p:nvSpPr>
        <p:spPr/>
        <p:txBody>
          <a:bodyPr/>
          <a:lstStyle/>
          <a:p>
            <a:fld id="{3A84A476-5832-4C03-9854-C7FC10B183D8}" type="slidenum">
              <a:rPr lang="en-US" smtClean="0"/>
              <a:t>‹#›</a:t>
            </a:fld>
            <a:endParaRPr lang="en-US"/>
          </a:p>
        </p:txBody>
      </p:sp>
    </p:spTree>
    <p:extLst>
      <p:ext uri="{BB962C8B-B14F-4D97-AF65-F5344CB8AC3E}">
        <p14:creationId xmlns:p14="http://schemas.microsoft.com/office/powerpoint/2010/main" val="1812292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2F697-1C9B-456F-B260-E93B4DF97A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A82CD8-DAB0-4126-B2C5-D5BFDCCE70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E01E1F-0A16-4A4F-AB10-F61356B1B191}"/>
              </a:ext>
            </a:extLst>
          </p:cNvPr>
          <p:cNvSpPr>
            <a:spLocks noGrp="1"/>
          </p:cNvSpPr>
          <p:nvPr>
            <p:ph type="dt" sz="half" idx="10"/>
          </p:nvPr>
        </p:nvSpPr>
        <p:spPr/>
        <p:txBody>
          <a:bodyPr/>
          <a:lstStyle/>
          <a:p>
            <a:fld id="{E34DA6E5-DD2F-4CE8-9479-72C96649B03D}" type="datetimeFigureOut">
              <a:rPr lang="en-US" smtClean="0"/>
              <a:t>6/1/2020</a:t>
            </a:fld>
            <a:endParaRPr lang="en-US"/>
          </a:p>
        </p:txBody>
      </p:sp>
      <p:sp>
        <p:nvSpPr>
          <p:cNvPr id="5" name="Footer Placeholder 4">
            <a:extLst>
              <a:ext uri="{FF2B5EF4-FFF2-40B4-BE49-F238E27FC236}">
                <a16:creationId xmlns:a16="http://schemas.microsoft.com/office/drawing/2014/main" id="{7262A4AF-9F4E-40A2-84BC-1315332B34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DCA91D-C67C-4236-BB57-E0D9141BCB60}"/>
              </a:ext>
            </a:extLst>
          </p:cNvPr>
          <p:cNvSpPr>
            <a:spLocks noGrp="1"/>
          </p:cNvSpPr>
          <p:nvPr>
            <p:ph type="sldNum" sz="quarter" idx="12"/>
          </p:nvPr>
        </p:nvSpPr>
        <p:spPr/>
        <p:txBody>
          <a:bodyPr/>
          <a:lstStyle/>
          <a:p>
            <a:fld id="{3A84A476-5832-4C03-9854-C7FC10B183D8}" type="slidenum">
              <a:rPr lang="en-US" smtClean="0"/>
              <a:t>‹#›</a:t>
            </a:fld>
            <a:endParaRPr lang="en-US"/>
          </a:p>
        </p:txBody>
      </p:sp>
    </p:spTree>
    <p:extLst>
      <p:ext uri="{BB962C8B-B14F-4D97-AF65-F5344CB8AC3E}">
        <p14:creationId xmlns:p14="http://schemas.microsoft.com/office/powerpoint/2010/main" val="3819647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F85F7-0204-4E3A-B640-0148646426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F90BEF-A830-4D26-886A-7555945CF7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4DA2A5-1BF7-4F6D-8BD2-BDF4418749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1B171B-5303-49E5-A8EF-CDF45666252B}"/>
              </a:ext>
            </a:extLst>
          </p:cNvPr>
          <p:cNvSpPr>
            <a:spLocks noGrp="1"/>
          </p:cNvSpPr>
          <p:nvPr>
            <p:ph type="dt" sz="half" idx="10"/>
          </p:nvPr>
        </p:nvSpPr>
        <p:spPr/>
        <p:txBody>
          <a:bodyPr/>
          <a:lstStyle/>
          <a:p>
            <a:fld id="{E34DA6E5-DD2F-4CE8-9479-72C96649B03D}" type="datetimeFigureOut">
              <a:rPr lang="en-US" smtClean="0"/>
              <a:t>6/1/2020</a:t>
            </a:fld>
            <a:endParaRPr lang="en-US"/>
          </a:p>
        </p:txBody>
      </p:sp>
      <p:sp>
        <p:nvSpPr>
          <p:cNvPr id="6" name="Footer Placeholder 5">
            <a:extLst>
              <a:ext uri="{FF2B5EF4-FFF2-40B4-BE49-F238E27FC236}">
                <a16:creationId xmlns:a16="http://schemas.microsoft.com/office/drawing/2014/main" id="{2584DBEC-A8CE-4B17-8B66-E7ED9198F0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12FC94-2DD6-4BF5-8AD6-9077153337EB}"/>
              </a:ext>
            </a:extLst>
          </p:cNvPr>
          <p:cNvSpPr>
            <a:spLocks noGrp="1"/>
          </p:cNvSpPr>
          <p:nvPr>
            <p:ph type="sldNum" sz="quarter" idx="12"/>
          </p:nvPr>
        </p:nvSpPr>
        <p:spPr/>
        <p:txBody>
          <a:bodyPr/>
          <a:lstStyle/>
          <a:p>
            <a:fld id="{3A84A476-5832-4C03-9854-C7FC10B183D8}" type="slidenum">
              <a:rPr lang="en-US" smtClean="0"/>
              <a:t>‹#›</a:t>
            </a:fld>
            <a:endParaRPr lang="en-US"/>
          </a:p>
        </p:txBody>
      </p:sp>
    </p:spTree>
    <p:extLst>
      <p:ext uri="{BB962C8B-B14F-4D97-AF65-F5344CB8AC3E}">
        <p14:creationId xmlns:p14="http://schemas.microsoft.com/office/powerpoint/2010/main" val="904894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2A8AB-1739-42EC-B86E-7A6407F57FD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93389B-78C6-4D5F-8474-DF0C00E8DC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798DD9-E78B-47FC-9B81-3C29EA3B59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E2F26C3-25C5-4E23-B2CD-632E7073B4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380423-56EF-4933-98A7-2A15FEBA0F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D0D1BA4-D640-442E-AD5E-01B50839F44B}"/>
              </a:ext>
            </a:extLst>
          </p:cNvPr>
          <p:cNvSpPr>
            <a:spLocks noGrp="1"/>
          </p:cNvSpPr>
          <p:nvPr>
            <p:ph type="dt" sz="half" idx="10"/>
          </p:nvPr>
        </p:nvSpPr>
        <p:spPr/>
        <p:txBody>
          <a:bodyPr/>
          <a:lstStyle/>
          <a:p>
            <a:fld id="{E34DA6E5-DD2F-4CE8-9479-72C96649B03D}" type="datetimeFigureOut">
              <a:rPr lang="en-US" smtClean="0"/>
              <a:t>6/1/2020</a:t>
            </a:fld>
            <a:endParaRPr lang="en-US"/>
          </a:p>
        </p:txBody>
      </p:sp>
      <p:sp>
        <p:nvSpPr>
          <p:cNvPr id="8" name="Footer Placeholder 7">
            <a:extLst>
              <a:ext uri="{FF2B5EF4-FFF2-40B4-BE49-F238E27FC236}">
                <a16:creationId xmlns:a16="http://schemas.microsoft.com/office/drawing/2014/main" id="{762531E2-9D1F-4840-889D-F8753AC298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2B395B-7918-4D0F-949D-36D193609957}"/>
              </a:ext>
            </a:extLst>
          </p:cNvPr>
          <p:cNvSpPr>
            <a:spLocks noGrp="1"/>
          </p:cNvSpPr>
          <p:nvPr>
            <p:ph type="sldNum" sz="quarter" idx="12"/>
          </p:nvPr>
        </p:nvSpPr>
        <p:spPr/>
        <p:txBody>
          <a:bodyPr/>
          <a:lstStyle/>
          <a:p>
            <a:fld id="{3A84A476-5832-4C03-9854-C7FC10B183D8}" type="slidenum">
              <a:rPr lang="en-US" smtClean="0"/>
              <a:t>‹#›</a:t>
            </a:fld>
            <a:endParaRPr lang="en-US"/>
          </a:p>
        </p:txBody>
      </p:sp>
    </p:spTree>
    <p:extLst>
      <p:ext uri="{BB962C8B-B14F-4D97-AF65-F5344CB8AC3E}">
        <p14:creationId xmlns:p14="http://schemas.microsoft.com/office/powerpoint/2010/main" val="3854669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0E3AD-8C8C-4C36-8785-103653BF3A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96EECD-4922-4B30-B7A7-2477F1F79208}"/>
              </a:ext>
            </a:extLst>
          </p:cNvPr>
          <p:cNvSpPr>
            <a:spLocks noGrp="1"/>
          </p:cNvSpPr>
          <p:nvPr>
            <p:ph type="dt" sz="half" idx="10"/>
          </p:nvPr>
        </p:nvSpPr>
        <p:spPr/>
        <p:txBody>
          <a:bodyPr/>
          <a:lstStyle/>
          <a:p>
            <a:fld id="{E34DA6E5-DD2F-4CE8-9479-72C96649B03D}" type="datetimeFigureOut">
              <a:rPr lang="en-US" smtClean="0"/>
              <a:t>6/1/2020</a:t>
            </a:fld>
            <a:endParaRPr lang="en-US"/>
          </a:p>
        </p:txBody>
      </p:sp>
      <p:sp>
        <p:nvSpPr>
          <p:cNvPr id="4" name="Footer Placeholder 3">
            <a:extLst>
              <a:ext uri="{FF2B5EF4-FFF2-40B4-BE49-F238E27FC236}">
                <a16:creationId xmlns:a16="http://schemas.microsoft.com/office/drawing/2014/main" id="{20113C34-B943-46A6-8B25-A6961A13F4D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5F8F40-5F89-44CB-812E-DAFA3E765A55}"/>
              </a:ext>
            </a:extLst>
          </p:cNvPr>
          <p:cNvSpPr>
            <a:spLocks noGrp="1"/>
          </p:cNvSpPr>
          <p:nvPr>
            <p:ph type="sldNum" sz="quarter" idx="12"/>
          </p:nvPr>
        </p:nvSpPr>
        <p:spPr/>
        <p:txBody>
          <a:bodyPr/>
          <a:lstStyle/>
          <a:p>
            <a:fld id="{3A84A476-5832-4C03-9854-C7FC10B183D8}" type="slidenum">
              <a:rPr lang="en-US" smtClean="0"/>
              <a:t>‹#›</a:t>
            </a:fld>
            <a:endParaRPr lang="en-US"/>
          </a:p>
        </p:txBody>
      </p:sp>
    </p:spTree>
    <p:extLst>
      <p:ext uri="{BB962C8B-B14F-4D97-AF65-F5344CB8AC3E}">
        <p14:creationId xmlns:p14="http://schemas.microsoft.com/office/powerpoint/2010/main" val="568974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A2A406-46E3-4CC8-AFDE-6ACA20FE1094}"/>
              </a:ext>
            </a:extLst>
          </p:cNvPr>
          <p:cNvSpPr>
            <a:spLocks noGrp="1"/>
          </p:cNvSpPr>
          <p:nvPr>
            <p:ph type="dt" sz="half" idx="10"/>
          </p:nvPr>
        </p:nvSpPr>
        <p:spPr/>
        <p:txBody>
          <a:bodyPr/>
          <a:lstStyle/>
          <a:p>
            <a:fld id="{E34DA6E5-DD2F-4CE8-9479-72C96649B03D}" type="datetimeFigureOut">
              <a:rPr lang="en-US" smtClean="0"/>
              <a:t>6/1/2020</a:t>
            </a:fld>
            <a:endParaRPr lang="en-US"/>
          </a:p>
        </p:txBody>
      </p:sp>
      <p:sp>
        <p:nvSpPr>
          <p:cNvPr id="3" name="Footer Placeholder 2">
            <a:extLst>
              <a:ext uri="{FF2B5EF4-FFF2-40B4-BE49-F238E27FC236}">
                <a16:creationId xmlns:a16="http://schemas.microsoft.com/office/drawing/2014/main" id="{4988A0AD-E70C-4071-A69E-5414665462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047FC62-80D5-47F0-A791-897EB0876E02}"/>
              </a:ext>
            </a:extLst>
          </p:cNvPr>
          <p:cNvSpPr>
            <a:spLocks noGrp="1"/>
          </p:cNvSpPr>
          <p:nvPr>
            <p:ph type="sldNum" sz="quarter" idx="12"/>
          </p:nvPr>
        </p:nvSpPr>
        <p:spPr/>
        <p:txBody>
          <a:bodyPr/>
          <a:lstStyle/>
          <a:p>
            <a:fld id="{3A84A476-5832-4C03-9854-C7FC10B183D8}" type="slidenum">
              <a:rPr lang="en-US" smtClean="0"/>
              <a:t>‹#›</a:t>
            </a:fld>
            <a:endParaRPr lang="en-US"/>
          </a:p>
        </p:txBody>
      </p:sp>
    </p:spTree>
    <p:extLst>
      <p:ext uri="{BB962C8B-B14F-4D97-AF65-F5344CB8AC3E}">
        <p14:creationId xmlns:p14="http://schemas.microsoft.com/office/powerpoint/2010/main" val="837171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F8583-E0C8-4514-BF0C-34426AAFE7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24C821E-76AD-4F5D-8B49-3E7CE9B171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FE1EFE5-B52E-4152-8972-5E45D861FB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E4FB86-1DCD-449E-A249-23B5B4175562}"/>
              </a:ext>
            </a:extLst>
          </p:cNvPr>
          <p:cNvSpPr>
            <a:spLocks noGrp="1"/>
          </p:cNvSpPr>
          <p:nvPr>
            <p:ph type="dt" sz="half" idx="10"/>
          </p:nvPr>
        </p:nvSpPr>
        <p:spPr/>
        <p:txBody>
          <a:bodyPr/>
          <a:lstStyle/>
          <a:p>
            <a:fld id="{E34DA6E5-DD2F-4CE8-9479-72C96649B03D}" type="datetimeFigureOut">
              <a:rPr lang="en-US" smtClean="0"/>
              <a:t>6/1/2020</a:t>
            </a:fld>
            <a:endParaRPr lang="en-US"/>
          </a:p>
        </p:txBody>
      </p:sp>
      <p:sp>
        <p:nvSpPr>
          <p:cNvPr id="6" name="Footer Placeholder 5">
            <a:extLst>
              <a:ext uri="{FF2B5EF4-FFF2-40B4-BE49-F238E27FC236}">
                <a16:creationId xmlns:a16="http://schemas.microsoft.com/office/drawing/2014/main" id="{3486B92F-6BE4-4A1A-9025-9C92DE2F55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E8CFF0-06AE-4DCD-85B4-EAD4E9D47EBF}"/>
              </a:ext>
            </a:extLst>
          </p:cNvPr>
          <p:cNvSpPr>
            <a:spLocks noGrp="1"/>
          </p:cNvSpPr>
          <p:nvPr>
            <p:ph type="sldNum" sz="quarter" idx="12"/>
          </p:nvPr>
        </p:nvSpPr>
        <p:spPr/>
        <p:txBody>
          <a:bodyPr/>
          <a:lstStyle/>
          <a:p>
            <a:fld id="{3A84A476-5832-4C03-9854-C7FC10B183D8}" type="slidenum">
              <a:rPr lang="en-US" smtClean="0"/>
              <a:t>‹#›</a:t>
            </a:fld>
            <a:endParaRPr lang="en-US"/>
          </a:p>
        </p:txBody>
      </p:sp>
    </p:spTree>
    <p:extLst>
      <p:ext uri="{BB962C8B-B14F-4D97-AF65-F5344CB8AC3E}">
        <p14:creationId xmlns:p14="http://schemas.microsoft.com/office/powerpoint/2010/main" val="3856102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15716-6F07-437F-BB27-BDF33449C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2432133-F45A-469F-9C27-475940A543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98F2A3-C8AD-47FA-99F7-3ACA485F3D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05A0F7-22A5-4F73-8E2F-0E71F8A83120}"/>
              </a:ext>
            </a:extLst>
          </p:cNvPr>
          <p:cNvSpPr>
            <a:spLocks noGrp="1"/>
          </p:cNvSpPr>
          <p:nvPr>
            <p:ph type="dt" sz="half" idx="10"/>
          </p:nvPr>
        </p:nvSpPr>
        <p:spPr/>
        <p:txBody>
          <a:bodyPr/>
          <a:lstStyle/>
          <a:p>
            <a:fld id="{E34DA6E5-DD2F-4CE8-9479-72C96649B03D}" type="datetimeFigureOut">
              <a:rPr lang="en-US" smtClean="0"/>
              <a:t>6/1/2020</a:t>
            </a:fld>
            <a:endParaRPr lang="en-US"/>
          </a:p>
        </p:txBody>
      </p:sp>
      <p:sp>
        <p:nvSpPr>
          <p:cNvPr id="6" name="Footer Placeholder 5">
            <a:extLst>
              <a:ext uri="{FF2B5EF4-FFF2-40B4-BE49-F238E27FC236}">
                <a16:creationId xmlns:a16="http://schemas.microsoft.com/office/drawing/2014/main" id="{8BB6C2C2-CFBD-49A7-9C3E-B7574E7A50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77C952-1417-4126-AF24-A433BC4CDCFC}"/>
              </a:ext>
            </a:extLst>
          </p:cNvPr>
          <p:cNvSpPr>
            <a:spLocks noGrp="1"/>
          </p:cNvSpPr>
          <p:nvPr>
            <p:ph type="sldNum" sz="quarter" idx="12"/>
          </p:nvPr>
        </p:nvSpPr>
        <p:spPr/>
        <p:txBody>
          <a:bodyPr/>
          <a:lstStyle/>
          <a:p>
            <a:fld id="{3A84A476-5832-4C03-9854-C7FC10B183D8}" type="slidenum">
              <a:rPr lang="en-US" smtClean="0"/>
              <a:t>‹#›</a:t>
            </a:fld>
            <a:endParaRPr lang="en-US"/>
          </a:p>
        </p:txBody>
      </p:sp>
    </p:spTree>
    <p:extLst>
      <p:ext uri="{BB962C8B-B14F-4D97-AF65-F5344CB8AC3E}">
        <p14:creationId xmlns:p14="http://schemas.microsoft.com/office/powerpoint/2010/main" val="240699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80F776-3768-44E6-B414-8CB9281802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F4ABD94-21E7-43B9-9CB7-96F0B6A9BA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D3C980-DD6D-41E8-B10C-6379201815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4DA6E5-DD2F-4CE8-9479-72C96649B03D}" type="datetimeFigureOut">
              <a:rPr lang="en-US" smtClean="0"/>
              <a:t>6/1/2020</a:t>
            </a:fld>
            <a:endParaRPr lang="en-US"/>
          </a:p>
        </p:txBody>
      </p:sp>
      <p:sp>
        <p:nvSpPr>
          <p:cNvPr id="5" name="Footer Placeholder 4">
            <a:extLst>
              <a:ext uri="{FF2B5EF4-FFF2-40B4-BE49-F238E27FC236}">
                <a16:creationId xmlns:a16="http://schemas.microsoft.com/office/drawing/2014/main" id="{A9DB6A69-3A5F-4978-B47F-7FB3DFDA05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28F503E-0446-49F7-AC61-044BBF6990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84A476-5832-4C03-9854-C7FC10B183D8}" type="slidenum">
              <a:rPr lang="en-US" smtClean="0"/>
              <a:t>‹#›</a:t>
            </a:fld>
            <a:endParaRPr lang="en-US"/>
          </a:p>
        </p:txBody>
      </p:sp>
    </p:spTree>
    <p:extLst>
      <p:ext uri="{BB962C8B-B14F-4D97-AF65-F5344CB8AC3E}">
        <p14:creationId xmlns:p14="http://schemas.microsoft.com/office/powerpoint/2010/main" val="388939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3gpp.org/ftp/tsg_sa/WG2_Arch/TSGS2_139e_Electronic/Docs/S2-2003706.zip" TargetMode="External"/><Relationship Id="rId7" Type="http://schemas.openxmlformats.org/officeDocument/2006/relationships/hyperlink" Target="https://www.3gpp.org/ftp/tsg_sa/WG2_Arch/TSGS2_139e_Electronic/Docs/S2-2003705.zip" TargetMode="External"/><Relationship Id="rId2" Type="http://schemas.openxmlformats.org/officeDocument/2006/relationships/hyperlink" Target="https://www.3gpp.org/ftp/tsg_sa/WG2_Arch/TSGS2_139e_Electronic/Docs/S2-2003549.zip" TargetMode="External"/><Relationship Id="rId1" Type="http://schemas.openxmlformats.org/officeDocument/2006/relationships/slideLayout" Target="../slideLayouts/slideLayout2.xml"/><Relationship Id="rId6" Type="http://schemas.openxmlformats.org/officeDocument/2006/relationships/hyperlink" Target="https://www.3gpp.org/ftp/tsg_sa/WG2_Arch/TSGS2_139e_Electronic/Docs/S2-2004126.zip" TargetMode="External"/><Relationship Id="rId5" Type="http://schemas.openxmlformats.org/officeDocument/2006/relationships/hyperlink" Target="https://www.3gpp.org/ftp/tsg_sa/WG2_Arch/TSGS2_139e_Electronic/Docs/S2-2004125.zip" TargetMode="External"/><Relationship Id="rId4" Type="http://schemas.openxmlformats.org/officeDocument/2006/relationships/hyperlink" Target="https://www.3gpp.org/ftp/tsg_sa/WG2_Arch/TSGS2_139e_Electronic/Docs/S2-2004124.zi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F4F9C-15F1-40A6-B56A-2D98B09D5986}"/>
              </a:ext>
            </a:extLst>
          </p:cNvPr>
          <p:cNvSpPr>
            <a:spLocks noGrp="1"/>
          </p:cNvSpPr>
          <p:nvPr>
            <p:ph type="ctrTitle"/>
          </p:nvPr>
        </p:nvSpPr>
        <p:spPr/>
        <p:txBody>
          <a:bodyPr/>
          <a:lstStyle/>
          <a:p>
            <a:r>
              <a:rPr lang="en-US" dirty="0"/>
              <a:t>LS on which features cannot interwork with ETSUN</a:t>
            </a:r>
          </a:p>
        </p:txBody>
      </p:sp>
      <p:sp>
        <p:nvSpPr>
          <p:cNvPr id="3" name="Subtitle 2">
            <a:extLst>
              <a:ext uri="{FF2B5EF4-FFF2-40B4-BE49-F238E27FC236}">
                <a16:creationId xmlns:a16="http://schemas.microsoft.com/office/drawing/2014/main" id="{59142E3D-E496-454F-866C-3718FEBCA3AC}"/>
              </a:ext>
            </a:extLst>
          </p:cNvPr>
          <p:cNvSpPr>
            <a:spLocks noGrp="1"/>
          </p:cNvSpPr>
          <p:nvPr>
            <p:ph type="subTitle" idx="1"/>
          </p:nvPr>
        </p:nvSpPr>
        <p:spPr/>
        <p:txBody>
          <a:bodyPr/>
          <a:lstStyle/>
          <a:p>
            <a:r>
              <a:rPr lang="en-US" dirty="0"/>
              <a:t>Nokia</a:t>
            </a:r>
          </a:p>
        </p:txBody>
      </p:sp>
    </p:spTree>
    <p:extLst>
      <p:ext uri="{BB962C8B-B14F-4D97-AF65-F5344CB8AC3E}">
        <p14:creationId xmlns:p14="http://schemas.microsoft.com/office/powerpoint/2010/main" val="134867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2828E-E9A1-4A70-8220-993A64B522AB}"/>
              </a:ext>
            </a:extLst>
          </p:cNvPr>
          <p:cNvSpPr>
            <a:spLocks noGrp="1"/>
          </p:cNvSpPr>
          <p:nvPr>
            <p:ph type="title"/>
          </p:nvPr>
        </p:nvSpPr>
        <p:spPr>
          <a:xfrm>
            <a:off x="712075" y="79647"/>
            <a:ext cx="10515600" cy="1325563"/>
          </a:xfrm>
        </p:spPr>
        <p:txBody>
          <a:bodyPr/>
          <a:lstStyle/>
          <a:p>
            <a:r>
              <a:rPr lang="en-US" dirty="0"/>
              <a:t>Background and related papers</a:t>
            </a:r>
          </a:p>
        </p:txBody>
      </p:sp>
      <p:sp>
        <p:nvSpPr>
          <p:cNvPr id="3" name="Content Placeholder 2">
            <a:extLst>
              <a:ext uri="{FF2B5EF4-FFF2-40B4-BE49-F238E27FC236}">
                <a16:creationId xmlns:a16="http://schemas.microsoft.com/office/drawing/2014/main" id="{14A76510-C761-4E98-A6DC-6F03D6543588}"/>
              </a:ext>
            </a:extLst>
          </p:cNvPr>
          <p:cNvSpPr>
            <a:spLocks noGrp="1"/>
          </p:cNvSpPr>
          <p:nvPr>
            <p:ph idx="1"/>
          </p:nvPr>
        </p:nvSpPr>
        <p:spPr>
          <a:xfrm>
            <a:off x="320040" y="1405210"/>
            <a:ext cx="11196145" cy="705601"/>
          </a:xfrm>
        </p:spPr>
        <p:txBody>
          <a:bodyPr>
            <a:normAutofit fontScale="92500"/>
          </a:bodyPr>
          <a:lstStyle/>
          <a:p>
            <a:r>
              <a:rPr lang="en-GB" sz="2000" dirty="0"/>
              <a:t>CT4 asked SA2 to clarify which features cannot interwork with ETSUN and add the clarification in relevant specification if needed, and to confirm in particular whether URLLC applies to PDU session with I-SMF</a:t>
            </a:r>
            <a:r>
              <a:rPr lang="en-US" sz="2000" dirty="0"/>
              <a:t>.</a:t>
            </a:r>
            <a:endParaRPr lang="en-GB" sz="2000" dirty="0"/>
          </a:p>
          <a:p>
            <a:endParaRPr lang="fr-FR" sz="1800" dirty="0"/>
          </a:p>
        </p:txBody>
      </p:sp>
      <p:graphicFrame>
        <p:nvGraphicFramePr>
          <p:cNvPr id="4" name="Content Placeholder 5">
            <a:extLst>
              <a:ext uri="{FF2B5EF4-FFF2-40B4-BE49-F238E27FC236}">
                <a16:creationId xmlns:a16="http://schemas.microsoft.com/office/drawing/2014/main" id="{4D822D7E-24EE-4D38-8D8B-3B4CCE904EB4}"/>
              </a:ext>
            </a:extLst>
          </p:cNvPr>
          <p:cNvGraphicFramePr>
            <a:graphicFrameLocks/>
          </p:cNvGraphicFramePr>
          <p:nvPr>
            <p:extLst>
              <p:ext uri="{D42A27DB-BD31-4B8C-83A1-F6EECF244321}">
                <p14:modId xmlns:p14="http://schemas.microsoft.com/office/powerpoint/2010/main" val="3062843626"/>
              </p:ext>
            </p:extLst>
          </p:nvPr>
        </p:nvGraphicFramePr>
        <p:xfrm>
          <a:off x="320040" y="2657648"/>
          <a:ext cx="11496824" cy="3702165"/>
        </p:xfrm>
        <a:graphic>
          <a:graphicData uri="http://schemas.openxmlformats.org/drawingml/2006/table">
            <a:tbl>
              <a:tblPr firstRow="1" firstCol="1" bandRow="1">
                <a:tableStyleId>{5C22544A-7EE6-4342-B048-85BDC9FD1C3A}</a:tableStyleId>
              </a:tblPr>
              <a:tblGrid>
                <a:gridCol w="428523">
                  <a:extLst>
                    <a:ext uri="{9D8B030D-6E8A-4147-A177-3AD203B41FA5}">
                      <a16:colId xmlns:a16="http://schemas.microsoft.com/office/drawing/2014/main" val="1617973903"/>
                    </a:ext>
                  </a:extLst>
                </a:gridCol>
                <a:gridCol w="1160693">
                  <a:extLst>
                    <a:ext uri="{9D8B030D-6E8A-4147-A177-3AD203B41FA5}">
                      <a16:colId xmlns:a16="http://schemas.microsoft.com/office/drawing/2014/main" val="2145564119"/>
                    </a:ext>
                  </a:extLst>
                </a:gridCol>
                <a:gridCol w="758766">
                  <a:extLst>
                    <a:ext uri="{9D8B030D-6E8A-4147-A177-3AD203B41FA5}">
                      <a16:colId xmlns:a16="http://schemas.microsoft.com/office/drawing/2014/main" val="1751571203"/>
                    </a:ext>
                  </a:extLst>
                </a:gridCol>
                <a:gridCol w="6349412">
                  <a:extLst>
                    <a:ext uri="{9D8B030D-6E8A-4147-A177-3AD203B41FA5}">
                      <a16:colId xmlns:a16="http://schemas.microsoft.com/office/drawing/2014/main" val="973050901"/>
                    </a:ext>
                  </a:extLst>
                </a:gridCol>
                <a:gridCol w="2799430">
                  <a:extLst>
                    <a:ext uri="{9D8B030D-6E8A-4147-A177-3AD203B41FA5}">
                      <a16:colId xmlns:a16="http://schemas.microsoft.com/office/drawing/2014/main" val="4179170409"/>
                    </a:ext>
                  </a:extLst>
                </a:gridCol>
              </a:tblGrid>
              <a:tr h="299607">
                <a:tc>
                  <a:txBody>
                    <a:bodyPr/>
                    <a:lstStyle/>
                    <a:p>
                      <a:pPr>
                        <a:lnSpc>
                          <a:spcPct val="107000"/>
                        </a:lnSpc>
                        <a:spcAft>
                          <a:spcPts val="0"/>
                        </a:spcAft>
                      </a:pPr>
                      <a:r>
                        <a:rPr lang="en-US" sz="1600">
                          <a:effectLst/>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en-US" sz="1600" dirty="0">
                          <a:effectLst/>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en-US" sz="1600">
                          <a:effectLst/>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en-US" sz="1600">
                          <a:effectLst/>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en-US" sz="1600">
                          <a:effectLst/>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extLst>
                  <a:ext uri="{0D108BD9-81ED-4DB2-BD59-A6C34878D82A}">
                    <a16:rowId xmlns:a16="http://schemas.microsoft.com/office/drawing/2014/main" val="760845307"/>
                  </a:ext>
                </a:extLst>
              </a:tr>
              <a:tr h="567093">
                <a:tc>
                  <a:txBody>
                    <a:bodyPr/>
                    <a:lstStyle/>
                    <a:p>
                      <a:pPr>
                        <a:lnSpc>
                          <a:spcPct val="107000"/>
                        </a:lnSpc>
                        <a:spcAft>
                          <a:spcPts val="0"/>
                        </a:spcAft>
                      </a:pPr>
                      <a:r>
                        <a:rPr lang="en-US" sz="1600">
                          <a:effectLst/>
                        </a:rPr>
                        <a:t>4.1</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fr-FR" sz="16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2"/>
                        </a:rPr>
                        <a:t>S2-2003549</a:t>
                      </a:r>
                      <a:endParaRPr lang="fr-FR"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tc>
                <a:tc>
                  <a:txBody>
                    <a:bodyPr/>
                    <a:lstStyle/>
                    <a:p>
                      <a:pPr>
                        <a:lnSpc>
                          <a:spcPct val="107000"/>
                        </a:lnSpc>
                        <a:spcAft>
                          <a:spcPts val="0"/>
                        </a:spcAft>
                      </a:pPr>
                      <a:r>
                        <a:rPr lang="en-US" sz="1600">
                          <a:effectLst/>
                        </a:rPr>
                        <a:t>LS In</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en-US" sz="1600" dirty="0">
                          <a:effectLst/>
                        </a:rPr>
                        <a:t>LS from CT WG4: LS on which features cannot interwork with ETSUN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en-US" sz="1600">
                          <a:effectLst/>
                        </a:rPr>
                        <a:t>CT WG4 (C4-202536)</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extLst>
                  <a:ext uri="{0D108BD9-81ED-4DB2-BD59-A6C34878D82A}">
                    <a16:rowId xmlns:a16="http://schemas.microsoft.com/office/drawing/2014/main" val="1953126381"/>
                  </a:ext>
                </a:extLst>
              </a:tr>
              <a:tr h="567093">
                <a:tc>
                  <a:txBody>
                    <a:bodyPr/>
                    <a:lstStyle/>
                    <a:p>
                      <a:pPr>
                        <a:lnSpc>
                          <a:spcPct val="107000"/>
                        </a:lnSpc>
                        <a:spcAft>
                          <a:spcPts val="0"/>
                        </a:spcAft>
                      </a:pPr>
                      <a:r>
                        <a:rPr lang="en-US" sz="1600">
                          <a:effectLst/>
                        </a:rPr>
                        <a:t>4.1</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fr-FR" sz="1800" u="sng" kern="1200" dirty="0">
                          <a:solidFill>
                            <a:schemeClr val="dk1"/>
                          </a:solidFill>
                          <a:effectLst/>
                          <a:latin typeface="+mn-lt"/>
                          <a:ea typeface="+mn-ea"/>
                          <a:cs typeface="+mn-cs"/>
                          <a:hlinkClick r:id="rId3"/>
                        </a:rPr>
                        <a:t>S2-2003706</a:t>
                      </a:r>
                      <a:endParaRPr lang="fr-FR"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tc>
                <a:tc>
                  <a:txBody>
                    <a:bodyPr/>
                    <a:lstStyle/>
                    <a:p>
                      <a:pPr>
                        <a:lnSpc>
                          <a:spcPct val="107000"/>
                        </a:lnSpc>
                        <a:spcAft>
                          <a:spcPts val="0"/>
                        </a:spcAft>
                      </a:pPr>
                      <a:r>
                        <a:rPr lang="en-US" sz="1600" dirty="0">
                          <a:effectLst/>
                        </a:rPr>
                        <a:t>LS OUT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en-US" sz="1600">
                          <a:effectLst/>
                        </a:rPr>
                        <a:t>[DRAFT] Reply LS on which features cannot interwork with ETSUN</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en-US" sz="1600">
                          <a:effectLst/>
                        </a:rPr>
                        <a:t>Nokia, Nokia Shanghai Bell</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extLst>
                  <a:ext uri="{0D108BD9-81ED-4DB2-BD59-A6C34878D82A}">
                    <a16:rowId xmlns:a16="http://schemas.microsoft.com/office/drawing/2014/main" val="1981388388"/>
                  </a:ext>
                </a:extLst>
              </a:tr>
              <a:tr h="567093">
                <a:tc>
                  <a:txBody>
                    <a:bodyPr/>
                    <a:lstStyle/>
                    <a:p>
                      <a:pPr>
                        <a:lnSpc>
                          <a:spcPct val="107000"/>
                        </a:lnSpc>
                        <a:spcAft>
                          <a:spcPts val="0"/>
                        </a:spcAft>
                      </a:pPr>
                      <a:r>
                        <a:rPr lang="en-US" sz="1600">
                          <a:effectLst/>
                        </a:rPr>
                        <a:t>4.1</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fr-FR" sz="16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4"/>
                        </a:rPr>
                        <a:t>S2-2004124</a:t>
                      </a:r>
                      <a:endParaRPr lang="fr-FR"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tc>
                <a:tc>
                  <a:txBody>
                    <a:bodyPr/>
                    <a:lstStyle/>
                    <a:p>
                      <a:pPr>
                        <a:lnSpc>
                          <a:spcPct val="107000"/>
                        </a:lnSpc>
                        <a:spcAft>
                          <a:spcPts val="0"/>
                        </a:spcAft>
                      </a:pPr>
                      <a:r>
                        <a:rPr lang="en-US" sz="1600">
                          <a:effectLst/>
                        </a:rPr>
                        <a:t>LS OUT</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en-US" sz="1600">
                          <a:effectLst/>
                        </a:rPr>
                        <a:t>[DRAFT] LS response on which features cannot interwork with ETSUN</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en-US" sz="1600">
                          <a:effectLst/>
                        </a:rPr>
                        <a:t>Huawei,HiSilicon</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extLst>
                  <a:ext uri="{0D108BD9-81ED-4DB2-BD59-A6C34878D82A}">
                    <a16:rowId xmlns:a16="http://schemas.microsoft.com/office/drawing/2014/main" val="3145891695"/>
                  </a:ext>
                </a:extLst>
              </a:tr>
              <a:tr h="567093">
                <a:tc>
                  <a:txBody>
                    <a:bodyPr/>
                    <a:lstStyle/>
                    <a:p>
                      <a:pPr>
                        <a:lnSpc>
                          <a:spcPct val="107000"/>
                        </a:lnSpc>
                        <a:spcAft>
                          <a:spcPts val="0"/>
                        </a:spcAft>
                      </a:pPr>
                      <a:r>
                        <a:rPr lang="en-US" sz="1600">
                          <a:effectLst/>
                        </a:rPr>
                        <a:t>4.1</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fr-FR" sz="16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5"/>
                        </a:rPr>
                        <a:t>S2-2004125</a:t>
                      </a:r>
                      <a:endParaRPr lang="fr-FR" sz="16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0"/>
                        </a:spcAft>
                      </a:pPr>
                      <a:endParaRPr lang="fr-FR"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tc>
                <a:tc>
                  <a:txBody>
                    <a:bodyPr/>
                    <a:lstStyle/>
                    <a:p>
                      <a:pPr>
                        <a:lnSpc>
                          <a:spcPct val="107000"/>
                        </a:lnSpc>
                        <a:spcAft>
                          <a:spcPts val="0"/>
                        </a:spcAft>
                      </a:pPr>
                      <a:r>
                        <a:rPr lang="en-US" sz="1600" dirty="0">
                          <a:effectLst/>
                        </a:rPr>
                        <a:t>CR</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en-US" sz="1600">
                          <a:effectLst/>
                        </a:rPr>
                        <a:t>23.501 CR2375 (Rel-16, 'F'): Interworking between ETSUN and URLLC/TSN</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en-US" sz="1600">
                          <a:effectLst/>
                        </a:rPr>
                        <a:t>Huawei, HiSilicon, China Mobile</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extLst>
                  <a:ext uri="{0D108BD9-81ED-4DB2-BD59-A6C34878D82A}">
                    <a16:rowId xmlns:a16="http://schemas.microsoft.com/office/drawing/2014/main" val="2231677974"/>
                  </a:ext>
                </a:extLst>
              </a:tr>
              <a:tr h="567093">
                <a:tc>
                  <a:txBody>
                    <a:bodyPr/>
                    <a:lstStyle/>
                    <a:p>
                      <a:pPr>
                        <a:lnSpc>
                          <a:spcPct val="107000"/>
                        </a:lnSpc>
                        <a:spcAft>
                          <a:spcPts val="0"/>
                        </a:spcAft>
                      </a:pPr>
                      <a:r>
                        <a:rPr lang="en-US" sz="1600">
                          <a:effectLst/>
                        </a:rPr>
                        <a:t>4.1</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fr-FR" sz="16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6"/>
                        </a:rPr>
                        <a:t>S2-2004126</a:t>
                      </a:r>
                      <a:endParaRPr lang="fr-FR" sz="16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0"/>
                        </a:spcAft>
                      </a:pPr>
                      <a:endParaRPr lang="fr-FR"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tc>
                <a:tc>
                  <a:txBody>
                    <a:bodyPr/>
                    <a:lstStyle/>
                    <a:p>
                      <a:pPr>
                        <a:lnSpc>
                          <a:spcPct val="107000"/>
                        </a:lnSpc>
                        <a:spcAft>
                          <a:spcPts val="0"/>
                        </a:spcAft>
                      </a:pPr>
                      <a:r>
                        <a:rPr lang="en-US" sz="1600">
                          <a:effectLst/>
                        </a:rPr>
                        <a:t>CR</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en-US" sz="1600">
                          <a:effectLst/>
                        </a:rPr>
                        <a:t>23.502 CR2322 (Rel-16, 'F'): Interworking between ETSUN and URLLC/TSN</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en-US" sz="1600">
                          <a:effectLst/>
                        </a:rPr>
                        <a:t>Huawei, HiSilicon,China Mobile</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extLst>
                  <a:ext uri="{0D108BD9-81ED-4DB2-BD59-A6C34878D82A}">
                    <a16:rowId xmlns:a16="http://schemas.microsoft.com/office/drawing/2014/main" val="2758798886"/>
                  </a:ext>
                </a:extLst>
              </a:tr>
              <a:tr h="567093">
                <a:tc>
                  <a:txBody>
                    <a:bodyPr/>
                    <a:lstStyle/>
                    <a:p>
                      <a:pPr>
                        <a:lnSpc>
                          <a:spcPct val="107000"/>
                        </a:lnSpc>
                        <a:spcAft>
                          <a:spcPts val="0"/>
                        </a:spcAft>
                      </a:pPr>
                      <a:r>
                        <a:rPr lang="en-US" sz="1600">
                          <a:effectLst/>
                        </a:rPr>
                        <a:t>4.1</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fr-FR" sz="16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7"/>
                        </a:rPr>
                        <a:t>S2-2003705</a:t>
                      </a:r>
                      <a:endParaRPr lang="fr-FR"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9525"/>
                </a:tc>
                <a:tc>
                  <a:txBody>
                    <a:bodyPr/>
                    <a:lstStyle/>
                    <a:p>
                      <a:pPr>
                        <a:lnSpc>
                          <a:spcPct val="107000"/>
                        </a:lnSpc>
                        <a:spcAft>
                          <a:spcPts val="0"/>
                        </a:spcAft>
                      </a:pPr>
                      <a:r>
                        <a:rPr lang="en-US" sz="1600" dirty="0">
                          <a:effectLst/>
                        </a:rPr>
                        <a:t>CR</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en-US" sz="1600" dirty="0">
                          <a:effectLst/>
                        </a:rPr>
                        <a:t>23.501 CR2371 (Rel-16, 'F'): URLLC - TSN interworking with ETSUN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tc>
                  <a:txBody>
                    <a:bodyPr/>
                    <a:lstStyle/>
                    <a:p>
                      <a:pPr>
                        <a:lnSpc>
                          <a:spcPct val="107000"/>
                        </a:lnSpc>
                        <a:spcAft>
                          <a:spcPts val="0"/>
                        </a:spcAft>
                      </a:pPr>
                      <a:r>
                        <a:rPr lang="en-US" sz="1600" dirty="0">
                          <a:effectLst/>
                        </a:rPr>
                        <a:t>Nokia, Nokia Shanghai Bell</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081" marR="4081" marT="4081" marB="4081"/>
                </a:tc>
                <a:extLst>
                  <a:ext uri="{0D108BD9-81ED-4DB2-BD59-A6C34878D82A}">
                    <a16:rowId xmlns:a16="http://schemas.microsoft.com/office/drawing/2014/main" val="768102105"/>
                  </a:ext>
                </a:extLst>
              </a:tr>
            </a:tbl>
          </a:graphicData>
        </a:graphic>
      </p:graphicFrame>
    </p:spTree>
    <p:extLst>
      <p:ext uri="{BB962C8B-B14F-4D97-AF65-F5344CB8AC3E}">
        <p14:creationId xmlns:p14="http://schemas.microsoft.com/office/powerpoint/2010/main" val="2186235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2828E-E9A1-4A70-8220-993A64B522AB}"/>
              </a:ext>
            </a:extLst>
          </p:cNvPr>
          <p:cNvSpPr>
            <a:spLocks noGrp="1"/>
          </p:cNvSpPr>
          <p:nvPr>
            <p:ph type="title"/>
          </p:nvPr>
        </p:nvSpPr>
        <p:spPr>
          <a:xfrm>
            <a:off x="0" y="0"/>
            <a:ext cx="7538790" cy="1325563"/>
          </a:xfrm>
        </p:spPr>
        <p:txBody>
          <a:bodyPr/>
          <a:lstStyle/>
          <a:p>
            <a:r>
              <a:rPr lang="en-US" dirty="0"/>
              <a:t>TSN, redundant user plane Paths</a:t>
            </a:r>
          </a:p>
        </p:txBody>
      </p:sp>
      <p:sp>
        <p:nvSpPr>
          <p:cNvPr id="3" name="Content Placeholder 2">
            <a:extLst>
              <a:ext uri="{FF2B5EF4-FFF2-40B4-BE49-F238E27FC236}">
                <a16:creationId xmlns:a16="http://schemas.microsoft.com/office/drawing/2014/main" id="{14A76510-C761-4E98-A6DC-6F03D6543588}"/>
              </a:ext>
            </a:extLst>
          </p:cNvPr>
          <p:cNvSpPr>
            <a:spLocks noGrp="1"/>
          </p:cNvSpPr>
          <p:nvPr>
            <p:ph idx="1"/>
          </p:nvPr>
        </p:nvSpPr>
        <p:spPr>
          <a:xfrm>
            <a:off x="498430" y="1123199"/>
            <a:ext cx="11196145" cy="5491246"/>
          </a:xfrm>
        </p:spPr>
        <p:txBody>
          <a:bodyPr>
            <a:normAutofit/>
          </a:bodyPr>
          <a:lstStyle/>
          <a:p>
            <a:r>
              <a:rPr lang="en-US" sz="2200" dirty="0"/>
              <a:t>Following points seem to be agreed thus </a:t>
            </a:r>
            <a:r>
              <a:rPr lang="en-US" sz="2400" dirty="0"/>
              <a:t>Proposed way forward </a:t>
            </a:r>
          </a:p>
          <a:p>
            <a:r>
              <a:rPr lang="en-US" sz="2400" dirty="0"/>
              <a:t>WF1 : in this release</a:t>
            </a:r>
          </a:p>
          <a:p>
            <a:pPr lvl="1"/>
            <a:r>
              <a:rPr lang="en-US" sz="2200" dirty="0"/>
              <a:t>no support for TSN interworking with ETSUN</a:t>
            </a:r>
          </a:p>
          <a:p>
            <a:pPr lvl="1"/>
            <a:r>
              <a:rPr lang="en-GB" sz="2200" dirty="0"/>
              <a:t>Redundant User Plane Paths (23.501 § 5.33.2) is only supported when the UE is in the SMF service area (no ETSUN).</a:t>
            </a:r>
            <a:endParaRPr lang="en-US" sz="2200" dirty="0"/>
          </a:p>
          <a:p>
            <a:pPr lvl="1"/>
            <a:endParaRPr lang="en-US" sz="2000" dirty="0"/>
          </a:p>
          <a:p>
            <a:pPr lvl="1"/>
            <a:endParaRPr lang="en-US" sz="2000" dirty="0"/>
          </a:p>
          <a:p>
            <a:pPr lvl="1"/>
            <a:endParaRPr lang="fr-FR" sz="1800" dirty="0"/>
          </a:p>
        </p:txBody>
      </p:sp>
      <p:sp>
        <p:nvSpPr>
          <p:cNvPr id="4" name="TextBox 3">
            <a:extLst>
              <a:ext uri="{FF2B5EF4-FFF2-40B4-BE49-F238E27FC236}">
                <a16:creationId xmlns:a16="http://schemas.microsoft.com/office/drawing/2014/main" id="{4831ACE8-B4B4-4787-9DCD-FEFDC58485D4}"/>
              </a:ext>
            </a:extLst>
          </p:cNvPr>
          <p:cNvSpPr txBox="1"/>
          <p:nvPr/>
        </p:nvSpPr>
        <p:spPr>
          <a:xfrm>
            <a:off x="497425" y="4550734"/>
            <a:ext cx="9444017" cy="400110"/>
          </a:xfrm>
          <a:prstGeom prst="rect">
            <a:avLst/>
          </a:prstGeom>
          <a:noFill/>
        </p:spPr>
        <p:txBody>
          <a:bodyPr wrap="square" rtlCol="0">
            <a:spAutoFit/>
          </a:bodyPr>
          <a:lstStyle/>
          <a:p>
            <a:r>
              <a:rPr lang="fr-FR" sz="2000" dirty="0">
                <a:solidFill>
                  <a:srgbClr val="FF0000"/>
                </a:solidFill>
              </a:rPr>
              <a:t>SA2 139eCC#1 output: </a:t>
            </a:r>
          </a:p>
        </p:txBody>
      </p:sp>
    </p:spTree>
    <p:extLst>
      <p:ext uri="{BB962C8B-B14F-4D97-AF65-F5344CB8AC3E}">
        <p14:creationId xmlns:p14="http://schemas.microsoft.com/office/powerpoint/2010/main" val="312132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2828E-E9A1-4A70-8220-993A64B522AB}"/>
              </a:ext>
            </a:extLst>
          </p:cNvPr>
          <p:cNvSpPr>
            <a:spLocks noGrp="1"/>
          </p:cNvSpPr>
          <p:nvPr>
            <p:ph type="title"/>
          </p:nvPr>
        </p:nvSpPr>
        <p:spPr>
          <a:xfrm>
            <a:off x="0" y="0"/>
            <a:ext cx="9091144" cy="1325563"/>
          </a:xfrm>
        </p:spPr>
        <p:txBody>
          <a:bodyPr/>
          <a:lstStyle/>
          <a:p>
            <a:r>
              <a:rPr lang="en-US" dirty="0"/>
              <a:t>QoS monitoring and dynamical CN PDB</a:t>
            </a:r>
          </a:p>
        </p:txBody>
      </p:sp>
      <p:sp>
        <p:nvSpPr>
          <p:cNvPr id="3" name="Content Placeholder 2">
            <a:extLst>
              <a:ext uri="{FF2B5EF4-FFF2-40B4-BE49-F238E27FC236}">
                <a16:creationId xmlns:a16="http://schemas.microsoft.com/office/drawing/2014/main" id="{14A76510-C761-4E98-A6DC-6F03D6543588}"/>
              </a:ext>
            </a:extLst>
          </p:cNvPr>
          <p:cNvSpPr>
            <a:spLocks noGrp="1"/>
          </p:cNvSpPr>
          <p:nvPr>
            <p:ph idx="1"/>
          </p:nvPr>
        </p:nvSpPr>
        <p:spPr>
          <a:xfrm>
            <a:off x="498430" y="1123199"/>
            <a:ext cx="11196145" cy="5491246"/>
          </a:xfrm>
        </p:spPr>
        <p:txBody>
          <a:bodyPr>
            <a:normAutofit/>
          </a:bodyPr>
          <a:lstStyle/>
          <a:p>
            <a:r>
              <a:rPr lang="en-US" sz="2200" u="sng" dirty="0"/>
              <a:t>Different views </a:t>
            </a:r>
            <a:r>
              <a:rPr lang="en-US" sz="2200" dirty="0"/>
              <a:t>on whether the QoS monitoring and dynamical CN PDB can be supported. </a:t>
            </a:r>
          </a:p>
          <a:p>
            <a:pPr lvl="1"/>
            <a:r>
              <a:rPr lang="en-US" sz="2000" dirty="0"/>
              <a:t>(WF2) Features To be supported in ETSUN case. This is </a:t>
            </a:r>
            <a:r>
              <a:rPr lang="en-US" altLang="zh-CN" sz="2000" dirty="0"/>
              <a:t>because only parameters need be transferred via the I-SMF and no special I-SMF function  is required. For the dynamic CN PDB provision SMF can use the QoS monitoring measurement result to set the CN PDB and notify to NG-RAN. </a:t>
            </a:r>
          </a:p>
          <a:p>
            <a:pPr marL="457200" lvl="1" indent="0">
              <a:buNone/>
            </a:pPr>
            <a:r>
              <a:rPr lang="en-US" sz="2000" u="sng" dirty="0"/>
              <a:t>versus</a:t>
            </a:r>
            <a:endParaRPr lang="en-US" altLang="zh-CN" sz="2000" dirty="0"/>
          </a:p>
          <a:p>
            <a:pPr lvl="1"/>
            <a:r>
              <a:rPr lang="en-US" sz="2000" dirty="0"/>
              <a:t>(WF3) No need to support theses features in ETSUN case: </a:t>
            </a:r>
            <a:r>
              <a:rPr lang="en-US" sz="2000" b="1" dirty="0"/>
              <a:t>PDU Sessions with timing constraints do not fit with remote configurations related with I-SMF  </a:t>
            </a:r>
            <a:r>
              <a:rPr lang="en-US" sz="2000" dirty="0"/>
              <a:t>and these features do not come for free as they require changes to N16a in order to carry QoS monitoring and dynamic CN PDB  from SMF to I-SMF</a:t>
            </a:r>
          </a:p>
          <a:p>
            <a:pPr lvl="2"/>
            <a:r>
              <a:rPr lang="en-GB" dirty="0"/>
              <a:t>No additional functionality is specified for URLLC in order to support Home Routed roaming scenario in this Release</a:t>
            </a:r>
          </a:p>
          <a:p>
            <a:r>
              <a:rPr lang="en-US" sz="2400" dirty="0"/>
              <a:t>Only </a:t>
            </a:r>
            <a:r>
              <a:rPr lang="en-US" sz="2400" dirty="0">
                <a:solidFill>
                  <a:srgbClr val="7030A0"/>
                </a:solidFill>
              </a:rPr>
              <a:t>one of </a:t>
            </a:r>
            <a:r>
              <a:rPr lang="en-US" sz="2400" dirty="0"/>
              <a:t>following way forward to be endorsed: in this release</a:t>
            </a:r>
          </a:p>
          <a:p>
            <a:pPr lvl="1"/>
            <a:r>
              <a:rPr lang="en-GB" sz="2000" dirty="0"/>
              <a:t>WF2: </a:t>
            </a:r>
            <a:r>
              <a:rPr lang="en-US" sz="2000" dirty="0"/>
              <a:t>QoS monitoring and dynamical CN PDB </a:t>
            </a:r>
            <a:r>
              <a:rPr lang="en-US" sz="2000" dirty="0">
                <a:solidFill>
                  <a:srgbClr val="7030A0"/>
                </a:solidFill>
              </a:rPr>
              <a:t>is</a:t>
            </a:r>
            <a:r>
              <a:rPr lang="en-US" sz="2000" dirty="0"/>
              <a:t> supported for PDU Sessions with I-SMF</a:t>
            </a:r>
          </a:p>
          <a:p>
            <a:pPr lvl="1"/>
            <a:r>
              <a:rPr lang="en-GB" sz="2000" dirty="0"/>
              <a:t>WF3: </a:t>
            </a:r>
            <a:r>
              <a:rPr lang="en-US" sz="2000" dirty="0"/>
              <a:t>QoS monitoring and dynamical CN PDB </a:t>
            </a:r>
            <a:r>
              <a:rPr lang="en-US" sz="2000" dirty="0">
                <a:solidFill>
                  <a:srgbClr val="7030A0"/>
                </a:solidFill>
              </a:rPr>
              <a:t>is not </a:t>
            </a:r>
            <a:r>
              <a:rPr lang="en-US" sz="2000" dirty="0"/>
              <a:t>supported for PDU Sessions with I-SMF</a:t>
            </a:r>
          </a:p>
          <a:p>
            <a:pPr lvl="1"/>
            <a:endParaRPr lang="en-US" altLang="zh-CN" sz="2000" dirty="0"/>
          </a:p>
        </p:txBody>
      </p:sp>
      <p:sp>
        <p:nvSpPr>
          <p:cNvPr id="4" name="TextBox 3">
            <a:extLst>
              <a:ext uri="{FF2B5EF4-FFF2-40B4-BE49-F238E27FC236}">
                <a16:creationId xmlns:a16="http://schemas.microsoft.com/office/drawing/2014/main" id="{AB663D6D-5BAC-48AD-AB3C-6C1459DE8C3E}"/>
              </a:ext>
            </a:extLst>
          </p:cNvPr>
          <p:cNvSpPr txBox="1"/>
          <p:nvPr/>
        </p:nvSpPr>
        <p:spPr>
          <a:xfrm>
            <a:off x="0" y="6036440"/>
            <a:ext cx="9444017" cy="400110"/>
          </a:xfrm>
          <a:prstGeom prst="rect">
            <a:avLst/>
          </a:prstGeom>
          <a:noFill/>
        </p:spPr>
        <p:txBody>
          <a:bodyPr wrap="square" rtlCol="0">
            <a:spAutoFit/>
          </a:bodyPr>
          <a:lstStyle/>
          <a:p>
            <a:r>
              <a:rPr lang="fr-FR" sz="2000" dirty="0">
                <a:solidFill>
                  <a:srgbClr val="FF0000"/>
                </a:solidFill>
              </a:rPr>
              <a:t>SA2 139eCC#1 output: </a:t>
            </a:r>
          </a:p>
        </p:txBody>
      </p:sp>
    </p:spTree>
    <p:extLst>
      <p:ext uri="{BB962C8B-B14F-4D97-AF65-F5344CB8AC3E}">
        <p14:creationId xmlns:p14="http://schemas.microsoft.com/office/powerpoint/2010/main" val="1367587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2828E-E9A1-4A70-8220-993A64B522AB}"/>
              </a:ext>
            </a:extLst>
          </p:cNvPr>
          <p:cNvSpPr>
            <a:spLocks noGrp="1"/>
          </p:cNvSpPr>
          <p:nvPr>
            <p:ph type="title"/>
          </p:nvPr>
        </p:nvSpPr>
        <p:spPr>
          <a:xfrm>
            <a:off x="84754" y="132810"/>
            <a:ext cx="10515600" cy="990389"/>
          </a:xfrm>
        </p:spPr>
        <p:txBody>
          <a:bodyPr/>
          <a:lstStyle/>
          <a:p>
            <a:r>
              <a:rPr lang="en-US" dirty="0"/>
              <a:t>NPN </a:t>
            </a:r>
          </a:p>
        </p:txBody>
      </p:sp>
      <p:sp>
        <p:nvSpPr>
          <p:cNvPr id="3" name="Content Placeholder 2">
            <a:extLst>
              <a:ext uri="{FF2B5EF4-FFF2-40B4-BE49-F238E27FC236}">
                <a16:creationId xmlns:a16="http://schemas.microsoft.com/office/drawing/2014/main" id="{14A76510-C761-4E98-A6DC-6F03D6543588}"/>
              </a:ext>
            </a:extLst>
          </p:cNvPr>
          <p:cNvSpPr>
            <a:spLocks noGrp="1"/>
          </p:cNvSpPr>
          <p:nvPr>
            <p:ph idx="1"/>
          </p:nvPr>
        </p:nvSpPr>
        <p:spPr>
          <a:xfrm>
            <a:off x="498430" y="1123199"/>
            <a:ext cx="11196145" cy="5491246"/>
          </a:xfrm>
        </p:spPr>
        <p:txBody>
          <a:bodyPr>
            <a:normAutofit/>
          </a:bodyPr>
          <a:lstStyle/>
          <a:p>
            <a:r>
              <a:rPr lang="fr-FR" sz="2200" dirty="0"/>
              <a:t>For NPN </a:t>
            </a:r>
            <a:endParaRPr lang="en-US" sz="2200" u="sng" dirty="0"/>
          </a:p>
          <a:p>
            <a:pPr lvl="1"/>
            <a:r>
              <a:rPr lang="fr-FR" sz="2000" dirty="0"/>
              <a:t>NID </a:t>
            </a:r>
            <a:r>
              <a:rPr lang="fr-FR" sz="2000" dirty="0" err="1"/>
              <a:t>is</a:t>
            </a:r>
            <a:r>
              <a:rPr lang="fr-FR" sz="2000" dirty="0"/>
              <a:t> </a:t>
            </a:r>
            <a:r>
              <a:rPr lang="fr-FR" sz="2000" dirty="0" err="1"/>
              <a:t>neither</a:t>
            </a:r>
            <a:r>
              <a:rPr lang="fr-FR" sz="2000" dirty="0"/>
              <a:t> </a:t>
            </a:r>
            <a:r>
              <a:rPr lang="fr-FR" sz="2000" dirty="0" err="1"/>
              <a:t>defined</a:t>
            </a:r>
            <a:r>
              <a:rPr lang="fr-FR" sz="2000" dirty="0"/>
              <a:t> for HR </a:t>
            </a:r>
            <a:r>
              <a:rPr lang="fr-FR" sz="2000" dirty="0" err="1"/>
              <a:t>roaming</a:t>
            </a:r>
            <a:r>
              <a:rPr lang="fr-FR" sz="2000" dirty="0"/>
              <a:t> </a:t>
            </a:r>
            <a:r>
              <a:rPr lang="fr-FR" sz="2000" dirty="0" err="1"/>
              <a:t>nor</a:t>
            </a:r>
            <a:r>
              <a:rPr lang="fr-FR" sz="2000" dirty="0"/>
              <a:t> </a:t>
            </a:r>
            <a:r>
              <a:rPr lang="fr-FR" sz="2000" dirty="0" err="1"/>
              <a:t>is</a:t>
            </a:r>
            <a:r>
              <a:rPr lang="fr-FR" sz="2000" dirty="0"/>
              <a:t> </a:t>
            </a:r>
            <a:r>
              <a:rPr lang="fr-FR" sz="2000" dirty="0" err="1"/>
              <a:t>defined</a:t>
            </a:r>
            <a:r>
              <a:rPr lang="fr-FR" sz="2000" dirty="0"/>
              <a:t> over N16. SNPN </a:t>
            </a:r>
            <a:r>
              <a:rPr lang="fr-FR" sz="2000" dirty="0" err="1"/>
              <a:t>roaming</a:t>
            </a:r>
            <a:r>
              <a:rPr lang="fr-FR" sz="2000" dirty="0"/>
              <a:t> etc… </a:t>
            </a:r>
            <a:r>
              <a:rPr lang="fr-FR" sz="2000" dirty="0" err="1"/>
              <a:t>is</a:t>
            </a:r>
            <a:r>
              <a:rPr lang="fr-FR" sz="2000" dirty="0"/>
              <a:t> for R17</a:t>
            </a:r>
          </a:p>
          <a:p>
            <a:pPr lvl="1"/>
            <a:r>
              <a:rPr lang="fr-FR" sz="2000" dirty="0" err="1"/>
              <a:t>Complex</a:t>
            </a:r>
            <a:r>
              <a:rPr lang="fr-FR" sz="2000" dirty="0"/>
              <a:t> NPN </a:t>
            </a:r>
            <a:r>
              <a:rPr lang="fr-FR" sz="2000" dirty="0" err="1"/>
              <a:t>deployments</a:t>
            </a:r>
            <a:r>
              <a:rPr lang="fr-FR" sz="2000" dirty="0"/>
              <a:t> </a:t>
            </a:r>
            <a:r>
              <a:rPr lang="fr-FR" sz="2000" dirty="0" err="1"/>
              <a:t>could</a:t>
            </a:r>
            <a:r>
              <a:rPr lang="fr-FR" sz="2000" dirty="0"/>
              <a:t> </a:t>
            </a:r>
            <a:r>
              <a:rPr lang="fr-FR" sz="2000" dirty="0" err="1"/>
              <a:t>be</a:t>
            </a:r>
            <a:r>
              <a:rPr lang="fr-FR" sz="2000" dirty="0"/>
              <a:t> </a:t>
            </a:r>
            <a:r>
              <a:rPr lang="fr-FR" sz="2000" dirty="0" err="1"/>
              <a:t>deferered</a:t>
            </a:r>
            <a:r>
              <a:rPr lang="fr-FR" sz="2000" dirty="0"/>
              <a:t> to R17</a:t>
            </a:r>
          </a:p>
          <a:p>
            <a:pPr lvl="1"/>
            <a:r>
              <a:rPr lang="fr-FR" sz="2000" dirty="0"/>
              <a:t>BUT </a:t>
            </a:r>
            <a:r>
              <a:rPr lang="fr-FR" sz="2000" dirty="0" err="1"/>
              <a:t>diverging</a:t>
            </a:r>
            <a:r>
              <a:rPr lang="fr-FR" sz="2000" dirty="0"/>
              <a:t> </a:t>
            </a:r>
            <a:r>
              <a:rPr lang="fr-FR" sz="2000" dirty="0" err="1"/>
              <a:t>views</a:t>
            </a:r>
            <a:r>
              <a:rPr lang="fr-FR" sz="2000" dirty="0"/>
              <a:t>  </a:t>
            </a:r>
          </a:p>
          <a:p>
            <a:endParaRPr lang="en-US" sz="2400" dirty="0"/>
          </a:p>
          <a:p>
            <a:r>
              <a:rPr lang="en-US" sz="2400" dirty="0"/>
              <a:t>Only </a:t>
            </a:r>
            <a:r>
              <a:rPr lang="en-US" sz="2400" dirty="0">
                <a:solidFill>
                  <a:srgbClr val="7030A0"/>
                </a:solidFill>
              </a:rPr>
              <a:t>one of</a:t>
            </a:r>
            <a:r>
              <a:rPr lang="en-US" sz="2400" dirty="0"/>
              <a:t> following way forward to be endorsed: in this release</a:t>
            </a:r>
          </a:p>
          <a:p>
            <a:pPr lvl="1"/>
            <a:r>
              <a:rPr lang="en-US" sz="2000" dirty="0"/>
              <a:t>WF4: </a:t>
            </a:r>
            <a:r>
              <a:rPr lang="fr-FR" sz="2000" dirty="0">
                <a:solidFill>
                  <a:srgbClr val="7030A0"/>
                </a:solidFill>
              </a:rPr>
              <a:t>no</a:t>
            </a:r>
            <a:r>
              <a:rPr lang="fr-FR" sz="2000" dirty="0"/>
              <a:t> NPN interaction </a:t>
            </a:r>
            <a:r>
              <a:rPr lang="fr-FR" sz="2000" dirty="0" err="1"/>
              <a:t>with</a:t>
            </a:r>
            <a:r>
              <a:rPr lang="fr-FR" sz="2000" dirty="0"/>
              <a:t> ETSUN </a:t>
            </a:r>
            <a:r>
              <a:rPr lang="fr-FR" sz="2000" dirty="0" err="1"/>
              <a:t>is</a:t>
            </a:r>
            <a:r>
              <a:rPr lang="fr-FR" sz="2000" dirty="0"/>
              <a:t> </a:t>
            </a:r>
            <a:r>
              <a:rPr lang="fr-FR" sz="2000" dirty="0" err="1"/>
              <a:t>defined</a:t>
            </a:r>
            <a:r>
              <a:rPr lang="fr-FR" sz="2000" dirty="0"/>
              <a:t>. </a:t>
            </a:r>
          </a:p>
          <a:p>
            <a:pPr lvl="1"/>
            <a:r>
              <a:rPr lang="en-US" sz="2000" dirty="0"/>
              <a:t>WF5: </a:t>
            </a:r>
            <a:r>
              <a:rPr lang="fr-FR" sz="2000" dirty="0"/>
              <a:t>NPN interaction </a:t>
            </a:r>
            <a:r>
              <a:rPr lang="fr-FR" sz="2000" dirty="0" err="1"/>
              <a:t>with</a:t>
            </a:r>
            <a:r>
              <a:rPr lang="fr-FR" sz="2000" dirty="0"/>
              <a:t> ETSUN </a:t>
            </a:r>
            <a:r>
              <a:rPr lang="fr-FR" sz="2000" dirty="0" err="1">
                <a:solidFill>
                  <a:srgbClr val="7030A0"/>
                </a:solidFill>
              </a:rPr>
              <a:t>is</a:t>
            </a:r>
            <a:r>
              <a:rPr lang="fr-FR" sz="2000" dirty="0"/>
              <a:t> </a:t>
            </a:r>
            <a:r>
              <a:rPr lang="fr-FR" sz="2000" dirty="0" err="1"/>
              <a:t>defined</a:t>
            </a:r>
            <a:r>
              <a:rPr lang="fr-FR" sz="2000" dirty="0"/>
              <a:t>. </a:t>
            </a:r>
            <a:endParaRPr lang="en-US" sz="2000" dirty="0"/>
          </a:p>
          <a:p>
            <a:pPr lvl="1"/>
            <a:endParaRPr lang="en-US" sz="2000" dirty="0"/>
          </a:p>
          <a:p>
            <a:pPr lvl="1"/>
            <a:endParaRPr lang="fr-FR" sz="2000" dirty="0">
              <a:sym typeface="Wingdings" panose="05000000000000000000" pitchFamily="2" charset="2"/>
            </a:endParaRPr>
          </a:p>
        </p:txBody>
      </p:sp>
      <p:sp>
        <p:nvSpPr>
          <p:cNvPr id="4" name="TextBox 3">
            <a:extLst>
              <a:ext uri="{FF2B5EF4-FFF2-40B4-BE49-F238E27FC236}">
                <a16:creationId xmlns:a16="http://schemas.microsoft.com/office/drawing/2014/main" id="{7F8758CC-E699-4248-9B11-5A37CAEF091F}"/>
              </a:ext>
            </a:extLst>
          </p:cNvPr>
          <p:cNvSpPr txBox="1"/>
          <p:nvPr/>
        </p:nvSpPr>
        <p:spPr>
          <a:xfrm>
            <a:off x="263788" y="5334691"/>
            <a:ext cx="4855029" cy="400110"/>
          </a:xfrm>
          <a:prstGeom prst="rect">
            <a:avLst/>
          </a:prstGeom>
          <a:noFill/>
        </p:spPr>
        <p:txBody>
          <a:bodyPr wrap="square" rtlCol="0">
            <a:spAutoFit/>
          </a:bodyPr>
          <a:lstStyle/>
          <a:p>
            <a:r>
              <a:rPr lang="fr-FR" sz="2000" dirty="0">
                <a:solidFill>
                  <a:srgbClr val="FF0000"/>
                </a:solidFill>
              </a:rPr>
              <a:t>SA2 139eCC#1 output: </a:t>
            </a:r>
          </a:p>
        </p:txBody>
      </p:sp>
    </p:spTree>
    <p:extLst>
      <p:ext uri="{BB962C8B-B14F-4D97-AF65-F5344CB8AC3E}">
        <p14:creationId xmlns:p14="http://schemas.microsoft.com/office/powerpoint/2010/main" val="3234037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2828E-E9A1-4A70-8220-993A64B522AB}"/>
              </a:ext>
            </a:extLst>
          </p:cNvPr>
          <p:cNvSpPr>
            <a:spLocks noGrp="1"/>
          </p:cNvSpPr>
          <p:nvPr>
            <p:ph type="title"/>
          </p:nvPr>
        </p:nvSpPr>
        <p:spPr>
          <a:xfrm>
            <a:off x="244243" y="79647"/>
            <a:ext cx="3881190" cy="1043552"/>
          </a:xfrm>
        </p:spPr>
        <p:txBody>
          <a:bodyPr/>
          <a:lstStyle/>
          <a:p>
            <a:r>
              <a:rPr lang="en-US" dirty="0"/>
              <a:t>Other features</a:t>
            </a:r>
          </a:p>
        </p:txBody>
      </p:sp>
      <p:sp>
        <p:nvSpPr>
          <p:cNvPr id="3" name="Content Placeholder 2">
            <a:extLst>
              <a:ext uri="{FF2B5EF4-FFF2-40B4-BE49-F238E27FC236}">
                <a16:creationId xmlns:a16="http://schemas.microsoft.com/office/drawing/2014/main" id="{14A76510-C761-4E98-A6DC-6F03D6543588}"/>
              </a:ext>
            </a:extLst>
          </p:cNvPr>
          <p:cNvSpPr>
            <a:spLocks noGrp="1"/>
          </p:cNvSpPr>
          <p:nvPr>
            <p:ph idx="1"/>
          </p:nvPr>
        </p:nvSpPr>
        <p:spPr>
          <a:xfrm>
            <a:off x="498430" y="1123199"/>
            <a:ext cx="11196145" cy="5491246"/>
          </a:xfrm>
        </p:spPr>
        <p:txBody>
          <a:bodyPr>
            <a:normAutofit/>
          </a:bodyPr>
          <a:lstStyle/>
          <a:p>
            <a:pPr lvl="1"/>
            <a:r>
              <a:rPr lang="en-GB" dirty="0"/>
              <a:t>WF5: In this release, any other feature (except the features defined in previous slides or features already documented in 23.501 / 23.502) that would add I-SMF requirements or induce N16a modification (</a:t>
            </a:r>
            <a:r>
              <a:rPr lang="en-GB" dirty="0" err="1"/>
              <a:t>wrt</a:t>
            </a:r>
            <a:r>
              <a:rPr lang="en-GB" dirty="0"/>
              <a:t> current April 2020 specifications) cannot be supported when an I-SMF needs to apply for a PDU Session; for a PDU Session needing such feature the SMF releases the PDU Session when an I-SMF has </a:t>
            </a:r>
            <a:r>
              <a:rPr lang="en-GB"/>
              <a:t>been inserted;</a:t>
            </a:r>
            <a:endParaRPr lang="fr-FR" sz="1800" dirty="0"/>
          </a:p>
        </p:txBody>
      </p:sp>
      <p:sp>
        <p:nvSpPr>
          <p:cNvPr id="4" name="TextBox 3">
            <a:extLst>
              <a:ext uri="{FF2B5EF4-FFF2-40B4-BE49-F238E27FC236}">
                <a16:creationId xmlns:a16="http://schemas.microsoft.com/office/drawing/2014/main" id="{935B0E0B-B668-4D1C-9BED-8693AB99F97C}"/>
              </a:ext>
            </a:extLst>
          </p:cNvPr>
          <p:cNvSpPr txBox="1"/>
          <p:nvPr/>
        </p:nvSpPr>
        <p:spPr>
          <a:xfrm>
            <a:off x="614663" y="4603898"/>
            <a:ext cx="4855029" cy="400110"/>
          </a:xfrm>
          <a:prstGeom prst="rect">
            <a:avLst/>
          </a:prstGeom>
          <a:noFill/>
        </p:spPr>
        <p:txBody>
          <a:bodyPr wrap="square" rtlCol="0">
            <a:spAutoFit/>
          </a:bodyPr>
          <a:lstStyle/>
          <a:p>
            <a:r>
              <a:rPr lang="fr-FR" sz="2000" dirty="0">
                <a:solidFill>
                  <a:srgbClr val="FF0000"/>
                </a:solidFill>
              </a:rPr>
              <a:t>SA2 139eCC#1 output:  </a:t>
            </a:r>
          </a:p>
        </p:txBody>
      </p:sp>
    </p:spTree>
    <p:extLst>
      <p:ext uri="{BB962C8B-B14F-4D97-AF65-F5344CB8AC3E}">
        <p14:creationId xmlns:p14="http://schemas.microsoft.com/office/powerpoint/2010/main" val="822994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978</TotalTime>
  <Words>591</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LS on which features cannot interwork with ETSUN</vt:lpstr>
      <vt:lpstr>Background and related papers</vt:lpstr>
      <vt:lpstr>TSN, redundant user plane Paths</vt:lpstr>
      <vt:lpstr>QoS monitoring and dynamical CN PDB</vt:lpstr>
      <vt:lpstr>NPN </vt:lpstr>
      <vt:lpstr>Other features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LS on which features cannot interwork with ETSUN</dc:title>
  <dc:creator>LTH4</dc:creator>
  <cp:lastModifiedBy>LTH4</cp:lastModifiedBy>
  <cp:revision>21</cp:revision>
  <dcterms:created xsi:type="dcterms:W3CDTF">2020-05-29T17:03:37Z</dcterms:created>
  <dcterms:modified xsi:type="dcterms:W3CDTF">2020-06-01T08:20:37Z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(2)2X3LXTHrdXY/stUWSzvIVV/GfAFRRwMmWHB1d3/jBlkLXOjFpxuNKH509f8qDJLTmjJOVMNn
ET95wVPhgENwbMGYNNWgvnsChOPu6sblnOQlyPzTVz/Q2Tiqq1ldSLAapqX0SqeuZO8n222C
Hxh4c1L2QKj+tmXAtBdUEA/29IXeX84hEUf1g0ATmp1HmGGDSxy5KBiGa9Rw63/zH/K6uhfY
Y1y9YUb50xFGuXaByN</vt:lpwstr>
  </property>
  <property fmtid="{D5CDD505-2E9C-101B-9397-08002B2CF9AE}" pid="3" name="_2015_ms_pID_7253431">
    <vt:lpwstr>0PL7oRaxnow6SAyeB5BrZrzPmys2gzIWPqVrUGpjDohqoKewu65jsl
ursrXNqE4cnQvA5LfBbX9d7qwPK61m2CASUzFRhFy/vc6YFIuGJM4aFXwn2eoWnrsc4OC357
A9fs04yFGoxHqqquULCWQgEhRtA0kge+sLYLDwapwPu5pLd1kwguawB28vujveWMjzCcEzi7
gATf8JU6Z0cf8pDW</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1590937271</vt:lpwstr>
  </property>
</Properties>
</file>