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4" d="100"/>
          <a:sy n="114" d="100"/>
        </p:scale>
        <p:origin x="235" y="10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E5C1ED-54E6-406D-81A8-D6C936A0D29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5B2E5053-0DEF-4A15-ADBD-5A078EDAC5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1F41A850-9C38-43B9-A793-E1BEE55714CB}"/>
              </a:ext>
            </a:extLst>
          </p:cNvPr>
          <p:cNvSpPr>
            <a:spLocks noGrp="1"/>
          </p:cNvSpPr>
          <p:nvPr>
            <p:ph type="dt" sz="half" idx="10"/>
          </p:nvPr>
        </p:nvSpPr>
        <p:spPr/>
        <p:txBody>
          <a:bodyPr/>
          <a:lstStyle/>
          <a:p>
            <a:fld id="{E34DA6E5-DD2F-4CE8-9479-72C96649B03D}" type="datetimeFigureOut">
              <a:rPr lang="en-US" smtClean="0"/>
              <a:t>5/31/2020</a:t>
            </a:fld>
            <a:endParaRPr lang="en-US"/>
          </a:p>
        </p:txBody>
      </p:sp>
      <p:sp>
        <p:nvSpPr>
          <p:cNvPr id="5" name="Footer Placeholder 4">
            <a:extLst>
              <a:ext uri="{FF2B5EF4-FFF2-40B4-BE49-F238E27FC236}">
                <a16:creationId xmlns:a16="http://schemas.microsoft.com/office/drawing/2014/main" xmlns="" id="{981B4AA8-12DA-43EE-97DA-2DBD780217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76B7164-7A40-4EF5-AF72-B53B4582D203}"/>
              </a:ext>
            </a:extLst>
          </p:cNvPr>
          <p:cNvSpPr>
            <a:spLocks noGrp="1"/>
          </p:cNvSpPr>
          <p:nvPr>
            <p:ph type="sldNum" sz="quarter" idx="12"/>
          </p:nvPr>
        </p:nvSpPr>
        <p:spPr/>
        <p:txBody>
          <a:bodyPr/>
          <a:lstStyle/>
          <a:p>
            <a:fld id="{3A84A476-5832-4C03-9854-C7FC10B183D8}" type="slidenum">
              <a:rPr lang="en-US" smtClean="0"/>
              <a:t>‹#›</a:t>
            </a:fld>
            <a:endParaRPr lang="en-US"/>
          </a:p>
        </p:txBody>
      </p:sp>
    </p:spTree>
    <p:extLst>
      <p:ext uri="{BB962C8B-B14F-4D97-AF65-F5344CB8AC3E}">
        <p14:creationId xmlns:p14="http://schemas.microsoft.com/office/powerpoint/2010/main" val="3779213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DB672D-84F1-4C25-8496-F22C8AB16F6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88B8F53A-01E7-4C9A-96D2-4EA4C32E3E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0C51B77-B371-408E-B857-FF47E1EA2E59}"/>
              </a:ext>
            </a:extLst>
          </p:cNvPr>
          <p:cNvSpPr>
            <a:spLocks noGrp="1"/>
          </p:cNvSpPr>
          <p:nvPr>
            <p:ph type="dt" sz="half" idx="10"/>
          </p:nvPr>
        </p:nvSpPr>
        <p:spPr/>
        <p:txBody>
          <a:bodyPr/>
          <a:lstStyle/>
          <a:p>
            <a:fld id="{E34DA6E5-DD2F-4CE8-9479-72C96649B03D}" type="datetimeFigureOut">
              <a:rPr lang="en-US" smtClean="0"/>
              <a:t>5/31/2020</a:t>
            </a:fld>
            <a:endParaRPr lang="en-US"/>
          </a:p>
        </p:txBody>
      </p:sp>
      <p:sp>
        <p:nvSpPr>
          <p:cNvPr id="5" name="Footer Placeholder 4">
            <a:extLst>
              <a:ext uri="{FF2B5EF4-FFF2-40B4-BE49-F238E27FC236}">
                <a16:creationId xmlns:a16="http://schemas.microsoft.com/office/drawing/2014/main" xmlns="" id="{EF2A8323-0B5D-4257-BE9A-BAF4C96C10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189ED4E-66DC-415B-9947-52EDFD46EEF1}"/>
              </a:ext>
            </a:extLst>
          </p:cNvPr>
          <p:cNvSpPr>
            <a:spLocks noGrp="1"/>
          </p:cNvSpPr>
          <p:nvPr>
            <p:ph type="sldNum" sz="quarter" idx="12"/>
          </p:nvPr>
        </p:nvSpPr>
        <p:spPr/>
        <p:txBody>
          <a:bodyPr/>
          <a:lstStyle/>
          <a:p>
            <a:fld id="{3A84A476-5832-4C03-9854-C7FC10B183D8}" type="slidenum">
              <a:rPr lang="en-US" smtClean="0"/>
              <a:t>‹#›</a:t>
            </a:fld>
            <a:endParaRPr lang="en-US"/>
          </a:p>
        </p:txBody>
      </p:sp>
    </p:spTree>
    <p:extLst>
      <p:ext uri="{BB962C8B-B14F-4D97-AF65-F5344CB8AC3E}">
        <p14:creationId xmlns:p14="http://schemas.microsoft.com/office/powerpoint/2010/main" val="2995398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CD9FBAEB-A2DD-4088-AB46-1AD64088F2B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4345D36F-1667-4D87-802A-B907DEA67A5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0C66F44-C4A3-4A53-836E-6FC5E88AFE01}"/>
              </a:ext>
            </a:extLst>
          </p:cNvPr>
          <p:cNvSpPr>
            <a:spLocks noGrp="1"/>
          </p:cNvSpPr>
          <p:nvPr>
            <p:ph type="dt" sz="half" idx="10"/>
          </p:nvPr>
        </p:nvSpPr>
        <p:spPr/>
        <p:txBody>
          <a:bodyPr/>
          <a:lstStyle/>
          <a:p>
            <a:fld id="{E34DA6E5-DD2F-4CE8-9479-72C96649B03D}" type="datetimeFigureOut">
              <a:rPr lang="en-US" smtClean="0"/>
              <a:t>5/31/2020</a:t>
            </a:fld>
            <a:endParaRPr lang="en-US"/>
          </a:p>
        </p:txBody>
      </p:sp>
      <p:sp>
        <p:nvSpPr>
          <p:cNvPr id="5" name="Footer Placeholder 4">
            <a:extLst>
              <a:ext uri="{FF2B5EF4-FFF2-40B4-BE49-F238E27FC236}">
                <a16:creationId xmlns:a16="http://schemas.microsoft.com/office/drawing/2014/main" xmlns="" id="{5E83BA4F-C812-4FFF-BCA8-FA366119D1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E969DE1-3F09-4022-B3B0-D13B1FBF5AC4}"/>
              </a:ext>
            </a:extLst>
          </p:cNvPr>
          <p:cNvSpPr>
            <a:spLocks noGrp="1"/>
          </p:cNvSpPr>
          <p:nvPr>
            <p:ph type="sldNum" sz="quarter" idx="12"/>
          </p:nvPr>
        </p:nvSpPr>
        <p:spPr/>
        <p:txBody>
          <a:bodyPr/>
          <a:lstStyle/>
          <a:p>
            <a:fld id="{3A84A476-5832-4C03-9854-C7FC10B183D8}" type="slidenum">
              <a:rPr lang="en-US" smtClean="0"/>
              <a:t>‹#›</a:t>
            </a:fld>
            <a:endParaRPr lang="en-US"/>
          </a:p>
        </p:txBody>
      </p:sp>
    </p:spTree>
    <p:extLst>
      <p:ext uri="{BB962C8B-B14F-4D97-AF65-F5344CB8AC3E}">
        <p14:creationId xmlns:p14="http://schemas.microsoft.com/office/powerpoint/2010/main" val="2344327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2150F4-5997-4CC4-8E29-16F2FBE730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664DBD43-0FDF-48F1-8B4C-B83A23D028F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8D75516-8F01-4169-A127-BEAC30FE0E44}"/>
              </a:ext>
            </a:extLst>
          </p:cNvPr>
          <p:cNvSpPr>
            <a:spLocks noGrp="1"/>
          </p:cNvSpPr>
          <p:nvPr>
            <p:ph type="dt" sz="half" idx="10"/>
          </p:nvPr>
        </p:nvSpPr>
        <p:spPr/>
        <p:txBody>
          <a:bodyPr/>
          <a:lstStyle/>
          <a:p>
            <a:fld id="{E34DA6E5-DD2F-4CE8-9479-72C96649B03D}" type="datetimeFigureOut">
              <a:rPr lang="en-US" smtClean="0"/>
              <a:t>5/31/2020</a:t>
            </a:fld>
            <a:endParaRPr lang="en-US"/>
          </a:p>
        </p:txBody>
      </p:sp>
      <p:sp>
        <p:nvSpPr>
          <p:cNvPr id="5" name="Footer Placeholder 4">
            <a:extLst>
              <a:ext uri="{FF2B5EF4-FFF2-40B4-BE49-F238E27FC236}">
                <a16:creationId xmlns:a16="http://schemas.microsoft.com/office/drawing/2014/main" xmlns="" id="{C9F2AB06-8A01-4CD6-97FE-F0873E950D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6C98E28-78C9-4A24-B78E-6AF0C17823ED}"/>
              </a:ext>
            </a:extLst>
          </p:cNvPr>
          <p:cNvSpPr>
            <a:spLocks noGrp="1"/>
          </p:cNvSpPr>
          <p:nvPr>
            <p:ph type="sldNum" sz="quarter" idx="12"/>
          </p:nvPr>
        </p:nvSpPr>
        <p:spPr/>
        <p:txBody>
          <a:bodyPr/>
          <a:lstStyle/>
          <a:p>
            <a:fld id="{3A84A476-5832-4C03-9854-C7FC10B183D8}" type="slidenum">
              <a:rPr lang="en-US" smtClean="0"/>
              <a:t>‹#›</a:t>
            </a:fld>
            <a:endParaRPr lang="en-US"/>
          </a:p>
        </p:txBody>
      </p:sp>
    </p:spTree>
    <p:extLst>
      <p:ext uri="{BB962C8B-B14F-4D97-AF65-F5344CB8AC3E}">
        <p14:creationId xmlns:p14="http://schemas.microsoft.com/office/powerpoint/2010/main" val="1812292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F2F697-1C9B-456F-B260-E93B4DF97A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7DA82CD8-DAB0-4126-B2C5-D5BFDCCE70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EE01E1F-0A16-4A4F-AB10-F61356B1B191}"/>
              </a:ext>
            </a:extLst>
          </p:cNvPr>
          <p:cNvSpPr>
            <a:spLocks noGrp="1"/>
          </p:cNvSpPr>
          <p:nvPr>
            <p:ph type="dt" sz="half" idx="10"/>
          </p:nvPr>
        </p:nvSpPr>
        <p:spPr/>
        <p:txBody>
          <a:bodyPr/>
          <a:lstStyle/>
          <a:p>
            <a:fld id="{E34DA6E5-DD2F-4CE8-9479-72C96649B03D}" type="datetimeFigureOut">
              <a:rPr lang="en-US" smtClean="0"/>
              <a:t>5/31/2020</a:t>
            </a:fld>
            <a:endParaRPr lang="en-US"/>
          </a:p>
        </p:txBody>
      </p:sp>
      <p:sp>
        <p:nvSpPr>
          <p:cNvPr id="5" name="Footer Placeholder 4">
            <a:extLst>
              <a:ext uri="{FF2B5EF4-FFF2-40B4-BE49-F238E27FC236}">
                <a16:creationId xmlns:a16="http://schemas.microsoft.com/office/drawing/2014/main" xmlns="" id="{7262A4AF-9F4E-40A2-84BC-1315332B34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DDCA91D-C67C-4236-BB57-E0D9141BCB60}"/>
              </a:ext>
            </a:extLst>
          </p:cNvPr>
          <p:cNvSpPr>
            <a:spLocks noGrp="1"/>
          </p:cNvSpPr>
          <p:nvPr>
            <p:ph type="sldNum" sz="quarter" idx="12"/>
          </p:nvPr>
        </p:nvSpPr>
        <p:spPr/>
        <p:txBody>
          <a:bodyPr/>
          <a:lstStyle/>
          <a:p>
            <a:fld id="{3A84A476-5832-4C03-9854-C7FC10B183D8}" type="slidenum">
              <a:rPr lang="en-US" smtClean="0"/>
              <a:t>‹#›</a:t>
            </a:fld>
            <a:endParaRPr lang="en-US"/>
          </a:p>
        </p:txBody>
      </p:sp>
    </p:spTree>
    <p:extLst>
      <p:ext uri="{BB962C8B-B14F-4D97-AF65-F5344CB8AC3E}">
        <p14:creationId xmlns:p14="http://schemas.microsoft.com/office/powerpoint/2010/main" val="3819647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AF85F7-0204-4E3A-B640-0148646426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7CF90BEF-A830-4D26-886A-7555945CF71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414DA2A5-1BF7-4F6D-8BD2-BDF44187497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7A1B171B-5303-49E5-A8EF-CDF45666252B}"/>
              </a:ext>
            </a:extLst>
          </p:cNvPr>
          <p:cNvSpPr>
            <a:spLocks noGrp="1"/>
          </p:cNvSpPr>
          <p:nvPr>
            <p:ph type="dt" sz="half" idx="10"/>
          </p:nvPr>
        </p:nvSpPr>
        <p:spPr/>
        <p:txBody>
          <a:bodyPr/>
          <a:lstStyle/>
          <a:p>
            <a:fld id="{E34DA6E5-DD2F-4CE8-9479-72C96649B03D}" type="datetimeFigureOut">
              <a:rPr lang="en-US" smtClean="0"/>
              <a:t>5/31/2020</a:t>
            </a:fld>
            <a:endParaRPr lang="en-US"/>
          </a:p>
        </p:txBody>
      </p:sp>
      <p:sp>
        <p:nvSpPr>
          <p:cNvPr id="6" name="Footer Placeholder 5">
            <a:extLst>
              <a:ext uri="{FF2B5EF4-FFF2-40B4-BE49-F238E27FC236}">
                <a16:creationId xmlns:a16="http://schemas.microsoft.com/office/drawing/2014/main" xmlns="" id="{2584DBEC-A8CE-4B17-8B66-E7ED9198F0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A12FC94-2DD6-4BF5-8AD6-9077153337EB}"/>
              </a:ext>
            </a:extLst>
          </p:cNvPr>
          <p:cNvSpPr>
            <a:spLocks noGrp="1"/>
          </p:cNvSpPr>
          <p:nvPr>
            <p:ph type="sldNum" sz="quarter" idx="12"/>
          </p:nvPr>
        </p:nvSpPr>
        <p:spPr/>
        <p:txBody>
          <a:bodyPr/>
          <a:lstStyle/>
          <a:p>
            <a:fld id="{3A84A476-5832-4C03-9854-C7FC10B183D8}" type="slidenum">
              <a:rPr lang="en-US" smtClean="0"/>
              <a:t>‹#›</a:t>
            </a:fld>
            <a:endParaRPr lang="en-US"/>
          </a:p>
        </p:txBody>
      </p:sp>
    </p:spTree>
    <p:extLst>
      <p:ext uri="{BB962C8B-B14F-4D97-AF65-F5344CB8AC3E}">
        <p14:creationId xmlns:p14="http://schemas.microsoft.com/office/powerpoint/2010/main" val="904894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A2A8AB-1739-42EC-B86E-7A6407F57FD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3893389B-78C6-4D5F-8474-DF0C00E8DC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0A798DD9-E78B-47FC-9B81-3C29EA3B59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DE2F26C3-25C5-4E23-B2CD-632E7073B4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A9380423-56EF-4933-98A7-2A15FEBA0F1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CD0D1BA4-D640-442E-AD5E-01B50839F44B}"/>
              </a:ext>
            </a:extLst>
          </p:cNvPr>
          <p:cNvSpPr>
            <a:spLocks noGrp="1"/>
          </p:cNvSpPr>
          <p:nvPr>
            <p:ph type="dt" sz="half" idx="10"/>
          </p:nvPr>
        </p:nvSpPr>
        <p:spPr/>
        <p:txBody>
          <a:bodyPr/>
          <a:lstStyle/>
          <a:p>
            <a:fld id="{E34DA6E5-DD2F-4CE8-9479-72C96649B03D}" type="datetimeFigureOut">
              <a:rPr lang="en-US" smtClean="0"/>
              <a:t>5/31/2020</a:t>
            </a:fld>
            <a:endParaRPr lang="en-US"/>
          </a:p>
        </p:txBody>
      </p:sp>
      <p:sp>
        <p:nvSpPr>
          <p:cNvPr id="8" name="Footer Placeholder 7">
            <a:extLst>
              <a:ext uri="{FF2B5EF4-FFF2-40B4-BE49-F238E27FC236}">
                <a16:creationId xmlns:a16="http://schemas.microsoft.com/office/drawing/2014/main" xmlns="" id="{762531E2-9D1F-4840-889D-F8753AC298A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A22B395B-7918-4D0F-949D-36D193609957}"/>
              </a:ext>
            </a:extLst>
          </p:cNvPr>
          <p:cNvSpPr>
            <a:spLocks noGrp="1"/>
          </p:cNvSpPr>
          <p:nvPr>
            <p:ph type="sldNum" sz="quarter" idx="12"/>
          </p:nvPr>
        </p:nvSpPr>
        <p:spPr/>
        <p:txBody>
          <a:bodyPr/>
          <a:lstStyle/>
          <a:p>
            <a:fld id="{3A84A476-5832-4C03-9854-C7FC10B183D8}" type="slidenum">
              <a:rPr lang="en-US" smtClean="0"/>
              <a:t>‹#›</a:t>
            </a:fld>
            <a:endParaRPr lang="en-US"/>
          </a:p>
        </p:txBody>
      </p:sp>
    </p:spTree>
    <p:extLst>
      <p:ext uri="{BB962C8B-B14F-4D97-AF65-F5344CB8AC3E}">
        <p14:creationId xmlns:p14="http://schemas.microsoft.com/office/powerpoint/2010/main" val="3854669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A0E3AD-8C8C-4C36-8785-103653BF3A8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7E96EECD-4922-4B30-B7A7-2477F1F79208}"/>
              </a:ext>
            </a:extLst>
          </p:cNvPr>
          <p:cNvSpPr>
            <a:spLocks noGrp="1"/>
          </p:cNvSpPr>
          <p:nvPr>
            <p:ph type="dt" sz="half" idx="10"/>
          </p:nvPr>
        </p:nvSpPr>
        <p:spPr/>
        <p:txBody>
          <a:bodyPr/>
          <a:lstStyle/>
          <a:p>
            <a:fld id="{E34DA6E5-DD2F-4CE8-9479-72C96649B03D}" type="datetimeFigureOut">
              <a:rPr lang="en-US" smtClean="0"/>
              <a:t>5/31/2020</a:t>
            </a:fld>
            <a:endParaRPr lang="en-US"/>
          </a:p>
        </p:txBody>
      </p:sp>
      <p:sp>
        <p:nvSpPr>
          <p:cNvPr id="4" name="Footer Placeholder 3">
            <a:extLst>
              <a:ext uri="{FF2B5EF4-FFF2-40B4-BE49-F238E27FC236}">
                <a16:creationId xmlns:a16="http://schemas.microsoft.com/office/drawing/2014/main" xmlns="" id="{20113C34-B943-46A6-8B25-A6961A13F4D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D15F8F40-5F89-44CB-812E-DAFA3E765A55}"/>
              </a:ext>
            </a:extLst>
          </p:cNvPr>
          <p:cNvSpPr>
            <a:spLocks noGrp="1"/>
          </p:cNvSpPr>
          <p:nvPr>
            <p:ph type="sldNum" sz="quarter" idx="12"/>
          </p:nvPr>
        </p:nvSpPr>
        <p:spPr/>
        <p:txBody>
          <a:bodyPr/>
          <a:lstStyle/>
          <a:p>
            <a:fld id="{3A84A476-5832-4C03-9854-C7FC10B183D8}" type="slidenum">
              <a:rPr lang="en-US" smtClean="0"/>
              <a:t>‹#›</a:t>
            </a:fld>
            <a:endParaRPr lang="en-US"/>
          </a:p>
        </p:txBody>
      </p:sp>
    </p:spTree>
    <p:extLst>
      <p:ext uri="{BB962C8B-B14F-4D97-AF65-F5344CB8AC3E}">
        <p14:creationId xmlns:p14="http://schemas.microsoft.com/office/powerpoint/2010/main" val="568974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FA2A406-46E3-4CC8-AFDE-6ACA20FE1094}"/>
              </a:ext>
            </a:extLst>
          </p:cNvPr>
          <p:cNvSpPr>
            <a:spLocks noGrp="1"/>
          </p:cNvSpPr>
          <p:nvPr>
            <p:ph type="dt" sz="half" idx="10"/>
          </p:nvPr>
        </p:nvSpPr>
        <p:spPr/>
        <p:txBody>
          <a:bodyPr/>
          <a:lstStyle/>
          <a:p>
            <a:fld id="{E34DA6E5-DD2F-4CE8-9479-72C96649B03D}" type="datetimeFigureOut">
              <a:rPr lang="en-US" smtClean="0"/>
              <a:t>5/31/2020</a:t>
            </a:fld>
            <a:endParaRPr lang="en-US"/>
          </a:p>
        </p:txBody>
      </p:sp>
      <p:sp>
        <p:nvSpPr>
          <p:cNvPr id="3" name="Footer Placeholder 2">
            <a:extLst>
              <a:ext uri="{FF2B5EF4-FFF2-40B4-BE49-F238E27FC236}">
                <a16:creationId xmlns:a16="http://schemas.microsoft.com/office/drawing/2014/main" xmlns="" id="{4988A0AD-E70C-4071-A69E-54146654624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6047FC62-80D5-47F0-A791-897EB0876E02}"/>
              </a:ext>
            </a:extLst>
          </p:cNvPr>
          <p:cNvSpPr>
            <a:spLocks noGrp="1"/>
          </p:cNvSpPr>
          <p:nvPr>
            <p:ph type="sldNum" sz="quarter" idx="12"/>
          </p:nvPr>
        </p:nvSpPr>
        <p:spPr/>
        <p:txBody>
          <a:bodyPr/>
          <a:lstStyle/>
          <a:p>
            <a:fld id="{3A84A476-5832-4C03-9854-C7FC10B183D8}" type="slidenum">
              <a:rPr lang="en-US" smtClean="0"/>
              <a:t>‹#›</a:t>
            </a:fld>
            <a:endParaRPr lang="en-US"/>
          </a:p>
        </p:txBody>
      </p:sp>
    </p:spTree>
    <p:extLst>
      <p:ext uri="{BB962C8B-B14F-4D97-AF65-F5344CB8AC3E}">
        <p14:creationId xmlns:p14="http://schemas.microsoft.com/office/powerpoint/2010/main" val="837171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AF8583-E0C8-4514-BF0C-34426AAFE7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D24C821E-76AD-4F5D-8B49-3E7CE9B171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CFE1EFE5-B52E-4152-8972-5E45D861FB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7E4FB86-1DCD-449E-A249-23B5B4175562}"/>
              </a:ext>
            </a:extLst>
          </p:cNvPr>
          <p:cNvSpPr>
            <a:spLocks noGrp="1"/>
          </p:cNvSpPr>
          <p:nvPr>
            <p:ph type="dt" sz="half" idx="10"/>
          </p:nvPr>
        </p:nvSpPr>
        <p:spPr/>
        <p:txBody>
          <a:bodyPr/>
          <a:lstStyle/>
          <a:p>
            <a:fld id="{E34DA6E5-DD2F-4CE8-9479-72C96649B03D}" type="datetimeFigureOut">
              <a:rPr lang="en-US" smtClean="0"/>
              <a:t>5/31/2020</a:t>
            </a:fld>
            <a:endParaRPr lang="en-US"/>
          </a:p>
        </p:txBody>
      </p:sp>
      <p:sp>
        <p:nvSpPr>
          <p:cNvPr id="6" name="Footer Placeholder 5">
            <a:extLst>
              <a:ext uri="{FF2B5EF4-FFF2-40B4-BE49-F238E27FC236}">
                <a16:creationId xmlns:a16="http://schemas.microsoft.com/office/drawing/2014/main" xmlns="" id="{3486B92F-6BE4-4A1A-9025-9C92DE2F55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CE8CFF0-06AE-4DCD-85B4-EAD4E9D47EBF}"/>
              </a:ext>
            </a:extLst>
          </p:cNvPr>
          <p:cNvSpPr>
            <a:spLocks noGrp="1"/>
          </p:cNvSpPr>
          <p:nvPr>
            <p:ph type="sldNum" sz="quarter" idx="12"/>
          </p:nvPr>
        </p:nvSpPr>
        <p:spPr/>
        <p:txBody>
          <a:bodyPr/>
          <a:lstStyle/>
          <a:p>
            <a:fld id="{3A84A476-5832-4C03-9854-C7FC10B183D8}" type="slidenum">
              <a:rPr lang="en-US" smtClean="0"/>
              <a:t>‹#›</a:t>
            </a:fld>
            <a:endParaRPr lang="en-US"/>
          </a:p>
        </p:txBody>
      </p:sp>
    </p:spTree>
    <p:extLst>
      <p:ext uri="{BB962C8B-B14F-4D97-AF65-F5344CB8AC3E}">
        <p14:creationId xmlns:p14="http://schemas.microsoft.com/office/powerpoint/2010/main" val="3856102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D15716-6F07-437F-BB27-BDF33449CD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12432133-F45A-469F-9C27-475940A543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0798F2A3-C8AD-47FA-99F7-3ACA485F3D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4705A0F7-22A5-4F73-8E2F-0E71F8A83120}"/>
              </a:ext>
            </a:extLst>
          </p:cNvPr>
          <p:cNvSpPr>
            <a:spLocks noGrp="1"/>
          </p:cNvSpPr>
          <p:nvPr>
            <p:ph type="dt" sz="half" idx="10"/>
          </p:nvPr>
        </p:nvSpPr>
        <p:spPr/>
        <p:txBody>
          <a:bodyPr/>
          <a:lstStyle/>
          <a:p>
            <a:fld id="{E34DA6E5-DD2F-4CE8-9479-72C96649B03D}" type="datetimeFigureOut">
              <a:rPr lang="en-US" smtClean="0"/>
              <a:t>5/31/2020</a:t>
            </a:fld>
            <a:endParaRPr lang="en-US"/>
          </a:p>
        </p:txBody>
      </p:sp>
      <p:sp>
        <p:nvSpPr>
          <p:cNvPr id="6" name="Footer Placeholder 5">
            <a:extLst>
              <a:ext uri="{FF2B5EF4-FFF2-40B4-BE49-F238E27FC236}">
                <a16:creationId xmlns:a16="http://schemas.microsoft.com/office/drawing/2014/main" xmlns="" id="{8BB6C2C2-CFBD-49A7-9C3E-B7574E7A50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177C952-1417-4126-AF24-A433BC4CDCFC}"/>
              </a:ext>
            </a:extLst>
          </p:cNvPr>
          <p:cNvSpPr>
            <a:spLocks noGrp="1"/>
          </p:cNvSpPr>
          <p:nvPr>
            <p:ph type="sldNum" sz="quarter" idx="12"/>
          </p:nvPr>
        </p:nvSpPr>
        <p:spPr/>
        <p:txBody>
          <a:bodyPr/>
          <a:lstStyle/>
          <a:p>
            <a:fld id="{3A84A476-5832-4C03-9854-C7FC10B183D8}" type="slidenum">
              <a:rPr lang="en-US" smtClean="0"/>
              <a:t>‹#›</a:t>
            </a:fld>
            <a:endParaRPr lang="en-US"/>
          </a:p>
        </p:txBody>
      </p:sp>
    </p:spTree>
    <p:extLst>
      <p:ext uri="{BB962C8B-B14F-4D97-AF65-F5344CB8AC3E}">
        <p14:creationId xmlns:p14="http://schemas.microsoft.com/office/powerpoint/2010/main" val="240699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C80F776-3768-44E6-B414-8CB9281802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6F4ABD94-21E7-43B9-9CB7-96F0B6A9BA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7D3C980-DD6D-41E8-B10C-6379201815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4DA6E5-DD2F-4CE8-9479-72C96649B03D}" type="datetimeFigureOut">
              <a:rPr lang="en-US" smtClean="0"/>
              <a:t>5/31/2020</a:t>
            </a:fld>
            <a:endParaRPr lang="en-US"/>
          </a:p>
        </p:txBody>
      </p:sp>
      <p:sp>
        <p:nvSpPr>
          <p:cNvPr id="5" name="Footer Placeholder 4">
            <a:extLst>
              <a:ext uri="{FF2B5EF4-FFF2-40B4-BE49-F238E27FC236}">
                <a16:creationId xmlns:a16="http://schemas.microsoft.com/office/drawing/2014/main" xmlns="" id="{A9DB6A69-3A5F-4978-B47F-7FB3DFDA05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A28F503E-0446-49F7-AC61-044BBF6990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84A476-5832-4C03-9854-C7FC10B183D8}" type="slidenum">
              <a:rPr lang="en-US" smtClean="0"/>
              <a:t>‹#›</a:t>
            </a:fld>
            <a:endParaRPr lang="en-US"/>
          </a:p>
        </p:txBody>
      </p:sp>
    </p:spTree>
    <p:extLst>
      <p:ext uri="{BB962C8B-B14F-4D97-AF65-F5344CB8AC3E}">
        <p14:creationId xmlns:p14="http://schemas.microsoft.com/office/powerpoint/2010/main" val="388939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3gpp.org/ftp/tsg_sa/WG2_Arch/TSGS2_139e_Electronic/Docs/S2-2003706.zip" TargetMode="External"/><Relationship Id="rId7" Type="http://schemas.openxmlformats.org/officeDocument/2006/relationships/hyperlink" Target="https://www.3gpp.org/ftp/tsg_sa/WG2_Arch/TSGS2_139e_Electronic/Docs/S2-2003705.zip" TargetMode="External"/><Relationship Id="rId2" Type="http://schemas.openxmlformats.org/officeDocument/2006/relationships/hyperlink" Target="https://www.3gpp.org/ftp/tsg_sa/WG2_Arch/TSGS2_139e_Electronic/Docs/S2-2003549.zip" TargetMode="External"/><Relationship Id="rId1" Type="http://schemas.openxmlformats.org/officeDocument/2006/relationships/slideLayout" Target="../slideLayouts/slideLayout2.xml"/><Relationship Id="rId6" Type="http://schemas.openxmlformats.org/officeDocument/2006/relationships/hyperlink" Target="https://www.3gpp.org/ftp/tsg_sa/WG2_Arch/TSGS2_139e_Electronic/Docs/S2-2004126.zip" TargetMode="External"/><Relationship Id="rId5" Type="http://schemas.openxmlformats.org/officeDocument/2006/relationships/hyperlink" Target="https://www.3gpp.org/ftp/tsg_sa/WG2_Arch/TSGS2_139e_Electronic/Docs/S2-2004125.zip" TargetMode="External"/><Relationship Id="rId4" Type="http://schemas.openxmlformats.org/officeDocument/2006/relationships/hyperlink" Target="https://www.3gpp.org/ftp/tsg_sa/WG2_Arch/TSGS2_139e_Electronic/Docs/S2-2004124.zip"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BF4F9C-15F1-40A6-B56A-2D98B09D5986}"/>
              </a:ext>
            </a:extLst>
          </p:cNvPr>
          <p:cNvSpPr>
            <a:spLocks noGrp="1"/>
          </p:cNvSpPr>
          <p:nvPr>
            <p:ph type="ctrTitle"/>
          </p:nvPr>
        </p:nvSpPr>
        <p:spPr/>
        <p:txBody>
          <a:bodyPr/>
          <a:lstStyle/>
          <a:p>
            <a:r>
              <a:rPr lang="en-US" dirty="0"/>
              <a:t>LS on which features cannot interwork with ETSUN</a:t>
            </a:r>
          </a:p>
        </p:txBody>
      </p:sp>
      <p:sp>
        <p:nvSpPr>
          <p:cNvPr id="3" name="Subtitle 2">
            <a:extLst>
              <a:ext uri="{FF2B5EF4-FFF2-40B4-BE49-F238E27FC236}">
                <a16:creationId xmlns:a16="http://schemas.microsoft.com/office/drawing/2014/main" xmlns="" id="{59142E3D-E496-454F-866C-3718FEBCA3AC}"/>
              </a:ext>
            </a:extLst>
          </p:cNvPr>
          <p:cNvSpPr>
            <a:spLocks noGrp="1"/>
          </p:cNvSpPr>
          <p:nvPr>
            <p:ph type="subTitle" idx="1"/>
          </p:nvPr>
        </p:nvSpPr>
        <p:spPr/>
        <p:txBody>
          <a:bodyPr/>
          <a:lstStyle/>
          <a:p>
            <a:r>
              <a:rPr lang="en-US" dirty="0"/>
              <a:t>Nokia</a:t>
            </a:r>
          </a:p>
        </p:txBody>
      </p:sp>
    </p:spTree>
    <p:extLst>
      <p:ext uri="{BB962C8B-B14F-4D97-AF65-F5344CB8AC3E}">
        <p14:creationId xmlns:p14="http://schemas.microsoft.com/office/powerpoint/2010/main" val="134867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35">
            <a:extLst>
              <a:ext uri="{FF2B5EF4-FFF2-40B4-BE49-F238E27FC236}">
                <a16:creationId xmlns:a16="http://schemas.microsoft.com/office/drawing/2014/main" xmlns="" id="{823AC064-BC96-4F32-8AE1-B2FD387548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78068" y="34348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DAF5FAF0-0A61-4213-811D-B045BF4127C0}"/>
              </a:ext>
            </a:extLst>
          </p:cNvPr>
          <p:cNvSpPr>
            <a:spLocks noGrp="1"/>
          </p:cNvSpPr>
          <p:nvPr>
            <p:ph type="title"/>
          </p:nvPr>
        </p:nvSpPr>
        <p:spPr>
          <a:xfrm>
            <a:off x="526073" y="466578"/>
            <a:ext cx="11139854" cy="930447"/>
          </a:xfrm>
        </p:spPr>
        <p:txBody>
          <a:bodyPr vert="horz" lIns="91440" tIns="45720" rIns="91440" bIns="45720" rtlCol="0" anchor="b">
            <a:normAutofit/>
          </a:bodyPr>
          <a:lstStyle/>
          <a:p>
            <a:pPr algn="ctr"/>
            <a:r>
              <a:rPr lang="en-US" sz="5400" kern="1200">
                <a:solidFill>
                  <a:srgbClr val="FFFFFF"/>
                </a:solidFill>
                <a:latin typeface="+mj-lt"/>
                <a:ea typeface="+mj-ea"/>
                <a:cs typeface="+mj-cs"/>
              </a:rPr>
              <a:t>Related papers</a:t>
            </a:r>
          </a:p>
        </p:txBody>
      </p:sp>
      <p:cxnSp>
        <p:nvCxnSpPr>
          <p:cNvPr id="41" name="Straight Connector 37">
            <a:extLst>
              <a:ext uri="{FF2B5EF4-FFF2-40B4-BE49-F238E27FC236}">
                <a16:creationId xmlns:a16="http://schemas.microsoft.com/office/drawing/2014/main" xmlns="" id="{7E7C77BC-7138-40B1-A15B-20F57A494629}"/>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2209800" y="144863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graphicFrame>
        <p:nvGraphicFramePr>
          <p:cNvPr id="20" name="Content Placeholder 5">
            <a:extLst>
              <a:ext uri="{FF2B5EF4-FFF2-40B4-BE49-F238E27FC236}">
                <a16:creationId xmlns:a16="http://schemas.microsoft.com/office/drawing/2014/main" xmlns="" id="{BA6DB815-298E-49DA-9FC7-377E57AAAB58}"/>
              </a:ext>
            </a:extLst>
          </p:cNvPr>
          <p:cNvGraphicFramePr>
            <a:graphicFrameLocks/>
          </p:cNvGraphicFramePr>
          <p:nvPr>
            <p:extLst>
              <p:ext uri="{D42A27DB-BD31-4B8C-83A1-F6EECF244321}">
                <p14:modId xmlns:p14="http://schemas.microsoft.com/office/powerpoint/2010/main" val="993681884"/>
              </p:ext>
            </p:extLst>
          </p:nvPr>
        </p:nvGraphicFramePr>
        <p:xfrm>
          <a:off x="320040" y="2657648"/>
          <a:ext cx="11496824" cy="3702165"/>
        </p:xfrm>
        <a:graphic>
          <a:graphicData uri="http://schemas.openxmlformats.org/drawingml/2006/table">
            <a:tbl>
              <a:tblPr firstRow="1" firstCol="1" bandRow="1">
                <a:tableStyleId>{5C22544A-7EE6-4342-B048-85BDC9FD1C3A}</a:tableStyleId>
              </a:tblPr>
              <a:tblGrid>
                <a:gridCol w="428523">
                  <a:extLst>
                    <a:ext uri="{9D8B030D-6E8A-4147-A177-3AD203B41FA5}">
                      <a16:colId xmlns:a16="http://schemas.microsoft.com/office/drawing/2014/main" xmlns="" val="1617973903"/>
                    </a:ext>
                  </a:extLst>
                </a:gridCol>
                <a:gridCol w="1160693">
                  <a:extLst>
                    <a:ext uri="{9D8B030D-6E8A-4147-A177-3AD203B41FA5}">
                      <a16:colId xmlns:a16="http://schemas.microsoft.com/office/drawing/2014/main" xmlns="" val="2145564119"/>
                    </a:ext>
                  </a:extLst>
                </a:gridCol>
                <a:gridCol w="758766">
                  <a:extLst>
                    <a:ext uri="{9D8B030D-6E8A-4147-A177-3AD203B41FA5}">
                      <a16:colId xmlns:a16="http://schemas.microsoft.com/office/drawing/2014/main" xmlns="" val="1751571203"/>
                    </a:ext>
                  </a:extLst>
                </a:gridCol>
                <a:gridCol w="6349412">
                  <a:extLst>
                    <a:ext uri="{9D8B030D-6E8A-4147-A177-3AD203B41FA5}">
                      <a16:colId xmlns:a16="http://schemas.microsoft.com/office/drawing/2014/main" xmlns="" val="973050901"/>
                    </a:ext>
                  </a:extLst>
                </a:gridCol>
                <a:gridCol w="2799430">
                  <a:extLst>
                    <a:ext uri="{9D8B030D-6E8A-4147-A177-3AD203B41FA5}">
                      <a16:colId xmlns:a16="http://schemas.microsoft.com/office/drawing/2014/main" xmlns="" val="4179170409"/>
                    </a:ext>
                  </a:extLst>
                </a:gridCol>
              </a:tblGrid>
              <a:tr h="299607">
                <a:tc>
                  <a:txBody>
                    <a:bodyPr/>
                    <a:lstStyle/>
                    <a:p>
                      <a:pPr>
                        <a:lnSpc>
                          <a:spcPct val="107000"/>
                        </a:lnSpc>
                        <a:spcAft>
                          <a:spcPts val="0"/>
                        </a:spcAft>
                      </a:pPr>
                      <a:r>
                        <a:rPr lang="en-US" sz="1600">
                          <a:effectLst/>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tc>
                  <a:txBody>
                    <a:bodyPr/>
                    <a:lstStyle/>
                    <a:p>
                      <a:pPr>
                        <a:lnSpc>
                          <a:spcPct val="107000"/>
                        </a:lnSpc>
                        <a:spcAft>
                          <a:spcPts val="0"/>
                        </a:spcAft>
                      </a:pPr>
                      <a:r>
                        <a:rPr lang="en-US" sz="1600" dirty="0">
                          <a:effectLst/>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tc>
                  <a:txBody>
                    <a:bodyPr/>
                    <a:lstStyle/>
                    <a:p>
                      <a:pPr>
                        <a:lnSpc>
                          <a:spcPct val="107000"/>
                        </a:lnSpc>
                        <a:spcAft>
                          <a:spcPts val="0"/>
                        </a:spcAft>
                      </a:pPr>
                      <a:r>
                        <a:rPr lang="en-US" sz="1600">
                          <a:effectLst/>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tc>
                  <a:txBody>
                    <a:bodyPr/>
                    <a:lstStyle/>
                    <a:p>
                      <a:pPr>
                        <a:lnSpc>
                          <a:spcPct val="107000"/>
                        </a:lnSpc>
                        <a:spcAft>
                          <a:spcPts val="0"/>
                        </a:spcAft>
                      </a:pPr>
                      <a:r>
                        <a:rPr lang="en-US" sz="1600">
                          <a:effectLst/>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tc>
                  <a:txBody>
                    <a:bodyPr/>
                    <a:lstStyle/>
                    <a:p>
                      <a:pPr>
                        <a:lnSpc>
                          <a:spcPct val="107000"/>
                        </a:lnSpc>
                        <a:spcAft>
                          <a:spcPts val="0"/>
                        </a:spcAft>
                      </a:pPr>
                      <a:r>
                        <a:rPr lang="en-US" sz="1600">
                          <a:effectLst/>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extLst>
                  <a:ext uri="{0D108BD9-81ED-4DB2-BD59-A6C34878D82A}">
                    <a16:rowId xmlns:a16="http://schemas.microsoft.com/office/drawing/2014/main" xmlns="" val="760845307"/>
                  </a:ext>
                </a:extLst>
              </a:tr>
              <a:tr h="567093">
                <a:tc>
                  <a:txBody>
                    <a:bodyPr/>
                    <a:lstStyle/>
                    <a:p>
                      <a:pPr>
                        <a:lnSpc>
                          <a:spcPct val="107000"/>
                        </a:lnSpc>
                        <a:spcAft>
                          <a:spcPts val="0"/>
                        </a:spcAft>
                      </a:pPr>
                      <a:r>
                        <a:rPr lang="en-US" sz="1600">
                          <a:effectLst/>
                        </a:rPr>
                        <a:t>4.1</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tc>
                  <a:txBody>
                    <a:bodyPr/>
                    <a:lstStyle/>
                    <a:p>
                      <a:pPr>
                        <a:lnSpc>
                          <a:spcPct val="107000"/>
                        </a:lnSpc>
                        <a:spcAft>
                          <a:spcPts val="0"/>
                        </a:spcAft>
                      </a:pPr>
                      <a:r>
                        <a:rPr lang="fr-FR" sz="1600" u="sng"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2"/>
                        </a:rPr>
                        <a:t>S2-2003549</a:t>
                      </a:r>
                      <a:endParaRPr lang="fr-FR"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tc>
                <a:tc>
                  <a:txBody>
                    <a:bodyPr/>
                    <a:lstStyle/>
                    <a:p>
                      <a:pPr>
                        <a:lnSpc>
                          <a:spcPct val="107000"/>
                        </a:lnSpc>
                        <a:spcAft>
                          <a:spcPts val="0"/>
                        </a:spcAft>
                      </a:pPr>
                      <a:r>
                        <a:rPr lang="en-US" sz="1600">
                          <a:effectLst/>
                        </a:rPr>
                        <a:t>LS In</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tc>
                  <a:txBody>
                    <a:bodyPr/>
                    <a:lstStyle/>
                    <a:p>
                      <a:pPr>
                        <a:lnSpc>
                          <a:spcPct val="107000"/>
                        </a:lnSpc>
                        <a:spcAft>
                          <a:spcPts val="0"/>
                        </a:spcAft>
                      </a:pPr>
                      <a:r>
                        <a:rPr lang="en-US" sz="1600" dirty="0">
                          <a:effectLst/>
                        </a:rPr>
                        <a:t>LS from CT WG4: LS on which features cannot interwork with ETSUN</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tc>
                  <a:txBody>
                    <a:bodyPr/>
                    <a:lstStyle/>
                    <a:p>
                      <a:pPr>
                        <a:lnSpc>
                          <a:spcPct val="107000"/>
                        </a:lnSpc>
                        <a:spcAft>
                          <a:spcPts val="0"/>
                        </a:spcAft>
                      </a:pPr>
                      <a:r>
                        <a:rPr lang="en-US" sz="1600">
                          <a:effectLst/>
                        </a:rPr>
                        <a:t>CT WG4 (C4-202536)</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extLst>
                  <a:ext uri="{0D108BD9-81ED-4DB2-BD59-A6C34878D82A}">
                    <a16:rowId xmlns:a16="http://schemas.microsoft.com/office/drawing/2014/main" xmlns="" val="1953126381"/>
                  </a:ext>
                </a:extLst>
              </a:tr>
              <a:tr h="567093">
                <a:tc>
                  <a:txBody>
                    <a:bodyPr/>
                    <a:lstStyle/>
                    <a:p>
                      <a:pPr>
                        <a:lnSpc>
                          <a:spcPct val="107000"/>
                        </a:lnSpc>
                        <a:spcAft>
                          <a:spcPts val="0"/>
                        </a:spcAft>
                      </a:pPr>
                      <a:r>
                        <a:rPr lang="en-US" sz="1600">
                          <a:effectLst/>
                        </a:rPr>
                        <a:t>4.1</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tc>
                  <a:txBody>
                    <a:bodyPr/>
                    <a:lstStyle/>
                    <a:p>
                      <a:pPr>
                        <a:lnSpc>
                          <a:spcPct val="107000"/>
                        </a:lnSpc>
                        <a:spcAft>
                          <a:spcPts val="0"/>
                        </a:spcAft>
                      </a:pPr>
                      <a:r>
                        <a:rPr lang="fr-FR" sz="1800" u="sng" kern="1200" dirty="0">
                          <a:solidFill>
                            <a:schemeClr val="dk1"/>
                          </a:solidFill>
                          <a:effectLst/>
                          <a:latin typeface="+mn-lt"/>
                          <a:ea typeface="+mn-ea"/>
                          <a:cs typeface="+mn-cs"/>
                          <a:hlinkClick r:id="rId3"/>
                        </a:rPr>
                        <a:t>S2-2003706</a:t>
                      </a:r>
                      <a:endParaRPr lang="fr-FR"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tc>
                <a:tc>
                  <a:txBody>
                    <a:bodyPr/>
                    <a:lstStyle/>
                    <a:p>
                      <a:pPr>
                        <a:lnSpc>
                          <a:spcPct val="107000"/>
                        </a:lnSpc>
                        <a:spcAft>
                          <a:spcPts val="0"/>
                        </a:spcAft>
                      </a:pPr>
                      <a:r>
                        <a:rPr lang="en-US" sz="1600" dirty="0">
                          <a:effectLst/>
                        </a:rPr>
                        <a:t>LS OUT</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tc>
                  <a:txBody>
                    <a:bodyPr/>
                    <a:lstStyle/>
                    <a:p>
                      <a:pPr>
                        <a:lnSpc>
                          <a:spcPct val="107000"/>
                        </a:lnSpc>
                        <a:spcAft>
                          <a:spcPts val="0"/>
                        </a:spcAft>
                      </a:pPr>
                      <a:r>
                        <a:rPr lang="en-US" sz="1600">
                          <a:effectLst/>
                        </a:rPr>
                        <a:t>[DRAFT] Reply LS on which features cannot interwork with ETSUN</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tc>
                  <a:txBody>
                    <a:bodyPr/>
                    <a:lstStyle/>
                    <a:p>
                      <a:pPr>
                        <a:lnSpc>
                          <a:spcPct val="107000"/>
                        </a:lnSpc>
                        <a:spcAft>
                          <a:spcPts val="0"/>
                        </a:spcAft>
                      </a:pPr>
                      <a:r>
                        <a:rPr lang="en-US" sz="1600">
                          <a:effectLst/>
                        </a:rPr>
                        <a:t>Nokia, Nokia Shanghai Bell</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extLst>
                  <a:ext uri="{0D108BD9-81ED-4DB2-BD59-A6C34878D82A}">
                    <a16:rowId xmlns:a16="http://schemas.microsoft.com/office/drawing/2014/main" xmlns="" val="1981388388"/>
                  </a:ext>
                </a:extLst>
              </a:tr>
              <a:tr h="567093">
                <a:tc>
                  <a:txBody>
                    <a:bodyPr/>
                    <a:lstStyle/>
                    <a:p>
                      <a:pPr>
                        <a:lnSpc>
                          <a:spcPct val="107000"/>
                        </a:lnSpc>
                        <a:spcAft>
                          <a:spcPts val="0"/>
                        </a:spcAft>
                      </a:pPr>
                      <a:r>
                        <a:rPr lang="en-US" sz="1600">
                          <a:effectLst/>
                        </a:rPr>
                        <a:t>4.1</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tc>
                  <a:txBody>
                    <a:bodyPr/>
                    <a:lstStyle/>
                    <a:p>
                      <a:pPr>
                        <a:lnSpc>
                          <a:spcPct val="107000"/>
                        </a:lnSpc>
                        <a:spcAft>
                          <a:spcPts val="0"/>
                        </a:spcAft>
                      </a:pPr>
                      <a:r>
                        <a:rPr lang="fr-FR" sz="1600" u="sng"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4"/>
                        </a:rPr>
                        <a:t>S2-2004124</a:t>
                      </a:r>
                      <a:endParaRPr lang="fr-FR"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tc>
                <a:tc>
                  <a:txBody>
                    <a:bodyPr/>
                    <a:lstStyle/>
                    <a:p>
                      <a:pPr>
                        <a:lnSpc>
                          <a:spcPct val="107000"/>
                        </a:lnSpc>
                        <a:spcAft>
                          <a:spcPts val="0"/>
                        </a:spcAft>
                      </a:pPr>
                      <a:r>
                        <a:rPr lang="en-US" sz="1600">
                          <a:effectLst/>
                        </a:rPr>
                        <a:t>LS OUT</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tc>
                  <a:txBody>
                    <a:bodyPr/>
                    <a:lstStyle/>
                    <a:p>
                      <a:pPr>
                        <a:lnSpc>
                          <a:spcPct val="107000"/>
                        </a:lnSpc>
                        <a:spcAft>
                          <a:spcPts val="0"/>
                        </a:spcAft>
                      </a:pPr>
                      <a:r>
                        <a:rPr lang="en-US" sz="1600">
                          <a:effectLst/>
                        </a:rPr>
                        <a:t>[DRAFT] LS response on which features cannot interwork with ETSUN</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tc>
                  <a:txBody>
                    <a:bodyPr/>
                    <a:lstStyle/>
                    <a:p>
                      <a:pPr>
                        <a:lnSpc>
                          <a:spcPct val="107000"/>
                        </a:lnSpc>
                        <a:spcAft>
                          <a:spcPts val="0"/>
                        </a:spcAft>
                      </a:pPr>
                      <a:r>
                        <a:rPr lang="en-US" sz="1600">
                          <a:effectLst/>
                        </a:rPr>
                        <a:t>Huawei,HiSilicon</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extLst>
                  <a:ext uri="{0D108BD9-81ED-4DB2-BD59-A6C34878D82A}">
                    <a16:rowId xmlns:a16="http://schemas.microsoft.com/office/drawing/2014/main" xmlns="" val="3145891695"/>
                  </a:ext>
                </a:extLst>
              </a:tr>
              <a:tr h="567093">
                <a:tc>
                  <a:txBody>
                    <a:bodyPr/>
                    <a:lstStyle/>
                    <a:p>
                      <a:pPr>
                        <a:lnSpc>
                          <a:spcPct val="107000"/>
                        </a:lnSpc>
                        <a:spcAft>
                          <a:spcPts val="0"/>
                        </a:spcAft>
                      </a:pPr>
                      <a:r>
                        <a:rPr lang="en-US" sz="1600">
                          <a:effectLst/>
                        </a:rPr>
                        <a:t>4.1</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fr-FR" sz="1600" u="sng"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5"/>
                        </a:rPr>
                        <a:t>S2-2004125</a:t>
                      </a:r>
                      <a:endParaRPr lang="fr-FR" sz="16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0"/>
                        </a:spcAft>
                      </a:pPr>
                      <a:endParaRPr lang="fr-FR"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tc>
                <a:tc>
                  <a:txBody>
                    <a:bodyPr/>
                    <a:lstStyle/>
                    <a:p>
                      <a:pPr>
                        <a:lnSpc>
                          <a:spcPct val="107000"/>
                        </a:lnSpc>
                        <a:spcAft>
                          <a:spcPts val="0"/>
                        </a:spcAft>
                      </a:pPr>
                      <a:r>
                        <a:rPr lang="en-US" sz="1600" dirty="0">
                          <a:effectLst/>
                        </a:rPr>
                        <a:t>CR</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tc>
                  <a:txBody>
                    <a:bodyPr/>
                    <a:lstStyle/>
                    <a:p>
                      <a:pPr>
                        <a:lnSpc>
                          <a:spcPct val="107000"/>
                        </a:lnSpc>
                        <a:spcAft>
                          <a:spcPts val="0"/>
                        </a:spcAft>
                      </a:pPr>
                      <a:r>
                        <a:rPr lang="en-US" sz="1600">
                          <a:effectLst/>
                        </a:rPr>
                        <a:t>23.501 CR2375 (Rel-16, 'F'): Interworking between ETSUN and URLLC/TSN</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tc>
                  <a:txBody>
                    <a:bodyPr/>
                    <a:lstStyle/>
                    <a:p>
                      <a:pPr>
                        <a:lnSpc>
                          <a:spcPct val="107000"/>
                        </a:lnSpc>
                        <a:spcAft>
                          <a:spcPts val="0"/>
                        </a:spcAft>
                      </a:pPr>
                      <a:r>
                        <a:rPr lang="en-US" sz="1600">
                          <a:effectLst/>
                        </a:rPr>
                        <a:t>Huawei, HiSilicon, China Mobile</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extLst>
                  <a:ext uri="{0D108BD9-81ED-4DB2-BD59-A6C34878D82A}">
                    <a16:rowId xmlns:a16="http://schemas.microsoft.com/office/drawing/2014/main" xmlns="" val="2231677974"/>
                  </a:ext>
                </a:extLst>
              </a:tr>
              <a:tr h="567093">
                <a:tc>
                  <a:txBody>
                    <a:bodyPr/>
                    <a:lstStyle/>
                    <a:p>
                      <a:pPr>
                        <a:lnSpc>
                          <a:spcPct val="107000"/>
                        </a:lnSpc>
                        <a:spcAft>
                          <a:spcPts val="0"/>
                        </a:spcAft>
                      </a:pPr>
                      <a:r>
                        <a:rPr lang="en-US" sz="1600">
                          <a:effectLst/>
                        </a:rPr>
                        <a:t>4.1</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fr-FR" sz="1600" u="sng"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6"/>
                        </a:rPr>
                        <a:t>S2-2004126</a:t>
                      </a:r>
                      <a:endParaRPr lang="fr-FR" sz="16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0"/>
                        </a:spcAft>
                      </a:pPr>
                      <a:endParaRPr lang="fr-FR"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tc>
                <a:tc>
                  <a:txBody>
                    <a:bodyPr/>
                    <a:lstStyle/>
                    <a:p>
                      <a:pPr>
                        <a:lnSpc>
                          <a:spcPct val="107000"/>
                        </a:lnSpc>
                        <a:spcAft>
                          <a:spcPts val="0"/>
                        </a:spcAft>
                      </a:pPr>
                      <a:r>
                        <a:rPr lang="en-US" sz="1600">
                          <a:effectLst/>
                        </a:rPr>
                        <a:t>CR</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tc>
                  <a:txBody>
                    <a:bodyPr/>
                    <a:lstStyle/>
                    <a:p>
                      <a:pPr>
                        <a:lnSpc>
                          <a:spcPct val="107000"/>
                        </a:lnSpc>
                        <a:spcAft>
                          <a:spcPts val="0"/>
                        </a:spcAft>
                      </a:pPr>
                      <a:r>
                        <a:rPr lang="en-US" sz="1600">
                          <a:effectLst/>
                        </a:rPr>
                        <a:t>23.502 CR2322 (Rel-16, 'F'): Interworking between ETSUN and URLLC/TSN</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tc>
                  <a:txBody>
                    <a:bodyPr/>
                    <a:lstStyle/>
                    <a:p>
                      <a:pPr>
                        <a:lnSpc>
                          <a:spcPct val="107000"/>
                        </a:lnSpc>
                        <a:spcAft>
                          <a:spcPts val="0"/>
                        </a:spcAft>
                      </a:pPr>
                      <a:r>
                        <a:rPr lang="en-US" sz="1600">
                          <a:effectLst/>
                        </a:rPr>
                        <a:t>Huawei, HiSilicon,China Mobile</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extLst>
                  <a:ext uri="{0D108BD9-81ED-4DB2-BD59-A6C34878D82A}">
                    <a16:rowId xmlns:a16="http://schemas.microsoft.com/office/drawing/2014/main" xmlns="" val="2758798886"/>
                  </a:ext>
                </a:extLst>
              </a:tr>
              <a:tr h="567093">
                <a:tc>
                  <a:txBody>
                    <a:bodyPr/>
                    <a:lstStyle/>
                    <a:p>
                      <a:pPr>
                        <a:lnSpc>
                          <a:spcPct val="107000"/>
                        </a:lnSpc>
                        <a:spcAft>
                          <a:spcPts val="0"/>
                        </a:spcAft>
                      </a:pPr>
                      <a:r>
                        <a:rPr lang="en-US" sz="1600">
                          <a:effectLst/>
                        </a:rPr>
                        <a:t>4.1</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fr-FR" sz="1600" u="sng"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7"/>
                        </a:rPr>
                        <a:t>S2-2003705</a:t>
                      </a:r>
                      <a:endParaRPr lang="fr-FR"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tc>
                <a:tc>
                  <a:txBody>
                    <a:bodyPr/>
                    <a:lstStyle/>
                    <a:p>
                      <a:pPr>
                        <a:lnSpc>
                          <a:spcPct val="107000"/>
                        </a:lnSpc>
                        <a:spcAft>
                          <a:spcPts val="0"/>
                        </a:spcAft>
                      </a:pPr>
                      <a:r>
                        <a:rPr lang="en-US" sz="1600" dirty="0">
                          <a:effectLst/>
                        </a:rPr>
                        <a:t>CR</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tc>
                  <a:txBody>
                    <a:bodyPr/>
                    <a:lstStyle/>
                    <a:p>
                      <a:pPr>
                        <a:lnSpc>
                          <a:spcPct val="107000"/>
                        </a:lnSpc>
                        <a:spcAft>
                          <a:spcPts val="0"/>
                        </a:spcAft>
                      </a:pPr>
                      <a:r>
                        <a:rPr lang="en-US" sz="1600" dirty="0">
                          <a:effectLst/>
                        </a:rPr>
                        <a:t>23.501 CR2371 (Rel-16, 'F'): URLLC - TSN interworking with ETSUN</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tc>
                  <a:txBody>
                    <a:bodyPr/>
                    <a:lstStyle/>
                    <a:p>
                      <a:pPr>
                        <a:lnSpc>
                          <a:spcPct val="107000"/>
                        </a:lnSpc>
                        <a:spcAft>
                          <a:spcPts val="0"/>
                        </a:spcAft>
                      </a:pPr>
                      <a:r>
                        <a:rPr lang="en-US" sz="1600" dirty="0">
                          <a:effectLst/>
                        </a:rPr>
                        <a:t>Nokia, Nokia Shanghai Bell</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extLst>
                  <a:ext uri="{0D108BD9-81ED-4DB2-BD59-A6C34878D82A}">
                    <a16:rowId xmlns:a16="http://schemas.microsoft.com/office/drawing/2014/main" xmlns="" val="768102105"/>
                  </a:ext>
                </a:extLst>
              </a:tr>
            </a:tbl>
          </a:graphicData>
        </a:graphic>
      </p:graphicFrame>
    </p:spTree>
    <p:extLst>
      <p:ext uri="{BB962C8B-B14F-4D97-AF65-F5344CB8AC3E}">
        <p14:creationId xmlns:p14="http://schemas.microsoft.com/office/powerpoint/2010/main" val="30708334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52828E-E9A1-4A70-8220-993A64B522AB}"/>
              </a:ext>
            </a:extLst>
          </p:cNvPr>
          <p:cNvSpPr>
            <a:spLocks noGrp="1"/>
          </p:cNvSpPr>
          <p:nvPr>
            <p:ph type="title"/>
          </p:nvPr>
        </p:nvSpPr>
        <p:spPr>
          <a:xfrm>
            <a:off x="712075" y="79647"/>
            <a:ext cx="10515600" cy="1325563"/>
          </a:xfrm>
        </p:spPr>
        <p:txBody>
          <a:bodyPr/>
          <a:lstStyle/>
          <a:p>
            <a:r>
              <a:rPr lang="en-US" dirty="0"/>
              <a:t>Background</a:t>
            </a:r>
          </a:p>
        </p:txBody>
      </p:sp>
      <p:sp>
        <p:nvSpPr>
          <p:cNvPr id="3" name="Content Placeholder 2">
            <a:extLst>
              <a:ext uri="{FF2B5EF4-FFF2-40B4-BE49-F238E27FC236}">
                <a16:creationId xmlns:a16="http://schemas.microsoft.com/office/drawing/2014/main" xmlns="" id="{14A76510-C761-4E98-A6DC-6F03D6543588}"/>
              </a:ext>
            </a:extLst>
          </p:cNvPr>
          <p:cNvSpPr>
            <a:spLocks noGrp="1"/>
          </p:cNvSpPr>
          <p:nvPr>
            <p:ph idx="1"/>
          </p:nvPr>
        </p:nvSpPr>
        <p:spPr>
          <a:xfrm>
            <a:off x="498430" y="1123199"/>
            <a:ext cx="11196145" cy="5491246"/>
          </a:xfrm>
        </p:spPr>
        <p:txBody>
          <a:bodyPr>
            <a:normAutofit/>
          </a:bodyPr>
          <a:lstStyle/>
          <a:p>
            <a:r>
              <a:rPr lang="en-GB" sz="2000" dirty="0"/>
              <a:t>CT4 asks SA2 to clarify which features cannot interwork with ETSUN add the clarification in relevant specification if needed, and to confirm in particular whether URLLC applies to PDU session with </a:t>
            </a:r>
            <a:r>
              <a:rPr lang="en-GB" sz="2000" dirty="0" smtClean="0"/>
              <a:t>I-SMF</a:t>
            </a:r>
            <a:r>
              <a:rPr lang="en-US" sz="2000" dirty="0"/>
              <a:t>.</a:t>
            </a:r>
            <a:endParaRPr lang="en-GB" sz="2000" dirty="0"/>
          </a:p>
          <a:p>
            <a:r>
              <a:rPr lang="en-GB" sz="2000" dirty="0"/>
              <a:t>Within input papers</a:t>
            </a:r>
          </a:p>
          <a:p>
            <a:pPr lvl="1"/>
            <a:r>
              <a:rPr lang="en-US" sz="1800" dirty="0"/>
              <a:t>Following points seem to be agreed</a:t>
            </a:r>
          </a:p>
          <a:p>
            <a:pPr lvl="2"/>
            <a:r>
              <a:rPr lang="en-US" sz="1600" dirty="0"/>
              <a:t>no support for TSN interworking with ETSUN</a:t>
            </a:r>
          </a:p>
          <a:p>
            <a:pPr lvl="2"/>
            <a:r>
              <a:rPr lang="en-GB" sz="1600" dirty="0"/>
              <a:t>Redundant User Plane Paths (23.501 § 5.33.2)  is only supported when the UE is in the SMF service area (no ETSUN).</a:t>
            </a:r>
            <a:endParaRPr lang="en-US" sz="1600" dirty="0"/>
          </a:p>
          <a:p>
            <a:pPr lvl="1"/>
            <a:r>
              <a:rPr lang="en-US" sz="1800" dirty="0"/>
              <a:t>For URLLC </a:t>
            </a:r>
            <a:r>
              <a:rPr lang="en-US" sz="1800" u="sng" dirty="0"/>
              <a:t>Different views </a:t>
            </a:r>
            <a:r>
              <a:rPr lang="en-US" sz="1800" dirty="0"/>
              <a:t>on whether the QoS monitoring and dynamical CN PDB can be supported. </a:t>
            </a:r>
          </a:p>
          <a:p>
            <a:pPr lvl="2"/>
            <a:r>
              <a:rPr lang="en-US" sz="1600" dirty="0"/>
              <a:t>Not supported because they require changes to N16a in order to carry QoS monitoring and dynamical CN PDB  from SMF to I-SMF and because PDU Sessions with timing constraints do not fit with remote configurations related with I-SMF </a:t>
            </a:r>
            <a:endParaRPr lang="en-US" sz="1600" dirty="0" smtClean="0"/>
          </a:p>
          <a:p>
            <a:pPr marL="914400" lvl="2" indent="0">
              <a:buNone/>
            </a:pPr>
            <a:r>
              <a:rPr lang="en-US" sz="1600" dirty="0" smtClean="0">
                <a:solidFill>
                  <a:srgbClr val="FF0000"/>
                </a:solidFill>
              </a:rPr>
              <a:t> VS </a:t>
            </a:r>
          </a:p>
          <a:p>
            <a:pPr lvl="2"/>
            <a:r>
              <a:rPr lang="en-US" sz="1600" dirty="0" smtClean="0"/>
              <a:t>Features </a:t>
            </a:r>
            <a:r>
              <a:rPr lang="en-US" sz="1600" dirty="0"/>
              <a:t>To be supported in ETSUN </a:t>
            </a:r>
            <a:r>
              <a:rPr lang="en-US" sz="1600" dirty="0" smtClean="0"/>
              <a:t>case. </a:t>
            </a:r>
            <a:r>
              <a:rPr lang="en-US" sz="1600" dirty="0" smtClean="0">
                <a:solidFill>
                  <a:srgbClr val="FF0000"/>
                </a:solidFill>
              </a:rPr>
              <a:t>This is </a:t>
            </a:r>
            <a:r>
              <a:rPr lang="en-US" altLang="zh-CN" sz="1600" dirty="0" smtClean="0">
                <a:solidFill>
                  <a:srgbClr val="FF0000"/>
                </a:solidFill>
              </a:rPr>
              <a:t>because </a:t>
            </a:r>
            <a:r>
              <a:rPr lang="en-US" altLang="zh-CN" sz="1600" dirty="0">
                <a:solidFill>
                  <a:srgbClr val="FF0000"/>
                </a:solidFill>
              </a:rPr>
              <a:t>only parameters need be transferred via the I-SMF and no special I-SMF function  is required. For the dynamic CN PDB provision SMF can </a:t>
            </a:r>
            <a:r>
              <a:rPr lang="en-US" altLang="zh-CN" sz="1600" dirty="0" smtClean="0">
                <a:solidFill>
                  <a:srgbClr val="FF0000"/>
                </a:solidFill>
              </a:rPr>
              <a:t>use </a:t>
            </a:r>
            <a:r>
              <a:rPr lang="en-US" altLang="zh-CN" sz="1600" dirty="0">
                <a:solidFill>
                  <a:srgbClr val="FF0000"/>
                </a:solidFill>
              </a:rPr>
              <a:t>the </a:t>
            </a:r>
            <a:r>
              <a:rPr lang="en-US" altLang="zh-CN" sz="1600" dirty="0" err="1">
                <a:solidFill>
                  <a:srgbClr val="FF0000"/>
                </a:solidFill>
              </a:rPr>
              <a:t>QoS</a:t>
            </a:r>
            <a:r>
              <a:rPr lang="en-US" altLang="zh-CN" sz="1600" dirty="0">
                <a:solidFill>
                  <a:srgbClr val="FF0000"/>
                </a:solidFill>
              </a:rPr>
              <a:t> monitoring measurement result to set the CN PDB and notify to NG-RAN. </a:t>
            </a:r>
          </a:p>
          <a:p>
            <a:pPr lvl="1"/>
            <a:r>
              <a:rPr lang="fr-FR" sz="1800" dirty="0" smtClean="0"/>
              <a:t>For </a:t>
            </a:r>
            <a:r>
              <a:rPr lang="fr-FR" sz="1800" dirty="0"/>
              <a:t>NPN, </a:t>
            </a:r>
            <a:r>
              <a:rPr lang="fr-FR" sz="1800" strike="sngStrike" dirty="0" smtClean="0">
                <a:solidFill>
                  <a:srgbClr val="FF0000"/>
                </a:solidFill>
              </a:rPr>
              <a:t>TBD, </a:t>
            </a:r>
            <a:r>
              <a:rPr lang="fr-FR" sz="1800" dirty="0" smtClean="0">
                <a:solidFill>
                  <a:srgbClr val="FF0000"/>
                </a:solidFill>
              </a:rPr>
              <a:t>as no requirement to I-SMF,  by default it support. </a:t>
            </a:r>
          </a:p>
          <a:p>
            <a:pPr lvl="1"/>
            <a:r>
              <a:rPr lang="fr-FR" sz="1800" dirty="0" smtClean="0">
                <a:solidFill>
                  <a:srgbClr val="FF0000"/>
                </a:solidFill>
              </a:rPr>
              <a:t>For other feature depending on whehter that feature add new requirment to I-SMF to determine whether it support or not. </a:t>
            </a:r>
            <a:endParaRPr lang="fr-FR" sz="1800" dirty="0">
              <a:solidFill>
                <a:srgbClr val="FF0000"/>
              </a:solidFill>
            </a:endParaRPr>
          </a:p>
        </p:txBody>
      </p:sp>
    </p:spTree>
    <p:extLst>
      <p:ext uri="{BB962C8B-B14F-4D97-AF65-F5344CB8AC3E}">
        <p14:creationId xmlns:p14="http://schemas.microsoft.com/office/powerpoint/2010/main" val="22701874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C2F640-4BFA-4BEF-8348-BF7BDEAE434A}"/>
              </a:ext>
            </a:extLst>
          </p:cNvPr>
          <p:cNvSpPr>
            <a:spLocks noGrp="1"/>
          </p:cNvSpPr>
          <p:nvPr>
            <p:ph type="title"/>
          </p:nvPr>
        </p:nvSpPr>
        <p:spPr>
          <a:xfrm>
            <a:off x="315686" y="149905"/>
            <a:ext cx="5932714" cy="1325563"/>
          </a:xfrm>
        </p:spPr>
        <p:txBody>
          <a:bodyPr/>
          <a:lstStyle/>
          <a:p>
            <a:r>
              <a:rPr lang="en-US" dirty="0"/>
              <a:t>Proposed way forward</a:t>
            </a:r>
          </a:p>
        </p:txBody>
      </p:sp>
      <p:sp>
        <p:nvSpPr>
          <p:cNvPr id="3" name="Content Placeholder 2">
            <a:extLst>
              <a:ext uri="{FF2B5EF4-FFF2-40B4-BE49-F238E27FC236}">
                <a16:creationId xmlns:a16="http://schemas.microsoft.com/office/drawing/2014/main" xmlns="" id="{9D0B29ED-2BB6-4975-A7CD-F1BE4BA99EEA}"/>
              </a:ext>
            </a:extLst>
          </p:cNvPr>
          <p:cNvSpPr>
            <a:spLocks noGrp="1"/>
          </p:cNvSpPr>
          <p:nvPr>
            <p:ph idx="1"/>
          </p:nvPr>
        </p:nvSpPr>
        <p:spPr>
          <a:xfrm>
            <a:off x="433953" y="1436914"/>
            <a:ext cx="11442361" cy="5194622"/>
          </a:xfrm>
        </p:spPr>
        <p:txBody>
          <a:bodyPr>
            <a:normAutofit/>
          </a:bodyPr>
          <a:lstStyle/>
          <a:p>
            <a:r>
              <a:rPr lang="en-GB" dirty="0"/>
              <a:t>Proposed Way Forward: in this Release,</a:t>
            </a:r>
          </a:p>
          <a:p>
            <a:pPr lvl="1"/>
            <a:r>
              <a:rPr lang="en-GB" dirty="0"/>
              <a:t>WF1: </a:t>
            </a:r>
            <a:r>
              <a:rPr lang="en-US" dirty="0"/>
              <a:t>QoS monitoring and dynamical CN PDB can be supported for PDU Sessions with I-SMF</a:t>
            </a:r>
          </a:p>
          <a:p>
            <a:pPr marL="457200" lvl="1" indent="0">
              <a:buNone/>
            </a:pPr>
            <a:r>
              <a:rPr lang="en-US" dirty="0"/>
              <a:t>WF1 XOR (Either OR) WF2</a:t>
            </a:r>
          </a:p>
          <a:p>
            <a:pPr lvl="1"/>
            <a:r>
              <a:rPr lang="en-GB" dirty="0"/>
              <a:t>WF2: </a:t>
            </a:r>
            <a:r>
              <a:rPr lang="en-US" dirty="0"/>
              <a:t>QoS monitoring and dynamical CN PDB cannot be supported for PDU Sessions with I-SMF</a:t>
            </a:r>
          </a:p>
          <a:p>
            <a:pPr lvl="1"/>
            <a:endParaRPr lang="en-US" dirty="0"/>
          </a:p>
          <a:p>
            <a:pPr lvl="1"/>
            <a:r>
              <a:rPr lang="en-US" dirty="0"/>
              <a:t>WF3:</a:t>
            </a:r>
          </a:p>
          <a:p>
            <a:pPr lvl="2"/>
            <a:r>
              <a:rPr lang="en-US" sz="1800" dirty="0"/>
              <a:t>no support for TSN interworking with ETSUN</a:t>
            </a:r>
          </a:p>
          <a:p>
            <a:pPr lvl="2"/>
            <a:r>
              <a:rPr lang="en-GB" sz="1800" dirty="0"/>
              <a:t>Redundant User Plane Paths (23.501 § 5.33.2) is only supported when the UE is in the SMF service area (no ETSUN).</a:t>
            </a:r>
            <a:endParaRPr lang="en-US" sz="1800" dirty="0"/>
          </a:p>
          <a:p>
            <a:pPr lvl="1"/>
            <a:endParaRPr lang="en-GB" dirty="0"/>
          </a:p>
          <a:p>
            <a:pPr lvl="1"/>
            <a:r>
              <a:rPr lang="en-GB" dirty="0" smtClean="0">
                <a:solidFill>
                  <a:srgbClr val="FF0000"/>
                </a:solidFill>
              </a:rPr>
              <a:t>WF4: </a:t>
            </a:r>
            <a:r>
              <a:rPr lang="en-US" dirty="0">
                <a:solidFill>
                  <a:srgbClr val="FF0000"/>
                </a:solidFill>
              </a:rPr>
              <a:t>For other feature depending on </a:t>
            </a:r>
            <a:r>
              <a:rPr lang="en-US" dirty="0" smtClean="0">
                <a:solidFill>
                  <a:srgbClr val="FF0000"/>
                </a:solidFill>
              </a:rPr>
              <a:t>whether </a:t>
            </a:r>
            <a:r>
              <a:rPr lang="en-US" dirty="0">
                <a:solidFill>
                  <a:srgbClr val="FF0000"/>
                </a:solidFill>
              </a:rPr>
              <a:t>that feature add new </a:t>
            </a:r>
            <a:r>
              <a:rPr lang="en-US" dirty="0" smtClean="0">
                <a:solidFill>
                  <a:srgbClr val="FF0000"/>
                </a:solidFill>
              </a:rPr>
              <a:t>requirement </a:t>
            </a:r>
            <a:r>
              <a:rPr lang="en-US" dirty="0">
                <a:solidFill>
                  <a:srgbClr val="FF0000"/>
                </a:solidFill>
              </a:rPr>
              <a:t>to I-SMF to determine whether it support or not</a:t>
            </a:r>
            <a:endParaRPr lang="en-GB" dirty="0" smtClean="0">
              <a:solidFill>
                <a:srgbClr val="FF0000"/>
              </a:solidFill>
            </a:endParaRPr>
          </a:p>
          <a:p>
            <a:pPr lvl="2"/>
            <a:endParaRPr lang="en-GB" dirty="0"/>
          </a:p>
        </p:txBody>
      </p:sp>
      <p:sp>
        <p:nvSpPr>
          <p:cNvPr id="4" name="TextBox 3">
            <a:extLst>
              <a:ext uri="{FF2B5EF4-FFF2-40B4-BE49-F238E27FC236}">
                <a16:creationId xmlns:a16="http://schemas.microsoft.com/office/drawing/2014/main" xmlns="" id="{507FCCD8-2169-464C-A895-37BF7A49EF7D}"/>
              </a:ext>
            </a:extLst>
          </p:cNvPr>
          <p:cNvSpPr txBox="1"/>
          <p:nvPr/>
        </p:nvSpPr>
        <p:spPr>
          <a:xfrm>
            <a:off x="5399314" y="0"/>
            <a:ext cx="4855029" cy="400110"/>
          </a:xfrm>
          <a:prstGeom prst="rect">
            <a:avLst/>
          </a:prstGeom>
          <a:noFill/>
        </p:spPr>
        <p:txBody>
          <a:bodyPr wrap="square" rtlCol="0">
            <a:spAutoFit/>
          </a:bodyPr>
          <a:lstStyle/>
          <a:p>
            <a:r>
              <a:rPr lang="fr-FR" sz="2000" dirty="0">
                <a:solidFill>
                  <a:srgbClr val="FF0000"/>
                </a:solidFill>
              </a:rPr>
              <a:t>SA2 139eCC#1 output</a:t>
            </a:r>
            <a:r>
              <a:rPr lang="fr-FR" sz="2000" dirty="0"/>
              <a:t>: </a:t>
            </a:r>
          </a:p>
        </p:txBody>
      </p:sp>
    </p:spTree>
    <p:extLst>
      <p:ext uri="{BB962C8B-B14F-4D97-AF65-F5344CB8AC3E}">
        <p14:creationId xmlns:p14="http://schemas.microsoft.com/office/powerpoint/2010/main" val="28226561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CEEACA"/>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875</TotalTime>
  <Words>463</Words>
  <Application>Microsoft Office PowerPoint</Application>
  <PresentationFormat>宽屏</PresentationFormat>
  <Paragraphs>62</Paragraphs>
  <Slides>4</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4</vt:i4>
      </vt:variant>
    </vt:vector>
  </HeadingPairs>
  <TitlesOfParts>
    <vt:vector size="10" baseType="lpstr">
      <vt:lpstr>等线</vt:lpstr>
      <vt:lpstr>Arial</vt:lpstr>
      <vt:lpstr>Calibri</vt:lpstr>
      <vt:lpstr>Calibri Light</vt:lpstr>
      <vt:lpstr>Times New Roman</vt:lpstr>
      <vt:lpstr>Office Theme</vt:lpstr>
      <vt:lpstr>LS on which features cannot interwork with ETSUN</vt:lpstr>
      <vt:lpstr>Related papers</vt:lpstr>
      <vt:lpstr>Background</vt:lpstr>
      <vt:lpstr>Proposed way forward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LS on which features cannot interwork with ETSUN</dc:title>
  <dc:creator>LTH4</dc:creator>
  <cp:lastModifiedBy>Huawei_139e</cp:lastModifiedBy>
  <cp:revision>11</cp:revision>
  <dcterms:created xsi:type="dcterms:W3CDTF">2020-05-29T17:03:37Z</dcterms:created>
  <dcterms:modified xsi:type="dcterms:W3CDTF">2020-05-31T15:06:20Z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(2)2X3LXTHrdXY/stUWSzvIVV/GfAFRRwMmWHB1d3/jBlkLXOjFpxuNKH509f8qDJLTmjJOVMNn
ET95wVPhgENwbMGYNNWgvnsChOPu6sblnOQlyPzTVz/Q2Tiqq1ldSLAapqX0SqeuZO8n222C
Hxh4c1L2QKj+tmXAtBdUEA/29IXeX84hEUf1g0ATmp1HmGGDSxy5KBiGa9Rw63/zH/K6uhfY
Y1y9YUb50xFGuXaByN</vt:lpwstr>
  </property>
  <property fmtid="{D5CDD505-2E9C-101B-9397-08002B2CF9AE}" pid="3" name="_2015_ms_pID_7253431">
    <vt:lpwstr>0PL7oRaxnow6SAyeB5BrZrzPmys2gzIWPqVrUGpjDohqoKewu65jsl
ursrXNqE4cnQvA5LfBbX9d7qwPK61m2CASUzFRhFy/vc6YFIuGJM4aFXwn2eoWnrsc4OC357
A9fs04yFGoxHqqquULCWQgEhRtA0kge+sLYLDwapwPu5pLd1kwguawB28vujveWMjzCcEzi7
gATf8JU6Z0cf8pDW</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1590937271</vt:lpwstr>
  </property>
</Properties>
</file>