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62" d="100"/>
          <a:sy n="62" d="100"/>
        </p:scale>
        <p:origin x="9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C1ED-54E6-406D-81A8-D6C936A0D2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2E5053-0DEF-4A15-ADBD-5A078EDAC5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41A850-9C38-43B9-A793-E1BEE55714CB}"/>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5" name="Footer Placeholder 4">
            <a:extLst>
              <a:ext uri="{FF2B5EF4-FFF2-40B4-BE49-F238E27FC236}">
                <a16:creationId xmlns:a16="http://schemas.microsoft.com/office/drawing/2014/main" id="{981B4AA8-12DA-43EE-97DA-2DBD78021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6B7164-7A40-4EF5-AF72-B53B4582D203}"/>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779213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672D-84F1-4C25-8496-F22C8AB16F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B8F53A-01E7-4C9A-96D2-4EA4C32E3E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C51B77-B371-408E-B857-FF47E1EA2E59}"/>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5" name="Footer Placeholder 4">
            <a:extLst>
              <a:ext uri="{FF2B5EF4-FFF2-40B4-BE49-F238E27FC236}">
                <a16:creationId xmlns:a16="http://schemas.microsoft.com/office/drawing/2014/main" id="{EF2A8323-0B5D-4257-BE9A-BAF4C96C10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9ED4E-66DC-415B-9947-52EDFD46EEF1}"/>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299539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9FBAEB-A2DD-4088-AB46-1AD64088F2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45D36F-1667-4D87-802A-B907DEA67A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C66F44-C4A3-4A53-836E-6FC5E88AFE01}"/>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5" name="Footer Placeholder 4">
            <a:extLst>
              <a:ext uri="{FF2B5EF4-FFF2-40B4-BE49-F238E27FC236}">
                <a16:creationId xmlns:a16="http://schemas.microsoft.com/office/drawing/2014/main" id="{5E83BA4F-C812-4FFF-BCA8-FA366119D1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69DE1-3F09-4022-B3B0-D13B1FBF5AC4}"/>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234432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150F4-5997-4CC4-8E29-16F2FBE730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4DBD43-0FDF-48F1-8B4C-B83A23D028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75516-8F01-4169-A127-BEAC30FE0E44}"/>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5" name="Footer Placeholder 4">
            <a:extLst>
              <a:ext uri="{FF2B5EF4-FFF2-40B4-BE49-F238E27FC236}">
                <a16:creationId xmlns:a16="http://schemas.microsoft.com/office/drawing/2014/main" id="{C9F2AB06-8A01-4CD6-97FE-F0873E950D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C98E28-78C9-4A24-B78E-6AF0C17823ED}"/>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181229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2F697-1C9B-456F-B260-E93B4DF97A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A82CD8-DAB0-4126-B2C5-D5BFDCCE70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E01E1F-0A16-4A4F-AB10-F61356B1B191}"/>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5" name="Footer Placeholder 4">
            <a:extLst>
              <a:ext uri="{FF2B5EF4-FFF2-40B4-BE49-F238E27FC236}">
                <a16:creationId xmlns:a16="http://schemas.microsoft.com/office/drawing/2014/main" id="{7262A4AF-9F4E-40A2-84BC-1315332B3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CA91D-C67C-4236-BB57-E0D9141BCB60}"/>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81964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85F7-0204-4E3A-B640-0148646426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F90BEF-A830-4D26-886A-7555945CF7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4DA2A5-1BF7-4F6D-8BD2-BDF4418749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1B171B-5303-49E5-A8EF-CDF45666252B}"/>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6" name="Footer Placeholder 5">
            <a:extLst>
              <a:ext uri="{FF2B5EF4-FFF2-40B4-BE49-F238E27FC236}">
                <a16:creationId xmlns:a16="http://schemas.microsoft.com/office/drawing/2014/main" id="{2584DBEC-A8CE-4B17-8B66-E7ED9198F0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12FC94-2DD6-4BF5-8AD6-9077153337EB}"/>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90489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A8AB-1739-42EC-B86E-7A6407F57F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93389B-78C6-4D5F-8474-DF0C00E8DC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798DD9-E78B-47FC-9B81-3C29EA3B59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2F26C3-25C5-4E23-B2CD-632E7073B4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380423-56EF-4933-98A7-2A15FEBA0F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0D1BA4-D640-442E-AD5E-01B50839F44B}"/>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8" name="Footer Placeholder 7">
            <a:extLst>
              <a:ext uri="{FF2B5EF4-FFF2-40B4-BE49-F238E27FC236}">
                <a16:creationId xmlns:a16="http://schemas.microsoft.com/office/drawing/2014/main" id="{762531E2-9D1F-4840-889D-F8753AC298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2B395B-7918-4D0F-949D-36D193609957}"/>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85466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0E3AD-8C8C-4C36-8785-103653BF3A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96EECD-4922-4B30-B7A7-2477F1F79208}"/>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4" name="Footer Placeholder 3">
            <a:extLst>
              <a:ext uri="{FF2B5EF4-FFF2-40B4-BE49-F238E27FC236}">
                <a16:creationId xmlns:a16="http://schemas.microsoft.com/office/drawing/2014/main" id="{20113C34-B943-46A6-8B25-A6961A13F4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5F8F40-5F89-44CB-812E-DAFA3E765A55}"/>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56897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A2A406-46E3-4CC8-AFDE-6ACA20FE1094}"/>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3" name="Footer Placeholder 2">
            <a:extLst>
              <a:ext uri="{FF2B5EF4-FFF2-40B4-BE49-F238E27FC236}">
                <a16:creationId xmlns:a16="http://schemas.microsoft.com/office/drawing/2014/main" id="{4988A0AD-E70C-4071-A69E-5414665462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47FC62-80D5-47F0-A791-897EB0876E02}"/>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83717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F8583-E0C8-4514-BF0C-34426AAFE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4C821E-76AD-4F5D-8B49-3E7CE9B171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E1EFE5-B52E-4152-8972-5E45D861F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E4FB86-1DCD-449E-A249-23B5B4175562}"/>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6" name="Footer Placeholder 5">
            <a:extLst>
              <a:ext uri="{FF2B5EF4-FFF2-40B4-BE49-F238E27FC236}">
                <a16:creationId xmlns:a16="http://schemas.microsoft.com/office/drawing/2014/main" id="{3486B92F-6BE4-4A1A-9025-9C92DE2F5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E8CFF0-06AE-4DCD-85B4-EAD4E9D47EBF}"/>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385610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15716-6F07-437F-BB27-BDF33449C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432133-F45A-469F-9C27-475940A54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98F2A3-C8AD-47FA-99F7-3ACA485F3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05A0F7-22A5-4F73-8E2F-0E71F8A83120}"/>
              </a:ext>
            </a:extLst>
          </p:cNvPr>
          <p:cNvSpPr>
            <a:spLocks noGrp="1"/>
          </p:cNvSpPr>
          <p:nvPr>
            <p:ph type="dt" sz="half" idx="10"/>
          </p:nvPr>
        </p:nvSpPr>
        <p:spPr/>
        <p:txBody>
          <a:bodyPr/>
          <a:lstStyle/>
          <a:p>
            <a:fld id="{E34DA6E5-DD2F-4CE8-9479-72C96649B03D}" type="datetimeFigureOut">
              <a:rPr lang="en-US" smtClean="0"/>
              <a:t>5/29/2020</a:t>
            </a:fld>
            <a:endParaRPr lang="en-US"/>
          </a:p>
        </p:txBody>
      </p:sp>
      <p:sp>
        <p:nvSpPr>
          <p:cNvPr id="6" name="Footer Placeholder 5">
            <a:extLst>
              <a:ext uri="{FF2B5EF4-FFF2-40B4-BE49-F238E27FC236}">
                <a16:creationId xmlns:a16="http://schemas.microsoft.com/office/drawing/2014/main" id="{8BB6C2C2-CFBD-49A7-9C3E-B7574E7A50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77C952-1417-4126-AF24-A433BC4CDCFC}"/>
              </a:ext>
            </a:extLst>
          </p:cNvPr>
          <p:cNvSpPr>
            <a:spLocks noGrp="1"/>
          </p:cNvSpPr>
          <p:nvPr>
            <p:ph type="sldNum" sz="quarter" idx="12"/>
          </p:nvPr>
        </p:nvSpPr>
        <p:spPr/>
        <p:txBody>
          <a:bodyPr/>
          <a:lstStyle/>
          <a:p>
            <a:fld id="{3A84A476-5832-4C03-9854-C7FC10B183D8}" type="slidenum">
              <a:rPr lang="en-US" smtClean="0"/>
              <a:t>‹#›</a:t>
            </a:fld>
            <a:endParaRPr lang="en-US"/>
          </a:p>
        </p:txBody>
      </p:sp>
    </p:spTree>
    <p:extLst>
      <p:ext uri="{BB962C8B-B14F-4D97-AF65-F5344CB8AC3E}">
        <p14:creationId xmlns:p14="http://schemas.microsoft.com/office/powerpoint/2010/main" val="24069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80F776-3768-44E6-B414-8CB928180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4ABD94-21E7-43B9-9CB7-96F0B6A9BA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D3C980-DD6D-41E8-B10C-637920181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DA6E5-DD2F-4CE8-9479-72C96649B03D}" type="datetimeFigureOut">
              <a:rPr lang="en-US" smtClean="0"/>
              <a:t>5/29/2020</a:t>
            </a:fld>
            <a:endParaRPr lang="en-US"/>
          </a:p>
        </p:txBody>
      </p:sp>
      <p:sp>
        <p:nvSpPr>
          <p:cNvPr id="5" name="Footer Placeholder 4">
            <a:extLst>
              <a:ext uri="{FF2B5EF4-FFF2-40B4-BE49-F238E27FC236}">
                <a16:creationId xmlns:a16="http://schemas.microsoft.com/office/drawing/2014/main" id="{A9DB6A69-3A5F-4978-B47F-7FB3DFDA05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8F503E-0446-49F7-AC61-044BBF6990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4A476-5832-4C03-9854-C7FC10B183D8}" type="slidenum">
              <a:rPr lang="en-US" smtClean="0"/>
              <a:t>‹#›</a:t>
            </a:fld>
            <a:endParaRPr lang="en-US"/>
          </a:p>
        </p:txBody>
      </p:sp>
    </p:spTree>
    <p:extLst>
      <p:ext uri="{BB962C8B-B14F-4D97-AF65-F5344CB8AC3E}">
        <p14:creationId xmlns:p14="http://schemas.microsoft.com/office/powerpoint/2010/main" val="388939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39e_Electronic/Docs/S2-2003861.zip" TargetMode="External"/><Relationship Id="rId2" Type="http://schemas.openxmlformats.org/officeDocument/2006/relationships/hyperlink" Target="https://www.3gpp.org/ftp/tsg_sa/WG2_Arch/TSGS2_139e_Electronic/Docs/S2-2003579.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39e_Electronic/Docs/S2-2003860.zip" TargetMode="External"/><Relationship Id="rId5" Type="http://schemas.openxmlformats.org/officeDocument/2006/relationships/hyperlink" Target="https://www.3gpp.org/ftp/tsg_sa/WG2_Arch/TSGS2_139e_Electronic/Docs/S2-2003848.zip" TargetMode="External"/><Relationship Id="rId4" Type="http://schemas.openxmlformats.org/officeDocument/2006/relationships/hyperlink" Target="https://www.3gpp.org/ftp/tsg_sa/WG2_Arch/TSGS2_139e_Electronic/Docs/S2-2004010.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F4F9C-15F1-40A6-B56A-2D98B09D5986}"/>
              </a:ext>
            </a:extLst>
          </p:cNvPr>
          <p:cNvSpPr>
            <a:spLocks noGrp="1"/>
          </p:cNvSpPr>
          <p:nvPr>
            <p:ph type="ctrTitle"/>
          </p:nvPr>
        </p:nvSpPr>
        <p:spPr/>
        <p:txBody>
          <a:bodyPr/>
          <a:lstStyle/>
          <a:p>
            <a:r>
              <a:rPr lang="en-US" dirty="0"/>
              <a:t>DAPS Hand-Over</a:t>
            </a:r>
          </a:p>
        </p:txBody>
      </p:sp>
      <p:sp>
        <p:nvSpPr>
          <p:cNvPr id="3" name="Subtitle 2">
            <a:extLst>
              <a:ext uri="{FF2B5EF4-FFF2-40B4-BE49-F238E27FC236}">
                <a16:creationId xmlns:a16="http://schemas.microsoft.com/office/drawing/2014/main" id="{59142E3D-E496-454F-866C-3718FEBCA3AC}"/>
              </a:ext>
            </a:extLst>
          </p:cNvPr>
          <p:cNvSpPr>
            <a:spLocks noGrp="1"/>
          </p:cNvSpPr>
          <p:nvPr>
            <p:ph type="subTitle" idx="1"/>
          </p:nvPr>
        </p:nvSpPr>
        <p:spPr/>
        <p:txBody>
          <a:bodyPr/>
          <a:lstStyle/>
          <a:p>
            <a:r>
              <a:rPr lang="en-US" dirty="0"/>
              <a:t>Nokia</a:t>
            </a:r>
          </a:p>
        </p:txBody>
      </p:sp>
    </p:spTree>
    <p:extLst>
      <p:ext uri="{BB962C8B-B14F-4D97-AF65-F5344CB8AC3E}">
        <p14:creationId xmlns:p14="http://schemas.microsoft.com/office/powerpoint/2010/main" val="13486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F5FAF0-0A61-4213-811D-B045BF4127C0}"/>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Related papers</a:t>
            </a:r>
          </a:p>
        </p:txBody>
      </p:sp>
      <p:cxnSp>
        <p:nvCxnSpPr>
          <p:cNvPr id="17" name="Straight Connector 16">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9">
            <a:extLst>
              <a:ext uri="{FF2B5EF4-FFF2-40B4-BE49-F238E27FC236}">
                <a16:creationId xmlns:a16="http://schemas.microsoft.com/office/drawing/2014/main" id="{AF1D10DD-EEBD-4650-A51A-7702D8A4AE7B}"/>
              </a:ext>
            </a:extLst>
          </p:cNvPr>
          <p:cNvGraphicFramePr>
            <a:graphicFrameLocks noGrp="1"/>
          </p:cNvGraphicFramePr>
          <p:nvPr>
            <p:ph idx="1"/>
            <p:extLst>
              <p:ext uri="{D42A27DB-BD31-4B8C-83A1-F6EECF244321}">
                <p14:modId xmlns:p14="http://schemas.microsoft.com/office/powerpoint/2010/main" val="3458084696"/>
              </p:ext>
            </p:extLst>
          </p:nvPr>
        </p:nvGraphicFramePr>
        <p:xfrm>
          <a:off x="320040" y="2590385"/>
          <a:ext cx="11496824" cy="3836695"/>
        </p:xfrm>
        <a:graphic>
          <a:graphicData uri="http://schemas.openxmlformats.org/drawingml/2006/table">
            <a:tbl>
              <a:tblPr firstRow="1" firstCol="1" bandRow="1">
                <a:tableStyleId>{5C22544A-7EE6-4342-B048-85BDC9FD1C3A}</a:tableStyleId>
              </a:tblPr>
              <a:tblGrid>
                <a:gridCol w="533393">
                  <a:extLst>
                    <a:ext uri="{9D8B030D-6E8A-4147-A177-3AD203B41FA5}">
                      <a16:colId xmlns:a16="http://schemas.microsoft.com/office/drawing/2014/main" val="1998218758"/>
                    </a:ext>
                  </a:extLst>
                </a:gridCol>
                <a:gridCol w="1134053">
                  <a:extLst>
                    <a:ext uri="{9D8B030D-6E8A-4147-A177-3AD203B41FA5}">
                      <a16:colId xmlns:a16="http://schemas.microsoft.com/office/drawing/2014/main" val="2806504167"/>
                    </a:ext>
                  </a:extLst>
                </a:gridCol>
                <a:gridCol w="760916">
                  <a:extLst>
                    <a:ext uri="{9D8B030D-6E8A-4147-A177-3AD203B41FA5}">
                      <a16:colId xmlns:a16="http://schemas.microsoft.com/office/drawing/2014/main" val="309327625"/>
                    </a:ext>
                  </a:extLst>
                </a:gridCol>
                <a:gridCol w="1152254">
                  <a:extLst>
                    <a:ext uri="{9D8B030D-6E8A-4147-A177-3AD203B41FA5}">
                      <a16:colId xmlns:a16="http://schemas.microsoft.com/office/drawing/2014/main" val="1944815764"/>
                    </a:ext>
                  </a:extLst>
                </a:gridCol>
                <a:gridCol w="4534758">
                  <a:extLst>
                    <a:ext uri="{9D8B030D-6E8A-4147-A177-3AD203B41FA5}">
                      <a16:colId xmlns:a16="http://schemas.microsoft.com/office/drawing/2014/main" val="1880366202"/>
                    </a:ext>
                  </a:extLst>
                </a:gridCol>
                <a:gridCol w="2790417">
                  <a:extLst>
                    <a:ext uri="{9D8B030D-6E8A-4147-A177-3AD203B41FA5}">
                      <a16:colId xmlns:a16="http://schemas.microsoft.com/office/drawing/2014/main" val="3000273276"/>
                    </a:ext>
                  </a:extLst>
                </a:gridCol>
                <a:gridCol w="591033">
                  <a:extLst>
                    <a:ext uri="{9D8B030D-6E8A-4147-A177-3AD203B41FA5}">
                      <a16:colId xmlns:a16="http://schemas.microsoft.com/office/drawing/2014/main" val="2467513630"/>
                    </a:ext>
                  </a:extLst>
                </a:gridCol>
              </a:tblGrid>
              <a:tr h="379770">
                <a:tc>
                  <a:txBody>
                    <a:bodyPr/>
                    <a:lstStyle/>
                    <a:p>
                      <a:pPr>
                        <a:lnSpc>
                          <a:spcPct val="107000"/>
                        </a:lnSpc>
                        <a:spcAft>
                          <a:spcPts val="800"/>
                        </a:spcAft>
                      </a:pPr>
                      <a:r>
                        <a:rPr lang="fr-FR" sz="1900">
                          <a:effectLst/>
                        </a:rPr>
                        <a:t> </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 </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 </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 </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en-GB" sz="1900">
                          <a:effectLst/>
                        </a:rPr>
                        <a:t> </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 </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 </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extLst>
                  <a:ext uri="{0D108BD9-81ED-4DB2-BD59-A6C34878D82A}">
                    <a16:rowId xmlns:a16="http://schemas.microsoft.com/office/drawing/2014/main" val="1694848628"/>
                  </a:ext>
                </a:extLst>
              </a:tr>
              <a:tr h="691385">
                <a:tc>
                  <a:txBody>
                    <a:bodyPr/>
                    <a:lstStyle/>
                    <a:p>
                      <a:pPr>
                        <a:lnSpc>
                          <a:spcPct val="107000"/>
                        </a:lnSpc>
                        <a:spcAft>
                          <a:spcPts val="800"/>
                        </a:spcAft>
                      </a:pPr>
                      <a:r>
                        <a:rPr lang="fr-FR" sz="1900">
                          <a:effectLst/>
                        </a:rPr>
                        <a:t>4.1</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u="sng">
                          <a:effectLst/>
                          <a:hlinkClick r:id="rId2"/>
                        </a:rPr>
                        <a:t>S2-2003579</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LS In</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Action</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en-GB" sz="1900">
                          <a:effectLst/>
                        </a:rPr>
                        <a:t>LS from RAN WG3: LS on S1/NG DAPS handover </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RAN WG3 (R3-202932)</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Rel-16</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extLst>
                  <a:ext uri="{0D108BD9-81ED-4DB2-BD59-A6C34878D82A}">
                    <a16:rowId xmlns:a16="http://schemas.microsoft.com/office/drawing/2014/main" val="4279795565"/>
                  </a:ext>
                </a:extLst>
              </a:tr>
              <a:tr h="691385">
                <a:tc>
                  <a:txBody>
                    <a:bodyPr/>
                    <a:lstStyle/>
                    <a:p>
                      <a:pPr>
                        <a:lnSpc>
                          <a:spcPct val="107000"/>
                        </a:lnSpc>
                        <a:spcAft>
                          <a:spcPts val="800"/>
                        </a:spcAft>
                      </a:pPr>
                      <a:r>
                        <a:rPr lang="fr-FR" sz="1900">
                          <a:effectLst/>
                        </a:rPr>
                        <a:t>4.1</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u="sng">
                          <a:effectLst/>
                          <a:hlinkClick r:id="rId3"/>
                        </a:rPr>
                        <a:t>S2-2003861</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LS OUT</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Approval</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en-GB" sz="1900">
                          <a:effectLst/>
                        </a:rPr>
                        <a:t>[DRAFT] Reply LS on S1/NG DAPS handover</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QUALCOMM Europe Inc. - Italy</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Rel-16</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extLst>
                  <a:ext uri="{0D108BD9-81ED-4DB2-BD59-A6C34878D82A}">
                    <a16:rowId xmlns:a16="http://schemas.microsoft.com/office/drawing/2014/main" val="768721970"/>
                  </a:ext>
                </a:extLst>
              </a:tr>
              <a:tr h="691385">
                <a:tc>
                  <a:txBody>
                    <a:bodyPr/>
                    <a:lstStyle/>
                    <a:p>
                      <a:pPr>
                        <a:lnSpc>
                          <a:spcPct val="107000"/>
                        </a:lnSpc>
                        <a:spcAft>
                          <a:spcPts val="800"/>
                        </a:spcAft>
                      </a:pPr>
                      <a:r>
                        <a:rPr lang="fr-FR" sz="1900">
                          <a:effectLst/>
                        </a:rPr>
                        <a:t>4.1</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u="sng">
                          <a:effectLst/>
                          <a:hlinkClick r:id="rId4"/>
                        </a:rPr>
                        <a:t>S2-2004010</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LS OUT</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Approval</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en-GB" sz="1900">
                          <a:effectLst/>
                        </a:rPr>
                        <a:t>[DRAFT] Reply LS on S1/NG DAPS handover</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Nokia, Nokia Shanghai Bell</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Rel-16</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extLst>
                  <a:ext uri="{0D108BD9-81ED-4DB2-BD59-A6C34878D82A}">
                    <a16:rowId xmlns:a16="http://schemas.microsoft.com/office/drawing/2014/main" val="2394080611"/>
                  </a:ext>
                </a:extLst>
              </a:tr>
              <a:tr h="691385">
                <a:tc>
                  <a:txBody>
                    <a:bodyPr/>
                    <a:lstStyle/>
                    <a:p>
                      <a:pPr>
                        <a:lnSpc>
                          <a:spcPct val="107000"/>
                        </a:lnSpc>
                        <a:spcAft>
                          <a:spcPts val="800"/>
                        </a:spcAft>
                      </a:pPr>
                      <a:r>
                        <a:rPr lang="fr-FR" sz="1900">
                          <a:effectLst/>
                        </a:rPr>
                        <a:t>4.1</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u="sng">
                          <a:effectLst/>
                          <a:hlinkClick r:id="rId5"/>
                        </a:rPr>
                        <a:t>S2-2003848</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CR</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Approval</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en-GB" sz="1900">
                          <a:effectLst/>
                        </a:rPr>
                        <a:t>23.401 CR3602 (Rel-16, 'F'): Alignment CR for DAPS HO</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Qualcomm Incorporated</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Rel-16</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extLst>
                  <a:ext uri="{0D108BD9-81ED-4DB2-BD59-A6C34878D82A}">
                    <a16:rowId xmlns:a16="http://schemas.microsoft.com/office/drawing/2014/main" val="1000018684"/>
                  </a:ext>
                </a:extLst>
              </a:tr>
              <a:tr h="691385">
                <a:tc>
                  <a:txBody>
                    <a:bodyPr/>
                    <a:lstStyle/>
                    <a:p>
                      <a:pPr>
                        <a:lnSpc>
                          <a:spcPct val="107000"/>
                        </a:lnSpc>
                        <a:spcAft>
                          <a:spcPts val="800"/>
                        </a:spcAft>
                      </a:pPr>
                      <a:r>
                        <a:rPr lang="fr-FR" sz="1900">
                          <a:effectLst/>
                        </a:rPr>
                        <a:t>4.1</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u="sng">
                          <a:effectLst/>
                          <a:hlinkClick r:id="rId6"/>
                        </a:rPr>
                        <a:t>S2-2003860</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CR</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Approval</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en-GB" sz="1900">
                          <a:effectLst/>
                        </a:rPr>
                        <a:t>23.502 CR2318 (Rel-16, 'F'): Alignment CR for DAPS HO</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a:effectLst/>
                        </a:rPr>
                        <a:t>Qualcomm Incorporated</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tc>
                  <a:txBody>
                    <a:bodyPr/>
                    <a:lstStyle/>
                    <a:p>
                      <a:pPr>
                        <a:lnSpc>
                          <a:spcPct val="107000"/>
                        </a:lnSpc>
                        <a:spcAft>
                          <a:spcPts val="800"/>
                        </a:spcAft>
                      </a:pPr>
                      <a:r>
                        <a:rPr lang="fr-FR" sz="1900" dirty="0">
                          <a:effectLst/>
                        </a:rPr>
                        <a:t>Rel-16</a:t>
                      </a:r>
                      <a:endParaRPr lang="fr-FR"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017" marR="7017" marT="7017" marB="7017"/>
                </a:tc>
                <a:extLst>
                  <a:ext uri="{0D108BD9-81ED-4DB2-BD59-A6C34878D82A}">
                    <a16:rowId xmlns:a16="http://schemas.microsoft.com/office/drawing/2014/main" val="1621506911"/>
                  </a:ext>
                </a:extLst>
              </a:tr>
            </a:tbl>
          </a:graphicData>
        </a:graphic>
      </p:graphicFrame>
    </p:spTree>
    <p:extLst>
      <p:ext uri="{BB962C8B-B14F-4D97-AF65-F5344CB8AC3E}">
        <p14:creationId xmlns:p14="http://schemas.microsoft.com/office/powerpoint/2010/main" val="307083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828E-E9A1-4A70-8220-993A64B522A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14A76510-C761-4E98-A6DC-6F03D6543588}"/>
              </a:ext>
            </a:extLst>
          </p:cNvPr>
          <p:cNvSpPr>
            <a:spLocks noGrp="1"/>
          </p:cNvSpPr>
          <p:nvPr>
            <p:ph idx="1"/>
          </p:nvPr>
        </p:nvSpPr>
        <p:spPr/>
        <p:txBody>
          <a:bodyPr>
            <a:normAutofit/>
          </a:bodyPr>
          <a:lstStyle/>
          <a:p>
            <a:r>
              <a:rPr lang="en-GB" dirty="0"/>
              <a:t>The incoming LS is about a new intra-system HO mechanism that RAN3 has defined and for which RAN3 is asking us to do corresponding SA2 EPC and 5GC specification updates. This work requires CT4 specification updates and there is no known input to next weeks’ CT4 meeting.</a:t>
            </a:r>
            <a:endParaRPr lang="fr-FR" dirty="0"/>
          </a:p>
          <a:p>
            <a:r>
              <a:rPr lang="en-GB" dirty="0"/>
              <a:t>CT4 impacts (no other CT impacts): </a:t>
            </a:r>
          </a:p>
          <a:p>
            <a:pPr lvl="1"/>
            <a:r>
              <a:rPr lang="en-GB" dirty="0"/>
              <a:t>new procedures to propagate actual success HO completion from target (Handover Notify with new IE ) to source RAN  (Handover Success = new message) </a:t>
            </a:r>
            <a:r>
              <a:rPr lang="en-GB" u="sng" dirty="0"/>
              <a:t>via target and source AMF/MME, </a:t>
            </a:r>
          </a:p>
          <a:p>
            <a:pPr lvl="1"/>
            <a:r>
              <a:rPr lang="en-GB" u="sng" dirty="0"/>
              <a:t>the negotiation of DAPS needs to take care AMF/MME(s) support</a:t>
            </a:r>
            <a:r>
              <a:rPr lang="en-GB" dirty="0"/>
              <a:t>, …</a:t>
            </a:r>
            <a:endParaRPr lang="fr-FR" dirty="0"/>
          </a:p>
        </p:txBody>
      </p:sp>
    </p:spTree>
    <p:extLst>
      <p:ext uri="{BB962C8B-B14F-4D97-AF65-F5344CB8AC3E}">
        <p14:creationId xmlns:p14="http://schemas.microsoft.com/office/powerpoint/2010/main" val="2270187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2F640-4BFA-4BEF-8348-BF7BDEAE434A}"/>
              </a:ext>
            </a:extLst>
          </p:cNvPr>
          <p:cNvSpPr>
            <a:spLocks noGrp="1"/>
          </p:cNvSpPr>
          <p:nvPr>
            <p:ph type="title"/>
          </p:nvPr>
        </p:nvSpPr>
        <p:spPr>
          <a:xfrm>
            <a:off x="315686" y="149905"/>
            <a:ext cx="5932714" cy="1325563"/>
          </a:xfrm>
        </p:spPr>
        <p:txBody>
          <a:bodyPr/>
          <a:lstStyle/>
          <a:p>
            <a:r>
              <a:rPr lang="en-US" dirty="0"/>
              <a:t>Proposed way forward</a:t>
            </a:r>
          </a:p>
        </p:txBody>
      </p:sp>
      <p:sp>
        <p:nvSpPr>
          <p:cNvPr id="3" name="Content Placeholder 2">
            <a:extLst>
              <a:ext uri="{FF2B5EF4-FFF2-40B4-BE49-F238E27FC236}">
                <a16:creationId xmlns:a16="http://schemas.microsoft.com/office/drawing/2014/main" id="{9D0B29ED-2BB6-4975-A7CD-F1BE4BA99EEA}"/>
              </a:ext>
            </a:extLst>
          </p:cNvPr>
          <p:cNvSpPr>
            <a:spLocks noGrp="1"/>
          </p:cNvSpPr>
          <p:nvPr>
            <p:ph idx="1"/>
          </p:nvPr>
        </p:nvSpPr>
        <p:spPr>
          <a:xfrm>
            <a:off x="433953" y="1436914"/>
            <a:ext cx="11442361" cy="5055961"/>
          </a:xfrm>
        </p:spPr>
        <p:txBody>
          <a:bodyPr>
            <a:normAutofit/>
          </a:bodyPr>
          <a:lstStyle/>
          <a:p>
            <a:r>
              <a:rPr lang="en-GB" dirty="0"/>
              <a:t>There are two ~diverging positions</a:t>
            </a:r>
            <a:endParaRPr lang="fr-FR" dirty="0"/>
          </a:p>
          <a:p>
            <a:pPr marL="914400" lvl="1" indent="-457200">
              <a:buFont typeface="+mj-lt"/>
              <a:buAutoNum type="arabicPeriod"/>
            </a:pPr>
            <a:r>
              <a:rPr lang="en-GB" dirty="0"/>
              <a:t>S2-2004010: DAPS is an interesting feature BUT RAN3 </a:t>
            </a:r>
            <a:r>
              <a:rPr lang="en-GB" dirty="0" err="1"/>
              <a:t>LSin</a:t>
            </a:r>
            <a:r>
              <a:rPr lang="en-GB" dirty="0"/>
              <a:t> is too late as it would require CT4 specs change after the CT4 API freeze. Good topic for R17;</a:t>
            </a:r>
            <a:endParaRPr lang="fr-FR" dirty="0"/>
          </a:p>
          <a:p>
            <a:pPr marL="914400" lvl="1" indent="-457200">
              <a:buFont typeface="+mj-lt"/>
              <a:buAutoNum type="arabicPeriod"/>
            </a:pPr>
            <a:r>
              <a:rPr lang="en-GB" dirty="0"/>
              <a:t>S2-2003860/3848 : </a:t>
            </a:r>
            <a:r>
              <a:rPr lang="en-US" dirty="0"/>
              <a:t>we complete the alignment CRs (technical comments of course welcome) and we discuss some of these aspects in SA and RAN. In other words we submit technically correct CRs to SA (and RAN) and discuss there the release</a:t>
            </a:r>
            <a:endParaRPr lang="fr-FR" dirty="0"/>
          </a:p>
          <a:p>
            <a:r>
              <a:rPr lang="en-GB" dirty="0"/>
              <a:t>Proposed Way Forward</a:t>
            </a:r>
          </a:p>
          <a:p>
            <a:pPr lvl="1"/>
            <a:r>
              <a:rPr lang="en-GB" dirty="0"/>
              <a:t>Work and Endorse technically correct SA2 CR(s) (QC holds the pen)</a:t>
            </a:r>
          </a:p>
          <a:p>
            <a:pPr lvl="1"/>
            <a:r>
              <a:rPr lang="en-GB" dirty="0"/>
              <a:t>Send the endorsed CR(s) within a LS to CT and SA, CC RAN telling that it was a late RAN request (CT can only complete their corresponding work AFTER their API freeze) and that we send endorsed technically correct SA2 CR(s) for plenaries to decide upon the release (R16/R17) where to apply the CR(s) (Nokia holds the pen)</a:t>
            </a:r>
          </a:p>
          <a:p>
            <a:pPr lvl="1"/>
            <a:endParaRPr lang="en-GB" dirty="0"/>
          </a:p>
        </p:txBody>
      </p:sp>
      <p:sp>
        <p:nvSpPr>
          <p:cNvPr id="4" name="TextBox 3">
            <a:extLst>
              <a:ext uri="{FF2B5EF4-FFF2-40B4-BE49-F238E27FC236}">
                <a16:creationId xmlns:a16="http://schemas.microsoft.com/office/drawing/2014/main" id="{507FCCD8-2169-464C-A895-37BF7A49EF7D}"/>
              </a:ext>
            </a:extLst>
          </p:cNvPr>
          <p:cNvSpPr txBox="1"/>
          <p:nvPr/>
        </p:nvSpPr>
        <p:spPr>
          <a:xfrm>
            <a:off x="5399314" y="0"/>
            <a:ext cx="4855029" cy="400110"/>
          </a:xfrm>
          <a:prstGeom prst="rect">
            <a:avLst/>
          </a:prstGeom>
          <a:noFill/>
        </p:spPr>
        <p:txBody>
          <a:bodyPr wrap="square" rtlCol="0">
            <a:spAutoFit/>
          </a:bodyPr>
          <a:lstStyle/>
          <a:p>
            <a:r>
              <a:rPr lang="fr-FR" sz="2000" dirty="0">
                <a:solidFill>
                  <a:srgbClr val="FF0000"/>
                </a:solidFill>
              </a:rPr>
              <a:t>SA2 139eCC#1 output</a:t>
            </a:r>
            <a:r>
              <a:rPr lang="fr-FR" sz="2000" dirty="0"/>
              <a:t>: </a:t>
            </a:r>
          </a:p>
        </p:txBody>
      </p:sp>
    </p:spTree>
    <p:extLst>
      <p:ext uri="{BB962C8B-B14F-4D97-AF65-F5344CB8AC3E}">
        <p14:creationId xmlns:p14="http://schemas.microsoft.com/office/powerpoint/2010/main" val="2822656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237</Words>
  <Application>Microsoft Office PowerPoint</Application>
  <PresentationFormat>Widescreen</PresentationFormat>
  <Paragraphs>58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DAPS Hand-Over</vt:lpstr>
      <vt:lpstr>Related papers</vt:lpstr>
      <vt:lpstr>Background</vt:lpstr>
      <vt:lpstr>Proposed 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DAPS Hand-Over</dc:title>
  <dc:creator>LTH4</dc:creator>
  <cp:lastModifiedBy>LTH4</cp:lastModifiedBy>
  <cp:revision>2</cp:revision>
  <dcterms:created xsi:type="dcterms:W3CDTF">2020-05-29T12:25:34Z</dcterms:created>
  <dcterms:modified xsi:type="dcterms:W3CDTF">2020-05-29T12:37:02Z</dcterms:modified>
</cp:coreProperties>
</file>