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5" r:id="rId1"/>
  </p:sldMasterIdLst>
  <p:notesMasterIdLst>
    <p:notesMasterId r:id="rId8"/>
  </p:notesMasterIdLst>
  <p:handoutMasterIdLst>
    <p:handoutMasterId r:id="rId9"/>
  </p:handoutMasterIdLst>
  <p:sldIdLst>
    <p:sldId id="3849" r:id="rId2"/>
    <p:sldId id="3851" r:id="rId3"/>
    <p:sldId id="3844" r:id="rId4"/>
    <p:sldId id="3845" r:id="rId5"/>
    <p:sldId id="3846" r:id="rId6"/>
    <p:sldId id="3850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8" pos="5472" userDrawn="1">
          <p15:clr>
            <a:srgbClr val="A4A3A4"/>
          </p15:clr>
        </p15:guide>
        <p15:guide id="11" orient="horz" pos="1908" userDrawn="1">
          <p15:clr>
            <a:srgbClr val="A4A3A4"/>
          </p15:clr>
        </p15:guide>
        <p15:guide id="12" orient="horz" pos="468" userDrawn="1">
          <p15:clr>
            <a:srgbClr val="A4A3A4"/>
          </p15:clr>
        </p15:guide>
        <p15:guide id="13" pos="264" userDrawn="1">
          <p15:clr>
            <a:srgbClr val="A4A3A4"/>
          </p15:clr>
        </p15:guide>
        <p15:guide id="14" pos="2208" userDrawn="1">
          <p15:clr>
            <a:srgbClr val="A4A3A4"/>
          </p15:clr>
        </p15:guide>
        <p15:guide id="15" orient="horz" pos="8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mes Sanders" initials="JS" lastIdx="25" clrIdx="0"/>
  <p:cmAuthor id="2" name="James Sanders" initials="JS [2]" lastIdx="1" clrIdx="1"/>
  <p:cmAuthor id="3" name="James Sanders" initials="JS [3]" lastIdx="1" clrIdx="2"/>
  <p:cmAuthor id="4" name="Darla Wigginton" initials="DW" lastIdx="42" clrIdx="3"/>
  <p:cmAuthor id="5" name="James Sanders" initials="JS [4]" lastIdx="1" clrIdx="4"/>
  <p:cmAuthor id="6" name="James Sanders" initials="JS [5]" lastIdx="1" clrIdx="5"/>
  <p:cmAuthor id="7" name="James Sanders" initials="JS [6]" lastIdx="1" clrIdx="6"/>
  <p:cmAuthor id="8" name="James Sanders" initials="JS [7]" lastIdx="1" clrIdx="7"/>
  <p:cmAuthor id="9" name="James Sanders" initials="JS [8]" lastIdx="1" clrIdx="8"/>
  <p:cmAuthor id="10" name="James Sanders" initials="JS [9]" lastIdx="1" clrIdx="9"/>
  <p:cmAuthor id="11" name="James Sanders" initials="JS [10]" lastIdx="1" clrIdx="10"/>
  <p:cmAuthor id="12" name="James Sanders" initials="JS [11]" lastIdx="1" clrIdx="11"/>
  <p:cmAuthor id="13" name="James Sanders" initials="JS [12]" lastIdx="1" clrIdx="12"/>
  <p:cmAuthor id="14" name="Microsoft Office User" initials="Office" lastIdx="1" clrIdx="13"/>
  <p:cmAuthor id="15" name="Microsoft Office User" initials="Office [2]" lastIdx="1" clrIdx="14"/>
  <p:cmAuthor id="16" name="Microsoft Office User" initials="Office [3]" lastIdx="1" clrIdx="15"/>
  <p:cmAuthor id="17" name="Microsoft Office User" initials="Office [4]" lastIdx="1" clrIdx="16"/>
  <p:cmAuthor id="18" name="Microsoft Office User" initials="Office [5]" lastIdx="1" clrIdx="17"/>
  <p:cmAuthor id="19" name="Microsoft Office User" initials="Office [6]" lastIdx="1" clrIdx="18"/>
  <p:cmAuthor id="20" name="Microsoft Office User" initials="Office [7]" lastIdx="1" clrIdx="19"/>
  <p:cmAuthor id="21" name="Microsoft Office User" initials="Office [8]" lastIdx="1" clrIdx="20"/>
  <p:cmAuthor id="22" name="Microsoft Office User" initials="Office [9]" lastIdx="1" clrIdx="21"/>
  <p:cmAuthor id="23" name="Microsoft Office User" initials="Office [10]" lastIdx="1" clrIdx="22"/>
  <p:cmAuthor id="24" name="Microsoft Office User" initials="Office [11]" lastIdx="1" clrIdx="23"/>
  <p:cmAuthor id="25" name="Microsoft Office User" initials="Office [12]" lastIdx="1" clrIdx="24"/>
  <p:cmAuthor id="26" name="Microsoft Office User" initials="Office [13]" lastIdx="1" clrIdx="25"/>
  <p:cmAuthor id="27" name="Microsoft Office User" initials="Office [14]" lastIdx="1" clrIdx="2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83C"/>
    <a:srgbClr val="505656"/>
    <a:srgbClr val="606060"/>
    <a:srgbClr val="797979"/>
    <a:srgbClr val="C8C9C2"/>
    <a:srgbClr val="7AAA51"/>
    <a:srgbClr val="31A0C4"/>
    <a:srgbClr val="E94F43"/>
    <a:srgbClr val="7EC0D5"/>
    <a:srgbClr val="7FB0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31" autoAdjust="0"/>
    <p:restoredTop sz="90106" autoAdjust="0"/>
  </p:normalViewPr>
  <p:slideViewPr>
    <p:cSldViewPr snapToGrid="0">
      <p:cViewPr varScale="1">
        <p:scale>
          <a:sx n="75" d="100"/>
          <a:sy n="75" d="100"/>
        </p:scale>
        <p:origin x="48" y="416"/>
      </p:cViewPr>
      <p:guideLst>
        <p:guide pos="5472"/>
        <p:guide orient="horz" pos="1908"/>
        <p:guide orient="horz" pos="468"/>
        <p:guide pos="264"/>
        <p:guide pos="2208"/>
        <p:guide orient="horz" pos="85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1796" y="5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7193D-9F7C-4ECF-B277-45E474E0AA88}" type="datetimeFigureOut">
              <a:rPr lang="en-US" smtClean="0">
                <a:latin typeface="Arial" panose="020B0604020202020204" pitchFamily="34" charset="0"/>
              </a:rPr>
              <a:t>5/22/2020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70CFE-F7E4-48AE-A9A6-D09EE272250B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5589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DF4AEA0-7C02-4C15-AA1B-C9B6678F7B77}" type="datetimeFigureOut">
              <a:rPr lang="en-US" smtClean="0"/>
              <a:pPr/>
              <a:t>5/22/2020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FD31E41-FD45-411D-8B84-9AE713A577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83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31E41-FD45-411D-8B84-9AE713A577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864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tif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369" y="1324493"/>
            <a:ext cx="8368956" cy="3148116"/>
          </a:xfrm>
        </p:spPr>
        <p:txBody>
          <a:bodyPr>
            <a:noAutofit/>
          </a:bodyPr>
          <a:lstStyle>
            <a:lvl1pPr marL="126206" indent="-126206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54" indent="-215504">
              <a:buFont typeface="Helvetica CE" panose="020B0604020102020204" pitchFamily="34" charset="0"/>
              <a:buChar char="—"/>
              <a:defRPr sz="1350" b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58404" indent="-12620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05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Helvetica CE" panose="020B06040201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</p:spTree>
    <p:extLst>
      <p:ext uri="{BB962C8B-B14F-4D97-AF65-F5344CB8AC3E}">
        <p14:creationId xmlns:p14="http://schemas.microsoft.com/office/powerpoint/2010/main" val="1991032485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Taup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23950" y="2200275"/>
            <a:ext cx="7429500" cy="372666"/>
          </a:xfrm>
        </p:spPr>
        <p:txBody>
          <a:bodyPr>
            <a:no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2581275"/>
            <a:ext cx="7429500" cy="31432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subtitle here at this size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1" y="4375307"/>
            <a:ext cx="2296834" cy="904309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16276" y="4788933"/>
            <a:ext cx="33233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©2019 Sandvine CONFIDENTIAL</a:t>
            </a:r>
          </a:p>
        </p:txBody>
      </p:sp>
    </p:spTree>
    <p:extLst>
      <p:ext uri="{BB962C8B-B14F-4D97-AF65-F5344CB8AC3E}">
        <p14:creationId xmlns:p14="http://schemas.microsoft.com/office/powerpoint/2010/main" val="4920290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031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2" y="4384800"/>
            <a:ext cx="2296834" cy="9043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23950" y="2200275"/>
            <a:ext cx="7429500" cy="372666"/>
          </a:xfrm>
        </p:spPr>
        <p:txBody>
          <a:bodyPr>
            <a:noAutofit/>
          </a:bodyPr>
          <a:lstStyle>
            <a:lvl1pPr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Divider 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2581275"/>
            <a:ext cx="7429500" cy="31432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Divider slide subtitle here at this size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316276" y="4788933"/>
            <a:ext cx="33233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accent4"/>
                </a:solidFill>
              </a:rPr>
              <a:t>©2019 Sandvine CONFIDENTIAL </a:t>
            </a:r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No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370" y="1324492"/>
            <a:ext cx="4112006" cy="3148116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581871" y="1324492"/>
            <a:ext cx="4112006" cy="3148116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056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- No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320279" y="1324492"/>
            <a:ext cx="2707200" cy="3148116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9580" indent="-216689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155464" y="1324492"/>
            <a:ext cx="2707200" cy="3148116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8" hasCustomPrompt="1"/>
          </p:nvPr>
        </p:nvSpPr>
        <p:spPr>
          <a:xfrm>
            <a:off x="5989125" y="1324492"/>
            <a:ext cx="2707200" cy="3148116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F6CA8325-343C-3444-8533-960E624B0771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92B6E7EE-0816-E14D-A685-E31A7B1500EF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- No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27370" y="1324492"/>
            <a:ext cx="2047530" cy="3148116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8" hasCustomPrompt="1"/>
          </p:nvPr>
        </p:nvSpPr>
        <p:spPr>
          <a:xfrm>
            <a:off x="2435570" y="1324492"/>
            <a:ext cx="2047530" cy="3148116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idx="19" hasCustomPrompt="1"/>
          </p:nvPr>
        </p:nvSpPr>
        <p:spPr>
          <a:xfrm>
            <a:off x="4550120" y="1324492"/>
            <a:ext cx="2047530" cy="3148116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6" name="Content Placeholder 2"/>
          <p:cNvSpPr>
            <a:spLocks noGrp="1"/>
          </p:cNvSpPr>
          <p:nvPr>
            <p:ph idx="20" hasCustomPrompt="1"/>
          </p:nvPr>
        </p:nvSpPr>
        <p:spPr>
          <a:xfrm>
            <a:off x="6658319" y="1324492"/>
            <a:ext cx="2047530" cy="3148116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21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2825FA7D-E3D6-5A4A-A3E7-7DB44A86568F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CD591188-6E3B-7F46-812E-F0245E9E387A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0279" y="1619251"/>
            <a:ext cx="4132800" cy="2866643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563525" y="1619251"/>
            <a:ext cx="4132800" cy="2866643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6276" y="1225154"/>
            <a:ext cx="4135473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63525" y="1225154"/>
            <a:ext cx="413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DE7034A-81E4-0741-BF23-06151C79D160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EEDBF2EF-6CF5-0041-8854-BA11AD6EB973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-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316276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9580" indent="-216689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152701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8" hasCustomPrompt="1"/>
          </p:nvPr>
        </p:nvSpPr>
        <p:spPr>
          <a:xfrm>
            <a:off x="5989125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6276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152701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5989125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2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B3280B69-66B2-214E-937C-8F88456E4035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959A0271-1D20-5D45-A766-FD16A054221F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-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10754" y="1618488"/>
            <a:ext cx="2064146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8" hasCustomPrompt="1"/>
          </p:nvPr>
        </p:nvSpPr>
        <p:spPr>
          <a:xfrm>
            <a:off x="241834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idx="19" hasCustomPrompt="1"/>
          </p:nvPr>
        </p:nvSpPr>
        <p:spPr>
          <a:xfrm>
            <a:off x="452593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6" name="Content Placeholder 2"/>
          <p:cNvSpPr>
            <a:spLocks noGrp="1"/>
          </p:cNvSpPr>
          <p:nvPr>
            <p:ph idx="20" hasCustomPrompt="1"/>
          </p:nvPr>
        </p:nvSpPr>
        <p:spPr>
          <a:xfrm>
            <a:off x="663352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075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41834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52593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63352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EB6F6E73-7D29-C543-BA8B-0CC9633275C1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C3B2E42-B3CA-454A-A257-02BB74348E35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Gree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0279" y="1619251"/>
            <a:ext cx="4132800" cy="2866643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563525" y="1619251"/>
            <a:ext cx="4132800" cy="2866643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6276" y="1225154"/>
            <a:ext cx="4135473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63525" y="1225154"/>
            <a:ext cx="413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739B9838-92A9-164C-96BB-6352CAB2E0BD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7E17BC6A-84E1-6042-B3E4-6CA919E66783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- Gree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4" hasCustomPrompt="1"/>
          </p:nvPr>
        </p:nvSpPr>
        <p:spPr>
          <a:xfrm>
            <a:off x="316276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9580" indent="-216689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152701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8" hasCustomPrompt="1"/>
          </p:nvPr>
        </p:nvSpPr>
        <p:spPr>
          <a:xfrm>
            <a:off x="5989125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6276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152701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5989125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CF14598B-3854-F04E-9611-0E24D2D50F70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41A91591-B60B-2C4D-A2F6-62101CEED535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er - No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19050" y="4396978"/>
            <a:ext cx="9144000" cy="273844"/>
          </a:xfrm>
        </p:spPr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</p:spTree>
    <p:extLst>
      <p:ext uri="{BB962C8B-B14F-4D97-AF65-F5344CB8AC3E}">
        <p14:creationId xmlns:p14="http://schemas.microsoft.com/office/powerpoint/2010/main" val="425398942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- Gree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10754" y="1618488"/>
            <a:ext cx="2064146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8" hasCustomPrompt="1"/>
          </p:nvPr>
        </p:nvSpPr>
        <p:spPr>
          <a:xfrm>
            <a:off x="241834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9" hasCustomPrompt="1"/>
          </p:nvPr>
        </p:nvSpPr>
        <p:spPr>
          <a:xfrm>
            <a:off x="452593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0" hasCustomPrompt="1"/>
          </p:nvPr>
        </p:nvSpPr>
        <p:spPr>
          <a:xfrm>
            <a:off x="663352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075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41834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52593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63352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DD119DA1-24B2-BD49-B975-E350FAA07C91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7DF075C8-41AA-E548-9ADD-56C4DE2B6D75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Purpl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0279" y="1619251"/>
            <a:ext cx="4132800" cy="2866643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563525" y="1619251"/>
            <a:ext cx="4132800" cy="2866643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6276" y="1225154"/>
            <a:ext cx="4135473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63525" y="1225154"/>
            <a:ext cx="413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9F0BFFF6-8021-414F-B268-46083B4BB806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68F4B96D-3D6C-D148-882E-1F573A138F89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- Purpl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4" hasCustomPrompt="1"/>
          </p:nvPr>
        </p:nvSpPr>
        <p:spPr>
          <a:xfrm>
            <a:off x="316276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9580" indent="-216689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152701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8" hasCustomPrompt="1"/>
          </p:nvPr>
        </p:nvSpPr>
        <p:spPr>
          <a:xfrm>
            <a:off x="5989125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6276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152701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5989125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CF09F0C6-200C-D44E-8826-5EC0D5C75389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E7D559C8-F619-AB4B-B9EE-F0640EC7DC64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- Purpl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10754" y="1618488"/>
            <a:ext cx="2064146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8" hasCustomPrompt="1"/>
          </p:nvPr>
        </p:nvSpPr>
        <p:spPr>
          <a:xfrm>
            <a:off x="241834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9" hasCustomPrompt="1"/>
          </p:nvPr>
        </p:nvSpPr>
        <p:spPr>
          <a:xfrm>
            <a:off x="452593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0" hasCustomPrompt="1"/>
          </p:nvPr>
        </p:nvSpPr>
        <p:spPr>
          <a:xfrm>
            <a:off x="663352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075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1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41834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1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52593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1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63352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1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9F350960-5B77-6A45-ABFF-0B30DE093D6F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90F2B66E-9550-454A-8572-2578A74943A9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Grey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0279" y="1619251"/>
            <a:ext cx="4132800" cy="2866643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563525" y="1619251"/>
            <a:ext cx="4132800" cy="2866643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6276" y="1225154"/>
            <a:ext cx="4135473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4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63525" y="1225154"/>
            <a:ext cx="413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4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225F540E-2CA6-1D42-AF13-02A918475949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0D178DFC-51C5-5C4B-8025-6BFD97CEAFCC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- Grey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4" hasCustomPrompt="1"/>
          </p:nvPr>
        </p:nvSpPr>
        <p:spPr>
          <a:xfrm>
            <a:off x="316276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9580" indent="-216689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152701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8" hasCustomPrompt="1"/>
          </p:nvPr>
        </p:nvSpPr>
        <p:spPr>
          <a:xfrm>
            <a:off x="5989125" y="1618489"/>
            <a:ext cx="2707200" cy="2872409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15pt font</a:t>
            </a:r>
          </a:p>
          <a:p>
            <a:pPr lvl="1"/>
            <a:r>
              <a:rPr lang="en-US" dirty="0"/>
              <a:t>Second level bullet 13.5pt font</a:t>
            </a:r>
          </a:p>
          <a:p>
            <a:pPr lvl="2"/>
            <a:r>
              <a:rPr lang="en-US" dirty="0"/>
              <a:t>Third level 12pt font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6276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4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152701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4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5989125" y="1225154"/>
            <a:ext cx="27072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4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20452A18-5611-1441-9E0C-7FC52269B011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BE1B58BD-327C-674C-8156-50D7FE34FCAD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- Grey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10754" y="1618488"/>
            <a:ext cx="2064146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8" hasCustomPrompt="1"/>
          </p:nvPr>
        </p:nvSpPr>
        <p:spPr>
          <a:xfrm>
            <a:off x="241834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9" hasCustomPrompt="1"/>
          </p:nvPr>
        </p:nvSpPr>
        <p:spPr>
          <a:xfrm>
            <a:off x="452593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0" hasCustomPrompt="1"/>
          </p:nvPr>
        </p:nvSpPr>
        <p:spPr>
          <a:xfrm>
            <a:off x="6633525" y="1618488"/>
            <a:ext cx="2062800" cy="2866455"/>
          </a:xfrm>
        </p:spPr>
        <p:txBody>
          <a:bodyPr>
            <a:noAutofit/>
          </a:bodyPr>
          <a:lstStyle>
            <a:lvl1pPr marL="126203" indent="-126203">
              <a:buSzPct val="110000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0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12pt</a:t>
            </a:r>
          </a:p>
          <a:p>
            <a:pPr lvl="1"/>
            <a:r>
              <a:rPr lang="en-US" dirty="0"/>
              <a:t>Second level bullet 10.5pt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075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4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41834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4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52593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4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633525" y="1225154"/>
            <a:ext cx="2062800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350" b="1">
                <a:solidFill>
                  <a:schemeClr val="accent4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B1CEE0E3-EC5C-E24B-BB96-1BFB2DC38D44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43721618-41D5-AE47-ACC5-8A3B477ADA80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409576" y="417444"/>
            <a:ext cx="8273654" cy="4000931"/>
          </a:xfrm>
        </p:spPr>
        <p:txBody>
          <a:bodyPr anchor="ctr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to insert Excel Chart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4767263"/>
            <a:ext cx="9144000" cy="273844"/>
          </a:xfrm>
        </p:spPr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441DB087-1F80-C844-A894-7CBA041C556C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4" hasCustomPrompt="1"/>
          </p:nvPr>
        </p:nvSpPr>
        <p:spPr>
          <a:xfrm>
            <a:off x="409575" y="417444"/>
            <a:ext cx="8259366" cy="4007714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here to insert video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4767263"/>
            <a:ext cx="9144000" cy="273844"/>
          </a:xfrm>
        </p:spPr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D3FE72A9-1969-D841-B388-8C1EA303DB2E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ble Placeholder 3"/>
          <p:cNvSpPr>
            <a:spLocks noGrp="1"/>
          </p:cNvSpPr>
          <p:nvPr>
            <p:ph type="tbl" sz="quarter" idx="14" hasCustomPrompt="1"/>
          </p:nvPr>
        </p:nvSpPr>
        <p:spPr>
          <a:xfrm>
            <a:off x="409575" y="417445"/>
            <a:ext cx="8286750" cy="401724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insert table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4767263"/>
            <a:ext cx="9144000" cy="273844"/>
          </a:xfrm>
        </p:spPr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8B99E190-1865-8842-9F70-DC4C4328DD4D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Header - Dropp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731525"/>
            <a:ext cx="8823722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944601"/>
      </p:ext>
    </p:extLst>
  </p:cSld>
  <p:clrMapOvr>
    <a:masterClrMapping/>
  </p:clrMapOvr>
  <p:hf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416951" y="417444"/>
            <a:ext cx="8259366" cy="4014857"/>
          </a:xfrm>
        </p:spPr>
        <p:txBody>
          <a:bodyPr anchor="ctr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to add full-size image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4767263"/>
            <a:ext cx="9144000" cy="273844"/>
          </a:xfrm>
        </p:spPr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CD5A8E3E-AA64-6D40-BFA5-65F863883ACC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-siz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4487518" y="1231901"/>
            <a:ext cx="4188800" cy="3200400"/>
          </a:xfrm>
        </p:spPr>
        <p:txBody>
          <a:bodyPr anchor="ctr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to add half-size image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0755" y="1619251"/>
            <a:ext cx="4140994" cy="2813050"/>
          </a:xfrm>
        </p:spPr>
        <p:txBody>
          <a:bodyPr>
            <a:noAutofit/>
          </a:bodyPr>
          <a:lstStyle>
            <a:lvl1pPr marL="126203" indent="-126203">
              <a:buSzPct val="110000"/>
              <a:defRPr sz="1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6945" indent="-215498">
              <a:buFont typeface="Helvetica CE" panose="020B0604020102020204" pitchFamily="34" charset="0"/>
              <a:buChar char="—"/>
              <a:defRPr lang="en-US" sz="1350" b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58390" indent="-171446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1st level bullet 20 point font</a:t>
            </a:r>
          </a:p>
          <a:p>
            <a:pPr lvl="1"/>
            <a:r>
              <a:rPr lang="en-US" dirty="0"/>
              <a:t>Second level bullet 18 point font</a:t>
            </a:r>
          </a:p>
          <a:p>
            <a:pPr lvl="2"/>
            <a:r>
              <a:rPr lang="en-US" dirty="0"/>
              <a:t>Third level 16 point font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10755" y="1225154"/>
            <a:ext cx="4140994" cy="3810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4767263"/>
            <a:ext cx="9144000" cy="273844"/>
          </a:xfrm>
        </p:spPr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776BE18B-680D-834E-B03D-53A1F9543FA4}"/>
              </a:ext>
            </a:extLst>
          </p:cNvPr>
          <p:cNvCxnSpPr/>
          <p:nvPr userDrawn="1"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72CAF3AF-71E2-294D-8061-53A76D356EAF}"/>
              </a:ext>
            </a:extLst>
          </p:cNvPr>
          <p:cNvCxnSpPr/>
          <p:nvPr userDrawn="1"/>
        </p:nvCxnSpPr>
        <p:spPr>
          <a:xfrm>
            <a:off x="409575" y="112395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nalytics Use 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412643" y="1156561"/>
            <a:ext cx="8270283" cy="331857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 29"/>
          <p:cNvSpPr/>
          <p:nvPr userDrawn="1"/>
        </p:nvSpPr>
        <p:spPr>
          <a:xfrm>
            <a:off x="412643" y="4387850"/>
            <a:ext cx="8270748" cy="8904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Rectangle 30"/>
          <p:cNvSpPr/>
          <p:nvPr userDrawn="1"/>
        </p:nvSpPr>
        <p:spPr>
          <a:xfrm>
            <a:off x="412643" y="1123951"/>
            <a:ext cx="8270748" cy="8904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348999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363416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at this size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95300" y="1315332"/>
            <a:ext cx="3202781" cy="144907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95300" y="2863392"/>
            <a:ext cx="3209925" cy="1427621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1" name="Content Placeholder 20"/>
          <p:cNvSpPr>
            <a:spLocks noGrp="1"/>
          </p:cNvSpPr>
          <p:nvPr>
            <p:ph sz="quarter" idx="16"/>
          </p:nvPr>
        </p:nvSpPr>
        <p:spPr>
          <a:xfrm>
            <a:off x="5366674" y="1315040"/>
            <a:ext cx="3195638" cy="144244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3" name="Content Placeholder 22"/>
          <p:cNvSpPr>
            <a:spLocks noGrp="1"/>
          </p:cNvSpPr>
          <p:nvPr>
            <p:ph sz="quarter" idx="17"/>
          </p:nvPr>
        </p:nvSpPr>
        <p:spPr>
          <a:xfrm>
            <a:off x="5366675" y="2863454"/>
            <a:ext cx="3181350" cy="1427559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808801" y="1212996"/>
            <a:ext cx="1440010" cy="3174854"/>
          </a:xfrm>
          <a:prstGeom prst="rect">
            <a:avLst/>
          </a:prstGeom>
          <a:blipFill dpi="0" rotWithShape="1">
            <a:blip r:embed="rId2"/>
            <a:srcRect/>
            <a:stretch>
              <a:fillRect l="-90000" t="-30000" r="-90000" b="-2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3806351" y="1189673"/>
            <a:ext cx="1459198" cy="3196418"/>
          </a:xfrm>
          <a:prstGeom prst="rect">
            <a:avLst/>
          </a:prstGeom>
          <a:solidFill>
            <a:schemeClr val="tx1">
              <a:lumMod val="5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71" y="2209807"/>
            <a:ext cx="1200458" cy="1200458"/>
          </a:xfrm>
          <a:prstGeom prst="rect">
            <a:avLst/>
          </a:prstGeom>
        </p:spPr>
      </p:pic>
      <p:sp>
        <p:nvSpPr>
          <p:cNvPr id="29" name="TextBox 28"/>
          <p:cNvSpPr txBox="1"/>
          <p:nvPr userDrawn="1"/>
        </p:nvSpPr>
        <p:spPr>
          <a:xfrm>
            <a:off x="3980158" y="3318753"/>
            <a:ext cx="1123628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>
                <a:solidFill>
                  <a:schemeClr val="bg1"/>
                </a:solidFill>
              </a:rPr>
              <a:t>Analytics</a:t>
            </a:r>
            <a:endParaRPr lang="en-US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9167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nalytics Use 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412643" y="1156561"/>
            <a:ext cx="8270283" cy="331857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 26"/>
          <p:cNvSpPr/>
          <p:nvPr userDrawn="1"/>
        </p:nvSpPr>
        <p:spPr>
          <a:xfrm>
            <a:off x="3818395" y="1191432"/>
            <a:ext cx="1447154" cy="3237209"/>
          </a:xfrm>
          <a:prstGeom prst="rect">
            <a:avLst/>
          </a:prstGeom>
          <a:blipFill dpi="0" rotWithShape="1">
            <a:blip r:embed="rId2"/>
            <a:srcRect/>
            <a:stretch>
              <a:fillRect l="-90000" r="-9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 29"/>
          <p:cNvSpPr/>
          <p:nvPr userDrawn="1"/>
        </p:nvSpPr>
        <p:spPr>
          <a:xfrm>
            <a:off x="412643" y="4387850"/>
            <a:ext cx="8270748" cy="890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Rectangle 30"/>
          <p:cNvSpPr/>
          <p:nvPr userDrawn="1"/>
        </p:nvSpPr>
        <p:spPr>
          <a:xfrm>
            <a:off x="412643" y="1123951"/>
            <a:ext cx="8270748" cy="890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348999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363416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at this size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95300" y="1315332"/>
            <a:ext cx="3202781" cy="144907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95300" y="2863392"/>
            <a:ext cx="3209925" cy="1427621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1" name="Content Placeholder 20"/>
          <p:cNvSpPr>
            <a:spLocks noGrp="1"/>
          </p:cNvSpPr>
          <p:nvPr>
            <p:ph sz="quarter" idx="16"/>
          </p:nvPr>
        </p:nvSpPr>
        <p:spPr>
          <a:xfrm>
            <a:off x="5366674" y="1315040"/>
            <a:ext cx="3195638" cy="144244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3" name="Content Placeholder 22"/>
          <p:cNvSpPr>
            <a:spLocks noGrp="1"/>
          </p:cNvSpPr>
          <p:nvPr>
            <p:ph sz="quarter" idx="17"/>
          </p:nvPr>
        </p:nvSpPr>
        <p:spPr>
          <a:xfrm>
            <a:off x="5366675" y="2863454"/>
            <a:ext cx="3181350" cy="1427559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818395" y="1212995"/>
            <a:ext cx="1447154" cy="3173095"/>
          </a:xfrm>
          <a:prstGeom prst="rect">
            <a:avLst/>
          </a:prstGeom>
          <a:solidFill>
            <a:schemeClr val="tx1">
              <a:lumMod val="5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594" y="2200630"/>
            <a:ext cx="1218811" cy="1218811"/>
          </a:xfrm>
          <a:prstGeom prst="rect">
            <a:avLst/>
          </a:prstGeom>
        </p:spPr>
      </p:pic>
      <p:sp>
        <p:nvSpPr>
          <p:cNvPr id="29" name="TextBox 28"/>
          <p:cNvSpPr txBox="1"/>
          <p:nvPr userDrawn="1"/>
        </p:nvSpPr>
        <p:spPr>
          <a:xfrm>
            <a:off x="3980158" y="3318753"/>
            <a:ext cx="1123628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1"/>
                </a:solidFill>
              </a:rPr>
              <a:t>Network </a:t>
            </a:r>
          </a:p>
          <a:p>
            <a:pPr algn="ctr"/>
            <a:r>
              <a:rPr lang="en-US" sz="1050" b="1" dirty="0">
                <a:solidFill>
                  <a:schemeClr val="bg1"/>
                </a:solidFill>
              </a:rPr>
              <a:t>Optimization</a:t>
            </a:r>
          </a:p>
        </p:txBody>
      </p:sp>
    </p:spTree>
    <p:extLst>
      <p:ext uri="{BB962C8B-B14F-4D97-AF65-F5344CB8AC3E}">
        <p14:creationId xmlns:p14="http://schemas.microsoft.com/office/powerpoint/2010/main" val="40068645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Use 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412643" y="1156561"/>
            <a:ext cx="8270283" cy="331857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" r="72130"/>
          <a:stretch/>
        </p:blipFill>
        <p:spPr>
          <a:xfrm>
            <a:off x="3806351" y="1203184"/>
            <a:ext cx="1459198" cy="3187237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3806351" y="1189673"/>
            <a:ext cx="1459198" cy="3196418"/>
          </a:xfrm>
          <a:prstGeom prst="rect">
            <a:avLst/>
          </a:prstGeom>
          <a:solidFill>
            <a:schemeClr val="tx1">
              <a:lumMod val="5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 userDrawn="1"/>
        </p:nvSpPr>
        <p:spPr>
          <a:xfrm>
            <a:off x="3805886" y="3319833"/>
            <a:ext cx="1459663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1"/>
                </a:solidFill>
              </a:rPr>
              <a:t>Revenue</a:t>
            </a:r>
          </a:p>
          <a:p>
            <a:pPr algn="ctr"/>
            <a:r>
              <a:rPr lang="en-US" sz="1050" b="1" dirty="0">
                <a:solidFill>
                  <a:schemeClr val="bg1"/>
                </a:solidFill>
              </a:rPr>
              <a:t>Generation</a:t>
            </a:r>
          </a:p>
        </p:txBody>
      </p:sp>
      <p:sp>
        <p:nvSpPr>
          <p:cNvPr id="30" name="Rectangle 29"/>
          <p:cNvSpPr/>
          <p:nvPr userDrawn="1"/>
        </p:nvSpPr>
        <p:spPr>
          <a:xfrm>
            <a:off x="412643" y="4387850"/>
            <a:ext cx="8270748" cy="89045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412643" y="1123951"/>
            <a:ext cx="8270748" cy="89045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348999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363416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at this size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95300" y="1315332"/>
            <a:ext cx="3202781" cy="144907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95300" y="2863392"/>
            <a:ext cx="3209925" cy="1427621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1" name="Content Placeholder 20"/>
          <p:cNvSpPr>
            <a:spLocks noGrp="1"/>
          </p:cNvSpPr>
          <p:nvPr>
            <p:ph sz="quarter" idx="16"/>
          </p:nvPr>
        </p:nvSpPr>
        <p:spPr>
          <a:xfrm>
            <a:off x="5366674" y="1315040"/>
            <a:ext cx="3195638" cy="144244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3" name="Content Placeholder 22"/>
          <p:cNvSpPr>
            <a:spLocks noGrp="1"/>
          </p:cNvSpPr>
          <p:nvPr>
            <p:ph sz="quarter" idx="17"/>
          </p:nvPr>
        </p:nvSpPr>
        <p:spPr>
          <a:xfrm>
            <a:off x="5366675" y="2863454"/>
            <a:ext cx="3181350" cy="1427559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2" y="4384800"/>
            <a:ext cx="2296834" cy="904309"/>
          </a:xfrm>
          <a:prstGeom prst="rect">
            <a:avLst/>
          </a:prstGeom>
        </p:spPr>
      </p:pic>
      <p:sp>
        <p:nvSpPr>
          <p:cNvPr id="20" name="Text Placeholder 6"/>
          <p:cNvSpPr txBox="1">
            <a:spLocks/>
          </p:cNvSpPr>
          <p:nvPr userDrawn="1"/>
        </p:nvSpPr>
        <p:spPr>
          <a:xfrm>
            <a:off x="327369" y="4767263"/>
            <a:ext cx="3145549" cy="27384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800" b="1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©2018 Sandvine CONFIDENTIAL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493795D5-1309-D94B-9E79-8A355CC46F3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75927" y="2256057"/>
            <a:ext cx="1119580" cy="111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3288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Use 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412643" y="1156561"/>
            <a:ext cx="8270283" cy="331857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" r="72130"/>
          <a:stretch/>
        </p:blipFill>
        <p:spPr>
          <a:xfrm>
            <a:off x="3806351" y="1203184"/>
            <a:ext cx="1459198" cy="3187237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3806351" y="1189673"/>
            <a:ext cx="1459198" cy="3196418"/>
          </a:xfrm>
          <a:prstGeom prst="rect">
            <a:avLst/>
          </a:prstGeom>
          <a:solidFill>
            <a:schemeClr val="tx1">
              <a:lumMod val="5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 userDrawn="1"/>
        </p:nvSpPr>
        <p:spPr>
          <a:xfrm>
            <a:off x="3813495" y="3335108"/>
            <a:ext cx="145205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1"/>
                </a:solidFill>
              </a:rPr>
              <a:t>Revenue</a:t>
            </a:r>
          </a:p>
          <a:p>
            <a:pPr algn="ctr"/>
            <a:r>
              <a:rPr lang="en-US" sz="1050" b="1" dirty="0">
                <a:solidFill>
                  <a:schemeClr val="bg1"/>
                </a:solidFill>
              </a:rPr>
              <a:t>Assurance</a:t>
            </a:r>
          </a:p>
        </p:txBody>
      </p:sp>
      <p:sp>
        <p:nvSpPr>
          <p:cNvPr id="30" name="Rectangle 29"/>
          <p:cNvSpPr/>
          <p:nvPr userDrawn="1"/>
        </p:nvSpPr>
        <p:spPr>
          <a:xfrm>
            <a:off x="412643" y="4387850"/>
            <a:ext cx="8270748" cy="890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412643" y="1123951"/>
            <a:ext cx="8270748" cy="890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348999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363416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at this size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95300" y="1315332"/>
            <a:ext cx="3202781" cy="144907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95300" y="2863392"/>
            <a:ext cx="3209925" cy="1427621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1" name="Content Placeholder 20"/>
          <p:cNvSpPr>
            <a:spLocks noGrp="1"/>
          </p:cNvSpPr>
          <p:nvPr>
            <p:ph sz="quarter" idx="16"/>
          </p:nvPr>
        </p:nvSpPr>
        <p:spPr>
          <a:xfrm>
            <a:off x="5366674" y="1315040"/>
            <a:ext cx="3195638" cy="144244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3" name="Content Placeholder 22"/>
          <p:cNvSpPr>
            <a:spLocks noGrp="1"/>
          </p:cNvSpPr>
          <p:nvPr>
            <p:ph sz="quarter" idx="17"/>
          </p:nvPr>
        </p:nvSpPr>
        <p:spPr>
          <a:xfrm>
            <a:off x="5366675" y="2863454"/>
            <a:ext cx="3181350" cy="1427559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2" y="4384800"/>
            <a:ext cx="2296834" cy="904309"/>
          </a:xfrm>
          <a:prstGeom prst="rect">
            <a:avLst/>
          </a:prstGeom>
        </p:spPr>
      </p:pic>
      <p:sp>
        <p:nvSpPr>
          <p:cNvPr id="20" name="Text Placeholder 6"/>
          <p:cNvSpPr txBox="1">
            <a:spLocks/>
          </p:cNvSpPr>
          <p:nvPr userDrawn="1"/>
        </p:nvSpPr>
        <p:spPr>
          <a:xfrm>
            <a:off x="327369" y="4767263"/>
            <a:ext cx="3145549" cy="27384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800" b="1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©2018 Sandvine CONFIDENTIAL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FAB5F388-E2DD-B846-9896-80E492C99A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84606" y="2254563"/>
            <a:ext cx="1102688" cy="110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8211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nalytics Use 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412643" y="1156561"/>
            <a:ext cx="8270283" cy="331857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 29"/>
          <p:cNvSpPr/>
          <p:nvPr userDrawn="1"/>
        </p:nvSpPr>
        <p:spPr>
          <a:xfrm>
            <a:off x="412643" y="4387850"/>
            <a:ext cx="8270748" cy="890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Rectangle 30"/>
          <p:cNvSpPr/>
          <p:nvPr userDrawn="1"/>
        </p:nvSpPr>
        <p:spPr>
          <a:xfrm>
            <a:off x="412643" y="1123951"/>
            <a:ext cx="8270748" cy="890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348999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363416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at this size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95300" y="1315332"/>
            <a:ext cx="3202781" cy="144907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95300" y="2863392"/>
            <a:ext cx="3209925" cy="1427621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1" name="Content Placeholder 20"/>
          <p:cNvSpPr>
            <a:spLocks noGrp="1"/>
          </p:cNvSpPr>
          <p:nvPr>
            <p:ph sz="quarter" idx="16"/>
          </p:nvPr>
        </p:nvSpPr>
        <p:spPr>
          <a:xfrm>
            <a:off x="5366674" y="1315040"/>
            <a:ext cx="3195638" cy="1442448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3" name="Content Placeholder 22"/>
          <p:cNvSpPr>
            <a:spLocks noGrp="1"/>
          </p:cNvSpPr>
          <p:nvPr>
            <p:ph sz="quarter" idx="17"/>
          </p:nvPr>
        </p:nvSpPr>
        <p:spPr>
          <a:xfrm>
            <a:off x="5366675" y="2863454"/>
            <a:ext cx="3181350" cy="1427559"/>
          </a:xfrm>
        </p:spPr>
        <p:txBody>
          <a:bodyPr>
            <a:normAutofit/>
          </a:bodyPr>
          <a:lstStyle>
            <a:lvl1pPr>
              <a:defRPr sz="1350" b="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21966" y="1221569"/>
            <a:ext cx="1440010" cy="3166281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3829110" y="1212996"/>
            <a:ext cx="1436439" cy="3174854"/>
          </a:xfrm>
          <a:prstGeom prst="rect">
            <a:avLst/>
          </a:prstGeom>
          <a:solidFill>
            <a:schemeClr val="tx1">
              <a:lumMod val="5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917" y="2171981"/>
            <a:ext cx="1276109" cy="1276109"/>
          </a:xfrm>
          <a:prstGeom prst="rect">
            <a:avLst/>
          </a:prstGeom>
        </p:spPr>
      </p:pic>
      <p:sp>
        <p:nvSpPr>
          <p:cNvPr id="29" name="TextBox 28"/>
          <p:cNvSpPr txBox="1"/>
          <p:nvPr userDrawn="1"/>
        </p:nvSpPr>
        <p:spPr>
          <a:xfrm>
            <a:off x="3980158" y="3318753"/>
            <a:ext cx="1123628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1"/>
                </a:solidFill>
              </a:rPr>
              <a:t>Regulatory</a:t>
            </a:r>
          </a:p>
          <a:p>
            <a:pPr algn="ctr"/>
            <a:r>
              <a:rPr lang="en-US" sz="1050" b="1" dirty="0">
                <a:solidFill>
                  <a:schemeClr val="bg1"/>
                </a:solidFill>
              </a:rPr>
              <a:t>Compliance</a:t>
            </a:r>
          </a:p>
        </p:txBody>
      </p:sp>
    </p:spTree>
    <p:extLst>
      <p:ext uri="{BB962C8B-B14F-4D97-AF65-F5344CB8AC3E}">
        <p14:creationId xmlns:p14="http://schemas.microsoft.com/office/powerpoint/2010/main" val="30754803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WC Handshak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C48AEB7-CA9F-9C45-B8A6-55056187F3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06" r="11530" b="4783"/>
          <a:stretch/>
        </p:blipFill>
        <p:spPr>
          <a:xfrm>
            <a:off x="3623857" y="1594338"/>
            <a:ext cx="5520144" cy="35491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966455"/>
            <a:ext cx="6858000" cy="30837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here at this size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2664161"/>
            <a:ext cx="6858000" cy="49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bg1"/>
                </a:solidFill>
              </a:defRPr>
            </a:lvl2pPr>
            <a:lvl3pPr marL="685800" indent="0">
              <a:buNone/>
              <a:defRPr sz="1500">
                <a:solidFill>
                  <a:schemeClr val="bg1"/>
                </a:solidFill>
              </a:defRPr>
            </a:lvl3pPr>
            <a:lvl4pPr marL="1028700" indent="0">
              <a:buNone/>
              <a:defRPr sz="1500">
                <a:solidFill>
                  <a:schemeClr val="bg1"/>
                </a:solidFill>
              </a:defRPr>
            </a:lvl4pPr>
            <a:lvl5pPr marL="1371600" indent="0"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and job title of Presenter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12749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WC Che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F73262A-F0BC-9C45-9B8B-34CD11DB8C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24"/>
          <a:stretch/>
        </p:blipFill>
        <p:spPr>
          <a:xfrm>
            <a:off x="4338320" y="846359"/>
            <a:ext cx="4805679" cy="422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966455"/>
            <a:ext cx="6858000" cy="30837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here at this size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2664161"/>
            <a:ext cx="6858000" cy="49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bg1"/>
                </a:solidFill>
              </a:defRPr>
            </a:lvl2pPr>
            <a:lvl3pPr marL="685800" indent="0">
              <a:buNone/>
              <a:defRPr sz="1500">
                <a:solidFill>
                  <a:schemeClr val="bg1"/>
                </a:solidFill>
              </a:defRPr>
            </a:lvl3pPr>
            <a:lvl4pPr marL="1028700" indent="0">
              <a:buNone/>
              <a:defRPr sz="1500">
                <a:solidFill>
                  <a:schemeClr val="bg1"/>
                </a:solidFill>
              </a:defRPr>
            </a:lvl4pPr>
            <a:lvl5pPr marL="1371600" indent="0"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and job title of Presenter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34833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WC Coffe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8F8952F-B319-9E4A-9475-3C3A0B949B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5" b="11111"/>
          <a:stretch/>
        </p:blipFill>
        <p:spPr>
          <a:xfrm>
            <a:off x="5265174" y="0"/>
            <a:ext cx="3878825" cy="51386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966455"/>
            <a:ext cx="6858000" cy="30837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here at this size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2664161"/>
            <a:ext cx="6858000" cy="49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bg1"/>
                </a:solidFill>
              </a:defRPr>
            </a:lvl2pPr>
            <a:lvl3pPr marL="685800" indent="0">
              <a:buNone/>
              <a:defRPr sz="1500">
                <a:solidFill>
                  <a:schemeClr val="bg1"/>
                </a:solidFill>
              </a:defRPr>
            </a:lvl3pPr>
            <a:lvl4pPr marL="1028700" indent="0">
              <a:buNone/>
              <a:defRPr sz="1500">
                <a:solidFill>
                  <a:schemeClr val="bg1"/>
                </a:solidFill>
              </a:defRPr>
            </a:lvl4pPr>
            <a:lvl5pPr marL="1371600" indent="0"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and job title of Presenter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73369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er - No Top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rgbClr val="7B79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320278" y="417444"/>
            <a:ext cx="8823721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 in sentence case 24pt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8"/>
            <a:ext cx="8823720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in sentence case 18pt</a:t>
            </a:r>
          </a:p>
        </p:txBody>
      </p:sp>
    </p:spTree>
    <p:extLst>
      <p:ext uri="{BB962C8B-B14F-4D97-AF65-F5344CB8AC3E}">
        <p14:creationId xmlns:p14="http://schemas.microsoft.com/office/powerpoint/2010/main" val="706957331"/>
      </p:ext>
    </p:extLst>
  </p:cSld>
  <p:clrMapOvr>
    <a:masterClrMapping/>
  </p:clrMapOvr>
  <p:hf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WC K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168025B-6B7D-5247-9F20-F2EF14A11A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68" y="2073766"/>
            <a:ext cx="7020232" cy="28467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966455"/>
            <a:ext cx="6858000" cy="30837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here at this size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2664161"/>
            <a:ext cx="6858000" cy="49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bg1"/>
                </a:solidFill>
              </a:defRPr>
            </a:lvl2pPr>
            <a:lvl3pPr marL="685800" indent="0">
              <a:buNone/>
              <a:defRPr sz="1500">
                <a:solidFill>
                  <a:schemeClr val="bg1"/>
                </a:solidFill>
              </a:defRPr>
            </a:lvl3pPr>
            <a:lvl4pPr marL="1028700" indent="0">
              <a:buNone/>
              <a:defRPr sz="1500">
                <a:solidFill>
                  <a:schemeClr val="bg1"/>
                </a:solidFill>
              </a:defRPr>
            </a:lvl4pPr>
            <a:lvl5pPr marL="1371600" indent="0"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and job title of Presenter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17612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WC Keyho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5756EF0-15B7-FD43-A07C-86C1112161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24"/>
          <a:stretch/>
        </p:blipFill>
        <p:spPr>
          <a:xfrm>
            <a:off x="3878826" y="1451505"/>
            <a:ext cx="5277056" cy="35411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966455"/>
            <a:ext cx="6858000" cy="30837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here at this size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2664161"/>
            <a:ext cx="6858000" cy="49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bg1"/>
                </a:solidFill>
              </a:defRPr>
            </a:lvl2pPr>
            <a:lvl3pPr marL="685800" indent="0">
              <a:buNone/>
              <a:defRPr sz="1500">
                <a:solidFill>
                  <a:schemeClr val="bg1"/>
                </a:solidFill>
              </a:defRPr>
            </a:lvl3pPr>
            <a:lvl4pPr marL="1028700" indent="0">
              <a:buNone/>
              <a:defRPr sz="1500">
                <a:solidFill>
                  <a:schemeClr val="bg1"/>
                </a:solidFill>
              </a:defRPr>
            </a:lvl4pPr>
            <a:lvl5pPr marL="1371600" indent="0"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and job title of Presenter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5503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WC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818E475-9588-344E-8D26-7E7FEB0B2A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1032"/>
            <a:ext cx="4572000" cy="48824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966455"/>
            <a:ext cx="6858000" cy="30837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here at this size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2664161"/>
            <a:ext cx="6858000" cy="49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bg1"/>
                </a:solidFill>
              </a:defRPr>
            </a:lvl2pPr>
            <a:lvl3pPr marL="685800" indent="0">
              <a:buNone/>
              <a:defRPr sz="1500">
                <a:solidFill>
                  <a:schemeClr val="bg1"/>
                </a:solidFill>
              </a:defRPr>
            </a:lvl3pPr>
            <a:lvl4pPr marL="1028700" indent="0">
              <a:buNone/>
              <a:defRPr sz="1500">
                <a:solidFill>
                  <a:schemeClr val="bg1"/>
                </a:solidFill>
              </a:defRPr>
            </a:lvl4pPr>
            <a:lvl5pPr marL="1371600" indent="0"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and job title of Presenter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72051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WC Pian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966455"/>
            <a:ext cx="6858000" cy="30837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here at this size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2664161"/>
            <a:ext cx="6858000" cy="49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bg1"/>
                </a:solidFill>
              </a:defRPr>
            </a:lvl2pPr>
            <a:lvl3pPr marL="685800" indent="0">
              <a:buNone/>
              <a:defRPr sz="1500">
                <a:solidFill>
                  <a:schemeClr val="bg1"/>
                </a:solidFill>
              </a:defRPr>
            </a:lvl3pPr>
            <a:lvl4pPr marL="1028700" indent="0">
              <a:buNone/>
              <a:defRPr sz="1500">
                <a:solidFill>
                  <a:schemeClr val="bg1"/>
                </a:solidFill>
              </a:defRPr>
            </a:lvl4pPr>
            <a:lvl5pPr marL="1371600" indent="0"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and job title of Presenter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7AC3498-835F-A442-AAB5-F6E15AFE8E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" r="3030"/>
          <a:stretch/>
        </p:blipFill>
        <p:spPr>
          <a:xfrm rot="16200000">
            <a:off x="4916978" y="1215183"/>
            <a:ext cx="5143500" cy="271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9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WC Pian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0F4516F-2BC5-E24F-B19D-75D510BDBD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4"/>
          <a:stretch/>
        </p:blipFill>
        <p:spPr>
          <a:xfrm rot="17731091">
            <a:off x="2828927" y="1212140"/>
            <a:ext cx="6848539" cy="41976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966455"/>
            <a:ext cx="6858000" cy="30837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here at this size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2664161"/>
            <a:ext cx="6858000" cy="49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bg1"/>
                </a:solidFill>
              </a:defRPr>
            </a:lvl2pPr>
            <a:lvl3pPr marL="685800" indent="0">
              <a:buNone/>
              <a:defRPr sz="1500">
                <a:solidFill>
                  <a:schemeClr val="bg1"/>
                </a:solidFill>
              </a:defRPr>
            </a:lvl3pPr>
            <a:lvl4pPr marL="1028700" indent="0">
              <a:buNone/>
              <a:defRPr sz="1500">
                <a:solidFill>
                  <a:schemeClr val="bg1"/>
                </a:solidFill>
              </a:defRPr>
            </a:lvl4pPr>
            <a:lvl5pPr marL="1371600" indent="0"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and job title of Presenter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88844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WC Handshake Ba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C48AEB7-CA9F-9C45-B8A6-55056187F3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06" r="11530" b="4783"/>
          <a:stretch/>
        </p:blipFill>
        <p:spPr>
          <a:xfrm>
            <a:off x="3623857" y="1594338"/>
            <a:ext cx="5520144" cy="35491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5" name="Title 1">
            <a:extLst>
              <a:ext uri="{FF2B5EF4-FFF2-40B4-BE49-F238E27FC236}">
                <a16:creationId xmlns="" xmlns:a16="http://schemas.microsoft.com/office/drawing/2014/main" id="{49D6E176-1CCD-9C44-9583-DB133305C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28AD3EF2-B3E9-EB4E-9A1F-4FBED01C62BF}"/>
              </a:ext>
            </a:extLst>
          </p:cNvPr>
          <p:cNvSpPr txBox="1">
            <a:spLocks/>
          </p:cNvSpPr>
          <p:nvPr userDrawn="1"/>
        </p:nvSpPr>
        <p:spPr>
          <a:xfrm>
            <a:off x="1143000" y="3695873"/>
            <a:ext cx="2444751" cy="8668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Copyright ©2019 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Corporation.  All rights reserved.  Any unauthorized reproduction prohibited.  All other trademarks are the property of their respective owners.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 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This documentation, including all documentation incorporated by reference herein such as documentation provided or made available on the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website, are provided or made accessible "AS IS" and "AS AVAILABLE" and without condition, endorsement, guarantee, representation, or warranty of any kind by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 and its affiliated companies ("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"), and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assumes no responsibility for any typographical, technical, or other inaccuracies, errors, or omissions in this documentation.  In order to protect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proprietary and confidential information and/or trade secrets, this documentation may describe some aspects of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technology in generalized terms. 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reserves the right to periodically change information that is contained in this documentation; however,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makes no commitment to provide any such changes, updates, enhancements, or other additions to this documentation to you in a timely manner or at all.</a:t>
            </a:r>
          </a:p>
        </p:txBody>
      </p:sp>
    </p:spTree>
    <p:extLst>
      <p:ext uri="{BB962C8B-B14F-4D97-AF65-F5344CB8AC3E}">
        <p14:creationId xmlns:p14="http://schemas.microsoft.com/office/powerpoint/2010/main" val="135552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WC Chess Ba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F73262A-F0BC-9C45-9B8B-34CD11DB8C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24"/>
          <a:stretch/>
        </p:blipFill>
        <p:spPr>
          <a:xfrm>
            <a:off x="4338320" y="846359"/>
            <a:ext cx="4805679" cy="42220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5" name="Title 1">
            <a:extLst>
              <a:ext uri="{FF2B5EF4-FFF2-40B4-BE49-F238E27FC236}">
                <a16:creationId xmlns="" xmlns:a16="http://schemas.microsoft.com/office/drawing/2014/main" id="{0EE6AEBF-1F21-9B40-B96A-19E3E753A0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4AD36ADE-B294-5043-830D-7B7C67B77156}"/>
              </a:ext>
            </a:extLst>
          </p:cNvPr>
          <p:cNvSpPr txBox="1">
            <a:spLocks/>
          </p:cNvSpPr>
          <p:nvPr userDrawn="1"/>
        </p:nvSpPr>
        <p:spPr>
          <a:xfrm>
            <a:off x="1143000" y="3695873"/>
            <a:ext cx="2444751" cy="8668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Copyright ©2019 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Corporation.  All rights reserved.  Any unauthorized reproduction prohibited.  All other trademarks are the property of their respective owners.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 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This documentation, including all documentation incorporated by reference herein such as documentation provided or made available on the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website, are provided or made accessible "AS IS" and "AS AVAILABLE" and without condition, endorsement, guarantee, representation, or warranty of any kind by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 and its affiliated companies ("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"), and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assumes no responsibility for any typographical, technical, or other inaccuracies, errors, or omissions in this documentation.  In order to protect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proprietary and confidential information and/or trade secrets, this documentation may describe some aspects of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technology in generalized terms. 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reserves the right to periodically change information that is contained in this documentation; however,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makes no commitment to provide any such changes, updates, enhancements, or other additions to this documentation to you in a timely manner or at all.</a:t>
            </a:r>
          </a:p>
        </p:txBody>
      </p:sp>
    </p:spTree>
    <p:extLst>
      <p:ext uri="{BB962C8B-B14F-4D97-AF65-F5344CB8AC3E}">
        <p14:creationId xmlns:p14="http://schemas.microsoft.com/office/powerpoint/2010/main" val="64289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WC Coffee Ba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8F8952F-B319-9E4A-9475-3C3A0B949B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5" b="11111"/>
          <a:stretch/>
        </p:blipFill>
        <p:spPr>
          <a:xfrm>
            <a:off x="5265174" y="0"/>
            <a:ext cx="3878825" cy="51386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5" name="Title 1">
            <a:extLst>
              <a:ext uri="{FF2B5EF4-FFF2-40B4-BE49-F238E27FC236}">
                <a16:creationId xmlns="" xmlns:a16="http://schemas.microsoft.com/office/drawing/2014/main" id="{F14C16B4-FFD2-974A-8AFA-34C0B067C71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E5270C68-1AD9-ED4F-8CE9-D41067F66774}"/>
              </a:ext>
            </a:extLst>
          </p:cNvPr>
          <p:cNvSpPr txBox="1">
            <a:spLocks/>
          </p:cNvSpPr>
          <p:nvPr userDrawn="1"/>
        </p:nvSpPr>
        <p:spPr>
          <a:xfrm>
            <a:off x="1143000" y="3695873"/>
            <a:ext cx="2444751" cy="8668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Copyright ©2019 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Corporation.  All rights reserved.  Any unauthorized reproduction prohibited.  All other trademarks are the property of their respective owners.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 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This documentation, including all documentation incorporated by reference herein such as documentation provided or made available on the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website, are provided or made accessible "AS IS" and "AS AVAILABLE" and without condition, endorsement, guarantee, representation, or warranty of any kind by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 and its affiliated companies ("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"), and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assumes no responsibility for any typographical, technical, or other inaccuracies, errors, or omissions in this documentation.  In order to protect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proprietary and confidential information and/or trade secrets, this documentation may describe some aspects of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technology in generalized terms. 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reserves the right to periodically change information that is contained in this documentation; however,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makes no commitment to provide any such changes, updates, enhancements, or other additions to this documentation to you in a timely manner or at all.</a:t>
            </a:r>
          </a:p>
        </p:txBody>
      </p:sp>
    </p:spTree>
    <p:extLst>
      <p:ext uri="{BB962C8B-B14F-4D97-AF65-F5344CB8AC3E}">
        <p14:creationId xmlns:p14="http://schemas.microsoft.com/office/powerpoint/2010/main" val="156689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WC Key Ba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168025B-6B7D-5247-9F20-F2EF14A11A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68" y="2073766"/>
            <a:ext cx="7020232" cy="28467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299699F5-DA88-4141-B590-35CC38F7094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2" name="Title 1">
            <a:extLst>
              <a:ext uri="{FF2B5EF4-FFF2-40B4-BE49-F238E27FC236}">
                <a16:creationId xmlns="" xmlns:a16="http://schemas.microsoft.com/office/drawing/2014/main" id="{54FEB48B-9FE6-D54E-B5AF-1F68BC678A57}"/>
              </a:ext>
            </a:extLst>
          </p:cNvPr>
          <p:cNvSpPr txBox="1">
            <a:spLocks/>
          </p:cNvSpPr>
          <p:nvPr userDrawn="1"/>
        </p:nvSpPr>
        <p:spPr>
          <a:xfrm>
            <a:off x="1143000" y="4002220"/>
            <a:ext cx="3675006" cy="8668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Copyright ©2019 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Corporation.  All rights reserved.  Any unauthorized reproduction prohibited.  All other trademarks are the property of their respective owners.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 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This documentation, including all documentation incorporated by reference herein such as documentation provided or made available on the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website, are provided or made accessible "AS IS" and "AS AVAILABLE" and without condition, endorsement, guarantee, representation, or warranty of any kind by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 and its affiliated companies ("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"), and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assumes no responsibility for any typographical, technical, or other inaccuracies, errors, or omissions in this documentation.  In order to protect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proprietary and confidential information and/or trade secrets, this documentation may describe some aspects of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technology in generalized terms. 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reserves the right to periodically change information that is contained in this documentation; however,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makes no commitment to provide any such changes, updates, enhancements, or other additions to this documentation to you in a timely manner or at all.</a:t>
            </a:r>
          </a:p>
        </p:txBody>
      </p:sp>
    </p:spTree>
    <p:extLst>
      <p:ext uri="{BB962C8B-B14F-4D97-AF65-F5344CB8AC3E}">
        <p14:creationId xmlns:p14="http://schemas.microsoft.com/office/powerpoint/2010/main" val="151606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WC Keyhole Ba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5756EF0-15B7-FD43-A07C-86C1112161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24"/>
          <a:stretch/>
        </p:blipFill>
        <p:spPr>
          <a:xfrm>
            <a:off x="3878826" y="1451505"/>
            <a:ext cx="5277056" cy="35411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30DAE94D-6812-3041-A20E-E4A409D1EC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BA219527-0BBE-D24C-B4F8-57E34DF763E2}"/>
              </a:ext>
            </a:extLst>
          </p:cNvPr>
          <p:cNvSpPr txBox="1">
            <a:spLocks/>
          </p:cNvSpPr>
          <p:nvPr userDrawn="1"/>
        </p:nvSpPr>
        <p:spPr>
          <a:xfrm>
            <a:off x="1143000" y="3695873"/>
            <a:ext cx="2444751" cy="8668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Copyright ©2019 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Corporation.  All rights reserved.  Any unauthorized reproduction prohibited.  All other trademarks are the property of their respective owners.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 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This documentation, including all documentation incorporated by reference herein such as documentation provided or made available on the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website, are provided or made accessible "AS IS" and "AS AVAILABLE" and without condition, endorsement, guarantee, representation, or warranty of any kind by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 and its affiliated companies ("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"), and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assumes no responsibility for any typographical, technical, or other inaccuracies, errors, or omissions in this documentation.  In order to protect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proprietary and confidential information and/or trade secrets, this documentation may describe some aspects of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technology in generalized terms. 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reserves the right to periodically change information that is contained in this documentation; however,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makes no commitment to provide any such changes, updates, enhancements, or other additions to this documentation to you in a timely manner or at all.</a:t>
            </a:r>
          </a:p>
        </p:txBody>
      </p:sp>
    </p:spTree>
    <p:extLst>
      <p:ext uri="{BB962C8B-B14F-4D97-AF65-F5344CB8AC3E}">
        <p14:creationId xmlns:p14="http://schemas.microsoft.com/office/powerpoint/2010/main" val="210188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123950" y="2200275"/>
            <a:ext cx="7429500" cy="372666"/>
          </a:xfrm>
        </p:spPr>
        <p:txBody>
          <a:bodyPr>
            <a:no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title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2581275"/>
            <a:ext cx="7429500" cy="31432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subtitle here at this size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1" y="4375307"/>
            <a:ext cx="2296834" cy="904309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16276" y="4788933"/>
            <a:ext cx="33233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©2019 Sandvine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64865676"/>
      </p:ext>
    </p:extLst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WC Photo Ba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818E475-9588-344E-8D26-7E7FEB0B2A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1032"/>
            <a:ext cx="4572000" cy="48824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3AABA69E-F877-0747-B6EA-AAD28A532A5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05D6D34E-1A67-D54F-8495-4646BAE29A4C}"/>
              </a:ext>
            </a:extLst>
          </p:cNvPr>
          <p:cNvSpPr txBox="1">
            <a:spLocks/>
          </p:cNvSpPr>
          <p:nvPr userDrawn="1"/>
        </p:nvSpPr>
        <p:spPr>
          <a:xfrm>
            <a:off x="1143000" y="3695873"/>
            <a:ext cx="2444751" cy="8668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Copyright ©2019 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Corporation.  All rights reserved.  Any unauthorized reproduction prohibited.  All other trademarks are the property of their respective owners.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 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This documentation, including all documentation incorporated by reference herein such as documentation provided or made available on the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website, are provided or made accessible "AS IS" and "AS AVAILABLE" and without condition, endorsement, guarantee, representation, or warranty of any kind by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 and its affiliated companies ("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"), and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assumes no responsibility for any typographical, technical, or other inaccuracies, errors, or omissions in this documentation.  In order to protect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proprietary and confidential information and/or trade secrets, this documentation may describe some aspects of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technology in generalized terms. 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reserves the right to periodically change information that is contained in this documentation; however,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makes no commitment to provide any such changes, updates, enhancements, or other additions to this documentation to you in a timely manner or at all.</a:t>
            </a:r>
          </a:p>
        </p:txBody>
      </p:sp>
    </p:spTree>
    <p:extLst>
      <p:ext uri="{BB962C8B-B14F-4D97-AF65-F5344CB8AC3E}">
        <p14:creationId xmlns:p14="http://schemas.microsoft.com/office/powerpoint/2010/main" val="138095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WC Piano Ba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7AC3498-835F-A442-AAB5-F6E15AFE8E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" r="3030"/>
          <a:stretch/>
        </p:blipFill>
        <p:spPr>
          <a:xfrm rot="16200000">
            <a:off x="4916978" y="1215183"/>
            <a:ext cx="5143500" cy="271313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="" xmlns:a16="http://schemas.microsoft.com/office/drawing/2014/main" id="{2BE38A48-4E85-A940-8FD9-67395561DAA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7F9DF130-43E7-C74D-A5D6-C3AA6E9B2592}"/>
              </a:ext>
            </a:extLst>
          </p:cNvPr>
          <p:cNvSpPr txBox="1">
            <a:spLocks/>
          </p:cNvSpPr>
          <p:nvPr userDrawn="1"/>
        </p:nvSpPr>
        <p:spPr>
          <a:xfrm>
            <a:off x="1143000" y="3695873"/>
            <a:ext cx="2444751" cy="8668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Copyright ©2019 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Corporation.  All rights reserved.  Any unauthorized reproduction prohibited.  All other trademarks are the property of their respective owners.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 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This documentation, including all documentation incorporated by reference herein such as documentation provided or made available on the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website, are provided or made accessible "AS IS" and "AS AVAILABLE" and without condition, endorsement, guarantee, representation, or warranty of any kind by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 and its affiliated companies ("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"), and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assumes no responsibility for any typographical, technical, or other inaccuracies, errors, or omissions in this documentation.  In order to protect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proprietary and confidential information and/or trade secrets, this documentation may describe some aspects of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technology in generalized terms. 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reserves the right to periodically change information that is contained in this documentation; however,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makes no commitment to provide any such changes, updates, enhancements, or other additions to this documentation to you in a timely manner or at all.</a:t>
            </a:r>
          </a:p>
        </p:txBody>
      </p:sp>
    </p:spTree>
    <p:extLst>
      <p:ext uri="{BB962C8B-B14F-4D97-AF65-F5344CB8AC3E}">
        <p14:creationId xmlns:p14="http://schemas.microsoft.com/office/powerpoint/2010/main" val="234336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MWC Piano Ba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0F4516F-2BC5-E24F-B19D-75D510BDBD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4"/>
          <a:stretch/>
        </p:blipFill>
        <p:spPr>
          <a:xfrm rot="17731091">
            <a:off x="2828927" y="1212140"/>
            <a:ext cx="6848539" cy="41976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6CA0B94-26A3-C845-A240-149682CA97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" y="150813"/>
            <a:ext cx="3950767" cy="155549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14E34676-CAD6-3C4D-A540-22727F6185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524733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EB205849-95E9-1440-970A-78CAF24F610C}"/>
              </a:ext>
            </a:extLst>
          </p:cNvPr>
          <p:cNvSpPr txBox="1">
            <a:spLocks/>
          </p:cNvSpPr>
          <p:nvPr userDrawn="1"/>
        </p:nvSpPr>
        <p:spPr>
          <a:xfrm>
            <a:off x="1143000" y="3695873"/>
            <a:ext cx="2444751" cy="8668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Copyright ©2019 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Corporation.  All rights reserved.  Any unauthorized reproduction prohibited.  All other trademarks are the property of their respective owners.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 </a:t>
            </a:r>
          </a:p>
          <a:p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This documentation, including all documentation incorporated by reference herein such as documentation provided or made available on the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website, are provided or made accessible "AS IS" and "AS AVAILABLE" and without condition, endorsement, guarantee, representation, or warranty of any kind by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Corporation and its affiliated companies ("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"), and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assumes no responsibility for any typographical, technical, or other inaccuracies, errors, or omissions in this documentation.  In order to protect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proprietary and confidential information and/or trade secrets, this documentation may describe some aspects of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technology in generalized terms. 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reserves the right to periodically change information that is contained in this documentation; however, </a:t>
            </a:r>
            <a:r>
              <a:rPr lang="en-CA" sz="5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Sandvine</a:t>
            </a:r>
            <a:r>
              <a:rPr lang="en-CA" sz="5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+mj-cs"/>
              </a:rPr>
              <a:t> makes no commitment to provide any such changes, updates, enhancements, or other additions to this documentation to you in a timely manner or at all.</a:t>
            </a:r>
          </a:p>
        </p:txBody>
      </p:sp>
    </p:spTree>
    <p:extLst>
      <p:ext uri="{BB962C8B-B14F-4D97-AF65-F5344CB8AC3E}">
        <p14:creationId xmlns:p14="http://schemas.microsoft.com/office/powerpoint/2010/main" val="248974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91C9036-ACEC-40E9-BE96-6B2604951F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0" y="153481"/>
            <a:ext cx="3976324" cy="15662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2181225"/>
            <a:ext cx="6858000" cy="451247"/>
          </a:xfrm>
        </p:spPr>
        <p:txBody>
          <a:bodyPr anchor="t" anchorCtr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622947"/>
            <a:ext cx="6858000" cy="30837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here at this size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3320653"/>
            <a:ext cx="6858000" cy="49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bg1"/>
                </a:solidFill>
              </a:defRPr>
            </a:lvl2pPr>
            <a:lvl3pPr marL="685800" indent="0">
              <a:buNone/>
              <a:defRPr sz="1500">
                <a:solidFill>
                  <a:schemeClr val="bg1"/>
                </a:solidFill>
              </a:defRPr>
            </a:lvl3pPr>
            <a:lvl4pPr marL="1028700" indent="0">
              <a:buNone/>
              <a:defRPr sz="1500">
                <a:solidFill>
                  <a:schemeClr val="bg1"/>
                </a:solidFill>
              </a:defRPr>
            </a:lvl4pPr>
            <a:lvl5pPr marL="1371600" indent="0"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and job title of Presenter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230313" y="1"/>
            <a:ext cx="2357438" cy="150812"/>
          </a:xfrm>
          <a:prstGeom prst="rect">
            <a:avLst/>
          </a:prstGeom>
          <a:solidFill>
            <a:srgbClr val="6DC7D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 userDrawn="1"/>
        </p:nvSpPr>
        <p:spPr>
          <a:xfrm>
            <a:off x="1230313" y="4992688"/>
            <a:ext cx="2357438" cy="150812"/>
          </a:xfrm>
          <a:prstGeom prst="rect">
            <a:avLst/>
          </a:prstGeom>
          <a:solidFill>
            <a:srgbClr val="6DC7D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12477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Header_No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0280" y="417444"/>
            <a:ext cx="8348999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6193-7987-4115-AB0D-4F4A2A40260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9"/>
            <a:ext cx="8363416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at this size</a:t>
            </a:r>
          </a:p>
        </p:txBody>
      </p:sp>
    </p:spTree>
    <p:extLst>
      <p:ext uri="{BB962C8B-B14F-4D97-AF65-F5344CB8AC3E}">
        <p14:creationId xmlns:p14="http://schemas.microsoft.com/office/powerpoint/2010/main" val="1547541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Header_NoTop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0280" y="417444"/>
            <a:ext cx="8348999" cy="260902"/>
          </a:xfrm>
        </p:spPr>
        <p:txBody>
          <a:bodyPr>
            <a:no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6193-7987-4115-AB0D-4F4A2A40260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0279" y="715929"/>
            <a:ext cx="8363416" cy="26074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Subtitle here at this size</a:t>
            </a:r>
          </a:p>
        </p:txBody>
      </p:sp>
    </p:spTree>
    <p:extLst>
      <p:ext uri="{BB962C8B-B14F-4D97-AF65-F5344CB8AC3E}">
        <p14:creationId xmlns:p14="http://schemas.microsoft.com/office/powerpoint/2010/main" val="303471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123950" y="2200275"/>
            <a:ext cx="7429500" cy="372666"/>
          </a:xfrm>
        </p:spPr>
        <p:txBody>
          <a:bodyPr>
            <a:no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title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2581275"/>
            <a:ext cx="7429500" cy="31432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subtitle here at this size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1" y="4375307"/>
            <a:ext cx="2296834" cy="904309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16276" y="4788933"/>
            <a:ext cx="33233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©2019 Sandvine CONFIDENTIAL </a:t>
            </a:r>
          </a:p>
        </p:txBody>
      </p:sp>
    </p:spTree>
    <p:extLst>
      <p:ext uri="{BB962C8B-B14F-4D97-AF65-F5344CB8AC3E}">
        <p14:creationId xmlns:p14="http://schemas.microsoft.com/office/powerpoint/2010/main" val="273588567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123950" y="2200275"/>
            <a:ext cx="7429500" cy="372666"/>
          </a:xfrm>
        </p:spPr>
        <p:txBody>
          <a:bodyPr>
            <a:no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title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2581275"/>
            <a:ext cx="7429500" cy="31432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subtitle here at this size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1" y="4375307"/>
            <a:ext cx="2296834" cy="904309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16276" y="4788933"/>
            <a:ext cx="33233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©2019 Sandvine CONFIDENTIAL </a:t>
            </a:r>
          </a:p>
        </p:txBody>
      </p:sp>
    </p:spTree>
    <p:extLst>
      <p:ext uri="{BB962C8B-B14F-4D97-AF65-F5344CB8AC3E}">
        <p14:creationId xmlns:p14="http://schemas.microsoft.com/office/powerpoint/2010/main" val="440557342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Gra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23950" y="2200275"/>
            <a:ext cx="7429500" cy="372666"/>
          </a:xfrm>
        </p:spPr>
        <p:txBody>
          <a:bodyPr>
            <a:no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2581275"/>
            <a:ext cx="7429500" cy="31432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subtitle here at this size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1" y="4375307"/>
            <a:ext cx="2296834" cy="904309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16276" y="4788933"/>
            <a:ext cx="33233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accent4"/>
                </a:solidFill>
              </a:rPr>
              <a:t>©2019 Sandvine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71115785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Oran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23950" y="2200275"/>
            <a:ext cx="7429500" cy="372666"/>
          </a:xfrm>
        </p:spPr>
        <p:txBody>
          <a:bodyPr>
            <a:no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2581275"/>
            <a:ext cx="7429500" cy="31432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subtitle here at this size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09575" y="4533900"/>
            <a:ext cx="828675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1" y="4375307"/>
            <a:ext cx="2296834" cy="904309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16276" y="4788933"/>
            <a:ext cx="33233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©2019 Sandvine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56851079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4767263"/>
            <a:ext cx="9144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52539-F2DC-4FE1-B014-8F144C81FDF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52" y="4384800"/>
            <a:ext cx="2296834" cy="904309"/>
          </a:xfrm>
          <a:prstGeom prst="rect">
            <a:avLst/>
          </a:prstGeom>
        </p:spPr>
      </p:pic>
      <p:sp>
        <p:nvSpPr>
          <p:cNvPr id="11" name="Text Placeholder 6"/>
          <p:cNvSpPr txBox="1">
            <a:spLocks/>
          </p:cNvSpPr>
          <p:nvPr userDrawn="1"/>
        </p:nvSpPr>
        <p:spPr>
          <a:xfrm>
            <a:off x="327369" y="4767263"/>
            <a:ext cx="3145549" cy="27384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800" b="1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©2019 Sandvine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59760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9" r:id="rId2"/>
    <p:sldLayoutId id="2147484105" r:id="rId3"/>
    <p:sldLayoutId id="2147483970" r:id="rId4"/>
    <p:sldLayoutId id="2147483973" r:id="rId5"/>
    <p:sldLayoutId id="2147483974" r:id="rId6"/>
    <p:sldLayoutId id="2147483975" r:id="rId7"/>
    <p:sldLayoutId id="2147483976" r:id="rId8"/>
    <p:sldLayoutId id="2147484103" r:id="rId9"/>
    <p:sldLayoutId id="2147484104" r:id="rId10"/>
    <p:sldLayoutId id="2147484095" r:id="rId11"/>
    <p:sldLayoutId id="2147484075" r:id="rId12"/>
    <p:sldLayoutId id="2147484076" r:id="rId13"/>
    <p:sldLayoutId id="2147484077" r:id="rId14"/>
    <p:sldLayoutId id="2147484078" r:id="rId15"/>
    <p:sldLayoutId id="2147484079" r:id="rId16"/>
    <p:sldLayoutId id="2147484080" r:id="rId17"/>
    <p:sldLayoutId id="2147484081" r:id="rId18"/>
    <p:sldLayoutId id="2147484082" r:id="rId19"/>
    <p:sldLayoutId id="2147484083" r:id="rId20"/>
    <p:sldLayoutId id="2147484084" r:id="rId21"/>
    <p:sldLayoutId id="2147484085" r:id="rId22"/>
    <p:sldLayoutId id="2147484086" r:id="rId23"/>
    <p:sldLayoutId id="2147484087" r:id="rId24"/>
    <p:sldLayoutId id="2147484088" r:id="rId25"/>
    <p:sldLayoutId id="2147484089" r:id="rId26"/>
    <p:sldLayoutId id="2147484090" r:id="rId27"/>
    <p:sldLayoutId id="2147484091" r:id="rId28"/>
    <p:sldLayoutId id="2147484092" r:id="rId29"/>
    <p:sldLayoutId id="2147484093" r:id="rId30"/>
    <p:sldLayoutId id="2147484094" r:id="rId31"/>
    <p:sldLayoutId id="2147484096" r:id="rId32"/>
    <p:sldLayoutId id="2147484097" r:id="rId33"/>
    <p:sldLayoutId id="2147484098" r:id="rId34"/>
    <p:sldLayoutId id="2147484099" r:id="rId35"/>
    <p:sldLayoutId id="2147484101" r:id="rId36"/>
    <p:sldLayoutId id="2147484106" r:id="rId37"/>
    <p:sldLayoutId id="2147484107" r:id="rId38"/>
    <p:sldLayoutId id="2147484108" r:id="rId39"/>
    <p:sldLayoutId id="2147484109" r:id="rId40"/>
    <p:sldLayoutId id="2147484110" r:id="rId41"/>
    <p:sldLayoutId id="2147484111" r:id="rId42"/>
    <p:sldLayoutId id="2147484112" r:id="rId43"/>
    <p:sldLayoutId id="2147484113" r:id="rId44"/>
    <p:sldLayoutId id="2147484114" r:id="rId45"/>
    <p:sldLayoutId id="2147484115" r:id="rId46"/>
    <p:sldLayoutId id="2147484116" r:id="rId47"/>
    <p:sldLayoutId id="2147484117" r:id="rId48"/>
    <p:sldLayoutId id="2147484118" r:id="rId49"/>
    <p:sldLayoutId id="2147484119" r:id="rId50"/>
    <p:sldLayoutId id="2147484120" r:id="rId51"/>
    <p:sldLayoutId id="2147484121" r:id="rId52"/>
    <p:sldLayoutId id="2147484122" r:id="rId53"/>
    <p:sldLayoutId id="2147484124" r:id="rId54"/>
    <p:sldLayoutId id="2147484127" r:id="rId5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SA WG2 Meeting </a:t>
            </a:r>
            <a:r>
              <a:rPr lang="en-GB" b="1"/>
              <a:t>#</a:t>
            </a:r>
            <a:r>
              <a:rPr lang="en-GB" b="1" smtClean="0"/>
              <a:t>139-e			S2-2004299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b="1"/>
              <a:t>1</a:t>
            </a:r>
            <a:r>
              <a:rPr lang="en-GB" b="1" baseline="30000"/>
              <a:t>st</a:t>
            </a:r>
            <a:r>
              <a:rPr lang="en-GB" b="1"/>
              <a:t> to 12</a:t>
            </a:r>
            <a:r>
              <a:rPr lang="en-GB" b="1" baseline="30000"/>
              <a:t>th</a:t>
            </a:r>
            <a:r>
              <a:rPr lang="en-GB" b="1"/>
              <a:t> June 2020, Online 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48640" y="1609844"/>
            <a:ext cx="82219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/>
              <a:t>Source:</a:t>
            </a:r>
            <a:r>
              <a:rPr lang="en-GB" b="1"/>
              <a:t>	</a:t>
            </a:r>
            <a:r>
              <a:rPr lang="en-GB" b="1" smtClean="0"/>
              <a:t>		Sandvine</a:t>
            </a:r>
            <a:endParaRPr lang="en-US"/>
          </a:p>
          <a:p>
            <a:pPr hangingPunct="0"/>
            <a:r>
              <a:rPr lang="en-GB" b="1"/>
              <a:t>Title:</a:t>
            </a:r>
            <a:r>
              <a:rPr lang="en-GB" b="1"/>
              <a:t>	</a:t>
            </a:r>
            <a:r>
              <a:rPr lang="en-GB" b="1" smtClean="0"/>
              <a:t>		QoS sustainability low latency Use case</a:t>
            </a:r>
            <a:endParaRPr lang="en-US"/>
          </a:p>
          <a:p>
            <a:pPr hangingPunct="0"/>
            <a:r>
              <a:rPr lang="en-GB" b="1"/>
              <a:t>Document for:</a:t>
            </a:r>
            <a:r>
              <a:rPr lang="en-GB" b="1"/>
              <a:t>	</a:t>
            </a:r>
            <a:r>
              <a:rPr lang="en-GB" b="1" smtClean="0"/>
              <a:t>	Informative </a:t>
            </a:r>
            <a:endParaRPr lang="en-US"/>
          </a:p>
          <a:p>
            <a:pPr hangingPunct="0"/>
            <a:r>
              <a:rPr lang="en-GB" b="1"/>
              <a:t>Agenda Item:</a:t>
            </a:r>
            <a:r>
              <a:rPr lang="en-GB" b="1"/>
              <a:t>	</a:t>
            </a:r>
            <a:r>
              <a:rPr lang="en-GB" b="1" smtClean="0"/>
              <a:t>	8.1</a:t>
            </a:r>
            <a:endParaRPr lang="en-US"/>
          </a:p>
          <a:p>
            <a:pPr hangingPunct="0"/>
            <a:r>
              <a:rPr lang="en-GB" b="1"/>
              <a:t>Work Item / Release:	FS_eNA_ph2 / Rel-17</a:t>
            </a:r>
            <a:endParaRPr lang="en-US"/>
          </a:p>
          <a:p>
            <a:endParaRPr lang="en-GB" i="1" smtClean="0"/>
          </a:p>
          <a:p>
            <a:r>
              <a:rPr lang="en-GB" i="1" smtClean="0"/>
              <a:t>Abstract </a:t>
            </a:r>
            <a:r>
              <a:rPr lang="en-GB" i="1"/>
              <a:t>of the contribution: This </a:t>
            </a:r>
            <a:r>
              <a:rPr lang="en-GB" i="1"/>
              <a:t>paper </a:t>
            </a:r>
            <a:r>
              <a:rPr lang="en-GB" i="1" smtClean="0"/>
              <a:t>ilustrates </a:t>
            </a:r>
            <a:r>
              <a:rPr lang="en-GB" i="1"/>
              <a:t>a </a:t>
            </a:r>
            <a:r>
              <a:rPr lang="en-GB" i="1"/>
              <a:t>QoS </a:t>
            </a:r>
            <a:r>
              <a:rPr lang="en-GB" i="1"/>
              <a:t>sustainability </a:t>
            </a:r>
            <a:r>
              <a:rPr lang="en-GB" i="1" smtClean="0"/>
              <a:t>low latency Use </a:t>
            </a:r>
            <a:r>
              <a:rPr lang="en-GB" i="1"/>
              <a:t>case </a:t>
            </a:r>
            <a:r>
              <a:rPr lang="en-GB" i="1"/>
              <a:t> related to S2-2004274 Key</a:t>
            </a:r>
            <a:r>
              <a:rPr lang="en-GB" i="1" smtClean="0"/>
              <a:t> </a:t>
            </a:r>
            <a:r>
              <a:rPr lang="en-GB" i="1"/>
              <a:t>Issue #11: User-plane specialized NWDAF to minimize data collection to the TR 23.700-91.</a:t>
            </a:r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04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                                                        </a:t>
            </a:r>
            <a:r>
              <a:rPr lang="en-GB" b="1" smtClean="0"/>
              <a:t>S2-2004299</a:t>
            </a:r>
            <a:r>
              <a:rPr lang="en-US"/>
              <a:t/>
            </a:r>
            <a:br>
              <a:rPr lang="en-US"/>
            </a:b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b="1"/>
              <a:t>QoS sustainability low latency Use </a:t>
            </a:r>
            <a:r>
              <a:rPr lang="en-GB" b="1"/>
              <a:t>case </a:t>
            </a:r>
            <a:r>
              <a:rPr lang="en-GB" b="1" smtClean="0"/>
              <a:t>   				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1980" y="1440180"/>
            <a:ext cx="67589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The TS23.501 </a:t>
            </a:r>
            <a:r>
              <a:rPr lang="en-GB"/>
              <a:t>states </a:t>
            </a:r>
            <a:r>
              <a:rPr lang="en-GB"/>
              <a:t>t</a:t>
            </a:r>
            <a:r>
              <a:rPr lang="en-GB" smtClean="0"/>
              <a:t>o </a:t>
            </a:r>
            <a:r>
              <a:rPr lang="en-GB"/>
              <a:t>support low latency services and access to local data networks, UP functions can be deployed close to the Access Network</a:t>
            </a:r>
            <a:r>
              <a:rPr lang="en-GB"/>
              <a:t>.</a:t>
            </a:r>
            <a:r>
              <a:rPr lang="en-GB" smtClean="0"/>
              <a:t> </a:t>
            </a:r>
          </a:p>
          <a:p>
            <a:endParaRPr lang="en-US" smtClean="0"/>
          </a:p>
          <a:p>
            <a:r>
              <a:rPr lang="en-US" smtClean="0"/>
              <a:t>For </a:t>
            </a:r>
            <a:r>
              <a:rPr lang="en-US"/>
              <a:t>the network to support, low latency services is crucial that: It performs analytic-predictions based on the recent traffic behaviour. It takes and enforces the derived decisions, right there where the network is delivering the </a:t>
            </a:r>
            <a:r>
              <a:rPr lang="en-US"/>
              <a:t>service</a:t>
            </a:r>
            <a:r>
              <a:rPr lang="en-US" smtClean="0"/>
              <a:t>.</a:t>
            </a:r>
          </a:p>
          <a:p>
            <a:endParaRPr lang="en-US"/>
          </a:p>
          <a:p>
            <a:r>
              <a:rPr lang="en-US" smtClean="0"/>
              <a:t>For the NWDAF, t</a:t>
            </a:r>
            <a:r>
              <a:rPr lang="en-GB" smtClean="0"/>
              <a:t>he latency in collecting data and delivering the Oucomes matters for low latency services.</a:t>
            </a:r>
          </a:p>
          <a:p>
            <a:r>
              <a:rPr lang="en-GB" smtClean="0"/>
              <a:t>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Introduction </a:t>
            </a:r>
            <a:r>
              <a:rPr lang="en-US" sz="1800" b="1" dirty="0"/>
              <a:t>Use case</a:t>
            </a:r>
            <a:r>
              <a:rPr lang="en-US" sz="1800" b="1"/>
              <a:t>: </a:t>
            </a:r>
            <a:r>
              <a:rPr lang="en-US" sz="1800" b="1"/>
              <a:t>S</a:t>
            </a:r>
            <a:r>
              <a:rPr lang="en-US" sz="1800" b="1" smtClean="0"/>
              <a:t>elf </a:t>
            </a:r>
            <a:r>
              <a:rPr lang="en-US" sz="1800" b="1" smtClean="0"/>
              <a:t>driving </a:t>
            </a:r>
            <a:r>
              <a:rPr lang="en-US" sz="1800" b="1" smtClean="0"/>
              <a:t>vehicle                    </a:t>
            </a:r>
            <a:r>
              <a:rPr lang="en-GB" sz="1800" b="1" smtClean="0"/>
              <a:t>S2-2004299</a:t>
            </a:r>
            <a:r>
              <a:rPr lang="en-US" sz="1800"/>
              <a:t/>
            </a:r>
            <a:br>
              <a:rPr lang="en-US" sz="1800"/>
            </a:br>
            <a:endParaRPr lang="en-US" sz="18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Two alternatives of </a:t>
            </a:r>
            <a:r>
              <a:rPr lang="en-US" smtClean="0"/>
              <a:t>QoS </a:t>
            </a:r>
            <a:r>
              <a:rPr lang="en-US" smtClean="0"/>
              <a:t>sustainability </a:t>
            </a:r>
            <a:r>
              <a:rPr lang="en-US" smtClean="0"/>
              <a:t>solution. With analytics and without analytics 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146479" y="1685017"/>
            <a:ext cx="1622437" cy="2083496"/>
            <a:chOff x="2146479" y="1685017"/>
            <a:chExt cx="1622437" cy="2083496"/>
          </a:xfrm>
        </p:grpSpPr>
        <p:sp>
          <p:nvSpPr>
            <p:cNvPr id="8" name="Hexagon 7"/>
            <p:cNvSpPr/>
            <p:nvPr/>
          </p:nvSpPr>
          <p:spPr>
            <a:xfrm>
              <a:off x="2146479" y="1983346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2" name="Hexagon 11"/>
            <p:cNvSpPr/>
            <p:nvPr/>
          </p:nvSpPr>
          <p:spPr>
            <a:xfrm>
              <a:off x="2646458" y="2287072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3" name="Hexagon 12"/>
            <p:cNvSpPr/>
            <p:nvPr/>
          </p:nvSpPr>
          <p:spPr>
            <a:xfrm>
              <a:off x="2646458" y="1685017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TA3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4" name="Hexagon 13"/>
            <p:cNvSpPr/>
            <p:nvPr/>
          </p:nvSpPr>
          <p:spPr>
            <a:xfrm>
              <a:off x="3143763" y="1986553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TA4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7" name="Hexagon 16"/>
            <p:cNvSpPr/>
            <p:nvPr/>
          </p:nvSpPr>
          <p:spPr>
            <a:xfrm>
              <a:off x="2646458" y="2885237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TA6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8" name="Hexagon 17"/>
            <p:cNvSpPr/>
            <p:nvPr/>
          </p:nvSpPr>
          <p:spPr>
            <a:xfrm>
              <a:off x="3146437" y="3188963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TA7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9" name="Hexagon 18"/>
            <p:cNvSpPr/>
            <p:nvPr/>
          </p:nvSpPr>
          <p:spPr>
            <a:xfrm>
              <a:off x="3146437" y="259225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TA5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Hexagon 23"/>
          <p:cNvSpPr/>
          <p:nvPr/>
        </p:nvSpPr>
        <p:spPr>
          <a:xfrm>
            <a:off x="4643705" y="2289748"/>
            <a:ext cx="622479" cy="579550"/>
          </a:xfrm>
          <a:prstGeom prst="hexagon">
            <a:avLst/>
          </a:prstGeom>
          <a:noFill/>
          <a:ln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tx1"/>
                </a:solidFill>
              </a:rPr>
              <a:t>TA15</a:t>
            </a:r>
            <a:endParaRPr lang="en-US" sz="700" dirty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141010" y="1690900"/>
            <a:ext cx="1625118" cy="2085315"/>
            <a:chOff x="5141010" y="1690900"/>
            <a:chExt cx="1625118" cy="2085315"/>
          </a:xfrm>
        </p:grpSpPr>
        <p:sp>
          <p:nvSpPr>
            <p:cNvPr id="26" name="Hexagon 25"/>
            <p:cNvSpPr/>
            <p:nvPr/>
          </p:nvSpPr>
          <p:spPr>
            <a:xfrm>
              <a:off x="5141010" y="1994576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TA17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7" name="Hexagon 26"/>
            <p:cNvSpPr/>
            <p:nvPr/>
          </p:nvSpPr>
          <p:spPr>
            <a:xfrm>
              <a:off x="5640989" y="229295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TA21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8" name="Hexagon 27"/>
            <p:cNvSpPr/>
            <p:nvPr/>
          </p:nvSpPr>
          <p:spPr>
            <a:xfrm>
              <a:off x="5640989" y="169090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TA22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0" name="Hexagon 29"/>
            <p:cNvSpPr/>
            <p:nvPr/>
          </p:nvSpPr>
          <p:spPr>
            <a:xfrm>
              <a:off x="5146365" y="3193458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TA19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1" name="Hexagon 30"/>
            <p:cNvSpPr/>
            <p:nvPr/>
          </p:nvSpPr>
          <p:spPr>
            <a:xfrm>
              <a:off x="5146365" y="259675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TA18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2" name="Hexagon 31"/>
            <p:cNvSpPr/>
            <p:nvPr/>
          </p:nvSpPr>
          <p:spPr>
            <a:xfrm>
              <a:off x="5643670" y="2892939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TA20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3" name="Hexagon 32"/>
            <p:cNvSpPr/>
            <p:nvPr/>
          </p:nvSpPr>
          <p:spPr>
            <a:xfrm>
              <a:off x="6143649" y="319666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TA23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4" name="Hexagon 33"/>
            <p:cNvSpPr/>
            <p:nvPr/>
          </p:nvSpPr>
          <p:spPr>
            <a:xfrm>
              <a:off x="6143649" y="259461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TA24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643742" y="1688224"/>
            <a:ext cx="1647394" cy="2083496"/>
            <a:chOff x="3643742" y="1688224"/>
            <a:chExt cx="1647394" cy="2083496"/>
          </a:xfrm>
        </p:grpSpPr>
        <p:sp>
          <p:nvSpPr>
            <p:cNvPr id="15" name="Hexagon 14"/>
            <p:cNvSpPr/>
            <p:nvPr/>
          </p:nvSpPr>
          <p:spPr>
            <a:xfrm>
              <a:off x="3643742" y="2290279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TA9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6" name="Hexagon 15"/>
            <p:cNvSpPr/>
            <p:nvPr/>
          </p:nvSpPr>
          <p:spPr>
            <a:xfrm>
              <a:off x="3643742" y="1688224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TA10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0" name="Hexagon 19"/>
            <p:cNvSpPr/>
            <p:nvPr/>
          </p:nvSpPr>
          <p:spPr>
            <a:xfrm>
              <a:off x="3643742" y="2888444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TA8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1" name="Hexagon 20"/>
            <p:cNvSpPr/>
            <p:nvPr/>
          </p:nvSpPr>
          <p:spPr>
            <a:xfrm>
              <a:off x="4143721" y="319217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TA13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2" name="Hexagon 21"/>
            <p:cNvSpPr/>
            <p:nvPr/>
          </p:nvSpPr>
          <p:spPr>
            <a:xfrm>
              <a:off x="4143721" y="259011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TA12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3" name="Hexagon 22"/>
            <p:cNvSpPr/>
            <p:nvPr/>
          </p:nvSpPr>
          <p:spPr>
            <a:xfrm>
              <a:off x="4143726" y="1986022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TA11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5" name="Hexagon 24"/>
            <p:cNvSpPr/>
            <p:nvPr/>
          </p:nvSpPr>
          <p:spPr>
            <a:xfrm>
              <a:off x="4643705" y="169304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TA16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9" name="Hexagon 28"/>
            <p:cNvSpPr/>
            <p:nvPr/>
          </p:nvSpPr>
          <p:spPr>
            <a:xfrm>
              <a:off x="4646386" y="2889732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TA14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5122887" y="2563827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5114946" y="1941514"/>
            <a:ext cx="184129" cy="1574092"/>
            <a:chOff x="5114946" y="1941514"/>
            <a:chExt cx="184129" cy="1574092"/>
          </a:xfrm>
        </p:grpSpPr>
        <p:cxnSp>
          <p:nvCxnSpPr>
            <p:cNvPr id="38" name="Straight Connector 37"/>
            <p:cNvCxnSpPr/>
            <p:nvPr/>
          </p:nvCxnSpPr>
          <p:spPr>
            <a:xfrm flipH="1">
              <a:off x="5130826" y="1941514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5114946" y="3179766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5133070" y="2284351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5137822" y="2889190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3621177" y="1635576"/>
            <a:ext cx="176188" cy="1839113"/>
            <a:chOff x="3621177" y="1635576"/>
            <a:chExt cx="176188" cy="1839113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3629116" y="1635576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3621177" y="2257889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endCxn id="18" idx="5"/>
            </p:cNvCxnSpPr>
            <p:nvPr/>
          </p:nvCxnSpPr>
          <p:spPr>
            <a:xfrm flipH="1">
              <a:off x="3624029" y="2873828"/>
              <a:ext cx="157457" cy="31513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631360" y="1978413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636112" y="2583252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3631951" y="3184914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912" y="1147302"/>
            <a:ext cx="4568068" cy="2809189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41717" y="1232752"/>
            <a:ext cx="1818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5G promise high throughput and ultra low latency in every </a:t>
            </a:r>
            <a:r>
              <a:rPr lang="en-US" smtClean="0"/>
              <a:t>where</a:t>
            </a:r>
            <a:r>
              <a:rPr lang="en-US" smtClean="0"/>
              <a:t>.</a:t>
            </a:r>
            <a:endParaRPr lang="en-US" dirty="0" smtClean="0"/>
          </a:p>
        </p:txBody>
      </p:sp>
      <p:sp>
        <p:nvSpPr>
          <p:cNvPr id="36" name="TextBox 35"/>
          <p:cNvSpPr txBox="1"/>
          <p:nvPr/>
        </p:nvSpPr>
        <p:spPr>
          <a:xfrm>
            <a:off x="278721" y="2742752"/>
            <a:ext cx="18204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Analytics to assure low latency and throughput SLA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86499" y="3932003"/>
            <a:ext cx="2891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Densed traffic road</a:t>
            </a:r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6766128" y="1341120"/>
            <a:ext cx="21873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mtClean="0"/>
              <a:t>Use case requrimets</a:t>
            </a:r>
          </a:p>
          <a:p>
            <a:endParaRPr lang="en-US" sz="1400" b="1"/>
          </a:p>
          <a:p>
            <a:r>
              <a:rPr lang="en-US" sz="1400" b="1" smtClean="0"/>
              <a:t>A self driving vehicle needs to stablish permanent connectivity with their operation center with the follow SLA</a:t>
            </a:r>
          </a:p>
          <a:p>
            <a:endParaRPr lang="en-US" sz="1400" b="1"/>
          </a:p>
          <a:p>
            <a:r>
              <a:rPr lang="en-US" sz="1400" b="1" smtClean="0"/>
              <a:t>Throughput: </a:t>
            </a:r>
          </a:p>
          <a:p>
            <a:r>
              <a:rPr lang="en-US" sz="1400" smtClean="0"/>
              <a:t>20 Mbps, symetrical</a:t>
            </a:r>
          </a:p>
          <a:p>
            <a:r>
              <a:rPr lang="en-US" sz="1400" b="1" smtClean="0"/>
              <a:t>Round trip Latency:</a:t>
            </a:r>
          </a:p>
          <a:p>
            <a:r>
              <a:rPr lang="en-US" sz="1400" smtClean="0"/>
              <a:t>5 milliseconds</a:t>
            </a:r>
          </a:p>
          <a:p>
            <a:r>
              <a:rPr lang="en-US" sz="1400" b="1" smtClean="0"/>
              <a:t> 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409038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1611420"/>
            <a:ext cx="4000500" cy="20478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</a:t>
            </a:r>
            <a:r>
              <a:rPr lang="en-US" dirty="0" smtClean="0"/>
              <a:t>Introduction </a:t>
            </a:r>
            <a:r>
              <a:rPr lang="en-US" sz="1800" dirty="0" smtClean="0"/>
              <a:t>Use case: Full self </a:t>
            </a:r>
            <a:r>
              <a:rPr lang="en-US" sz="1800" smtClean="0"/>
              <a:t>driving </a:t>
            </a:r>
            <a:r>
              <a:rPr lang="en-US" sz="1800" smtClean="0"/>
              <a:t>vehicle                  </a:t>
            </a:r>
            <a:r>
              <a:rPr lang="en-GB" sz="1800" b="1" smtClean="0"/>
              <a:t>S2-2004299</a:t>
            </a:r>
            <a:r>
              <a:rPr lang="en-US" sz="1800"/>
              <a:t/>
            </a:r>
            <a:br>
              <a:rPr lang="en-US" sz="1800"/>
            </a:br>
            <a:endParaRPr lang="en-US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 smtClean="0"/>
              <a:t>Solution of maintaining a premium QoS across the network without using Analytics</a:t>
            </a:r>
            <a:endParaRPr lang="en-US" sz="1600" dirty="0"/>
          </a:p>
        </p:txBody>
      </p:sp>
      <p:grpSp>
        <p:nvGrpSpPr>
          <p:cNvPr id="5" name="Group 4"/>
          <p:cNvGrpSpPr/>
          <p:nvPr/>
        </p:nvGrpSpPr>
        <p:grpSpPr>
          <a:xfrm>
            <a:off x="2146479" y="1685017"/>
            <a:ext cx="1622437" cy="2083496"/>
            <a:chOff x="2146479" y="1685017"/>
            <a:chExt cx="1622437" cy="2083496"/>
          </a:xfrm>
        </p:grpSpPr>
        <p:sp>
          <p:nvSpPr>
            <p:cNvPr id="8" name="Hexagon 7"/>
            <p:cNvSpPr/>
            <p:nvPr/>
          </p:nvSpPr>
          <p:spPr>
            <a:xfrm>
              <a:off x="2146479" y="1983346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2" name="Hexagon 11"/>
            <p:cNvSpPr/>
            <p:nvPr/>
          </p:nvSpPr>
          <p:spPr>
            <a:xfrm>
              <a:off x="2646458" y="2287072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3" name="Hexagon 12"/>
            <p:cNvSpPr/>
            <p:nvPr/>
          </p:nvSpPr>
          <p:spPr>
            <a:xfrm>
              <a:off x="2646458" y="1685017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TA3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4" name="Hexagon 13"/>
            <p:cNvSpPr/>
            <p:nvPr/>
          </p:nvSpPr>
          <p:spPr>
            <a:xfrm>
              <a:off x="3143763" y="1986553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TA4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7" name="Hexagon 16"/>
            <p:cNvSpPr/>
            <p:nvPr/>
          </p:nvSpPr>
          <p:spPr>
            <a:xfrm>
              <a:off x="2646458" y="2885237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TA6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8" name="Hexagon 17"/>
            <p:cNvSpPr/>
            <p:nvPr/>
          </p:nvSpPr>
          <p:spPr>
            <a:xfrm>
              <a:off x="3146437" y="3188963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TA7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9" name="Hexagon 18"/>
            <p:cNvSpPr/>
            <p:nvPr/>
          </p:nvSpPr>
          <p:spPr>
            <a:xfrm>
              <a:off x="3146437" y="259225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TA5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Hexagon 23"/>
          <p:cNvSpPr/>
          <p:nvPr/>
        </p:nvSpPr>
        <p:spPr>
          <a:xfrm>
            <a:off x="4643705" y="2289748"/>
            <a:ext cx="622479" cy="579550"/>
          </a:xfrm>
          <a:prstGeom prst="hexagon">
            <a:avLst/>
          </a:prstGeom>
          <a:noFill/>
          <a:ln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tx1"/>
                </a:solidFill>
              </a:rPr>
              <a:t>TA15</a:t>
            </a:r>
            <a:endParaRPr lang="en-US" sz="700" dirty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141010" y="1690900"/>
            <a:ext cx="1625118" cy="2085315"/>
            <a:chOff x="5141010" y="1690900"/>
            <a:chExt cx="1625118" cy="2085315"/>
          </a:xfrm>
        </p:grpSpPr>
        <p:sp>
          <p:nvSpPr>
            <p:cNvPr id="26" name="Hexagon 25"/>
            <p:cNvSpPr/>
            <p:nvPr/>
          </p:nvSpPr>
          <p:spPr>
            <a:xfrm>
              <a:off x="5141010" y="1994576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TA17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7" name="Hexagon 26"/>
            <p:cNvSpPr/>
            <p:nvPr/>
          </p:nvSpPr>
          <p:spPr>
            <a:xfrm>
              <a:off x="5640989" y="229295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TA21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8" name="Hexagon 27"/>
            <p:cNvSpPr/>
            <p:nvPr/>
          </p:nvSpPr>
          <p:spPr>
            <a:xfrm>
              <a:off x="5640989" y="169090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TA22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0" name="Hexagon 29"/>
            <p:cNvSpPr/>
            <p:nvPr/>
          </p:nvSpPr>
          <p:spPr>
            <a:xfrm>
              <a:off x="5146365" y="3193458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TA19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1" name="Hexagon 30"/>
            <p:cNvSpPr/>
            <p:nvPr/>
          </p:nvSpPr>
          <p:spPr>
            <a:xfrm>
              <a:off x="5146365" y="259675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TA18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2" name="Hexagon 31"/>
            <p:cNvSpPr/>
            <p:nvPr/>
          </p:nvSpPr>
          <p:spPr>
            <a:xfrm>
              <a:off x="5643670" y="2892939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TA20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3" name="Hexagon 32"/>
            <p:cNvSpPr/>
            <p:nvPr/>
          </p:nvSpPr>
          <p:spPr>
            <a:xfrm>
              <a:off x="6143649" y="319666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TA23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4" name="Hexagon 33"/>
            <p:cNvSpPr/>
            <p:nvPr/>
          </p:nvSpPr>
          <p:spPr>
            <a:xfrm>
              <a:off x="6143649" y="259461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TA24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643742" y="1688224"/>
            <a:ext cx="1647394" cy="2083496"/>
            <a:chOff x="3643742" y="1688224"/>
            <a:chExt cx="1647394" cy="2083496"/>
          </a:xfrm>
        </p:grpSpPr>
        <p:sp>
          <p:nvSpPr>
            <p:cNvPr id="15" name="Hexagon 14"/>
            <p:cNvSpPr/>
            <p:nvPr/>
          </p:nvSpPr>
          <p:spPr>
            <a:xfrm>
              <a:off x="3643742" y="2290279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TA9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6" name="Hexagon 15"/>
            <p:cNvSpPr/>
            <p:nvPr/>
          </p:nvSpPr>
          <p:spPr>
            <a:xfrm>
              <a:off x="3643742" y="1688224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TA10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0" name="Hexagon 19"/>
            <p:cNvSpPr/>
            <p:nvPr/>
          </p:nvSpPr>
          <p:spPr>
            <a:xfrm>
              <a:off x="3643742" y="2888444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TA8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1" name="Hexagon 20"/>
            <p:cNvSpPr/>
            <p:nvPr/>
          </p:nvSpPr>
          <p:spPr>
            <a:xfrm>
              <a:off x="4143721" y="319217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TA13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2" name="Hexagon 21"/>
            <p:cNvSpPr/>
            <p:nvPr/>
          </p:nvSpPr>
          <p:spPr>
            <a:xfrm>
              <a:off x="4143721" y="259011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TA12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3" name="Hexagon 22"/>
            <p:cNvSpPr/>
            <p:nvPr/>
          </p:nvSpPr>
          <p:spPr>
            <a:xfrm>
              <a:off x="4143726" y="1986022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TA11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5" name="Hexagon 24"/>
            <p:cNvSpPr/>
            <p:nvPr/>
          </p:nvSpPr>
          <p:spPr>
            <a:xfrm>
              <a:off x="4643705" y="169304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TA16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9" name="Hexagon 28"/>
            <p:cNvSpPr/>
            <p:nvPr/>
          </p:nvSpPr>
          <p:spPr>
            <a:xfrm>
              <a:off x="4646386" y="2889732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TA14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5122887" y="2563827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5114946" y="1941514"/>
            <a:ext cx="184129" cy="1574092"/>
            <a:chOff x="5114946" y="1941514"/>
            <a:chExt cx="184129" cy="1574092"/>
          </a:xfrm>
        </p:grpSpPr>
        <p:cxnSp>
          <p:nvCxnSpPr>
            <p:cNvPr id="38" name="Straight Connector 37"/>
            <p:cNvCxnSpPr/>
            <p:nvPr/>
          </p:nvCxnSpPr>
          <p:spPr>
            <a:xfrm flipH="1">
              <a:off x="5130826" y="1941514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5114946" y="3179766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5133070" y="2284351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5137822" y="2889190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3621177" y="1635576"/>
            <a:ext cx="176188" cy="1839113"/>
            <a:chOff x="3621177" y="1635576"/>
            <a:chExt cx="176188" cy="1839113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3629116" y="1635576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3621177" y="2257889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endCxn id="18" idx="5"/>
            </p:cNvCxnSpPr>
            <p:nvPr/>
          </p:nvCxnSpPr>
          <p:spPr>
            <a:xfrm flipH="1">
              <a:off x="3624029" y="2873828"/>
              <a:ext cx="157457" cy="31513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631360" y="1978413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636112" y="2583252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3631951" y="3184914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lowchart: Predefined Process 3"/>
          <p:cNvSpPr/>
          <p:nvPr/>
        </p:nvSpPr>
        <p:spPr>
          <a:xfrm>
            <a:off x="1921396" y="2674037"/>
            <a:ext cx="222401" cy="74053"/>
          </a:xfrm>
          <a:prstGeom prst="flowChartPredefined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Hexagon 45"/>
          <p:cNvSpPr/>
          <p:nvPr/>
        </p:nvSpPr>
        <p:spPr>
          <a:xfrm>
            <a:off x="2646036" y="2283408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5" name="Hexagon 54"/>
          <p:cNvSpPr/>
          <p:nvPr/>
        </p:nvSpPr>
        <p:spPr>
          <a:xfrm>
            <a:off x="3143606" y="2584172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6" name="Hexagon 55"/>
          <p:cNvSpPr/>
          <p:nvPr/>
        </p:nvSpPr>
        <p:spPr>
          <a:xfrm>
            <a:off x="3641180" y="2288453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7" name="Hexagon 56"/>
          <p:cNvSpPr/>
          <p:nvPr/>
        </p:nvSpPr>
        <p:spPr>
          <a:xfrm>
            <a:off x="4141783" y="2592240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8" name="Hexagon 57"/>
          <p:cNvSpPr/>
          <p:nvPr/>
        </p:nvSpPr>
        <p:spPr>
          <a:xfrm>
            <a:off x="4641426" y="2299016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9" name="Hexagon 58"/>
          <p:cNvSpPr/>
          <p:nvPr/>
        </p:nvSpPr>
        <p:spPr>
          <a:xfrm>
            <a:off x="5141065" y="2596100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60" name="Hexagon 59"/>
          <p:cNvSpPr/>
          <p:nvPr/>
        </p:nvSpPr>
        <p:spPr>
          <a:xfrm>
            <a:off x="5634915" y="2297084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61" name="Hexagon 60"/>
          <p:cNvSpPr/>
          <p:nvPr/>
        </p:nvSpPr>
        <p:spPr>
          <a:xfrm>
            <a:off x="6126840" y="2592247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910780" y="1558420"/>
            <a:ext cx="20808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Once </a:t>
            </a:r>
            <a:r>
              <a:rPr lang="en-US" sz="1050" dirty="0"/>
              <a:t>the vehicle arrives to </a:t>
            </a:r>
            <a:r>
              <a:rPr lang="en-US" sz="1050" dirty="0" smtClean="0"/>
              <a:t>a cell’s coverage the network</a:t>
            </a:r>
            <a:endParaRPr lang="en-US" sz="1050" dirty="0"/>
          </a:p>
          <a:p>
            <a:r>
              <a:rPr lang="en-US" sz="1050" dirty="0" smtClean="0"/>
              <a:t>Prioritizes vehicle’s traffic in that cell </a:t>
            </a:r>
            <a:r>
              <a:rPr lang="en-US" sz="1050" smtClean="0"/>
              <a:t>to </a:t>
            </a:r>
            <a:r>
              <a:rPr lang="en-US" sz="1050" smtClean="0"/>
              <a:t>sustain</a:t>
            </a:r>
            <a:r>
              <a:rPr lang="en-US" sz="1050" smtClean="0"/>
              <a:t> </a:t>
            </a:r>
            <a:r>
              <a:rPr lang="en-US" sz="1050" smtClean="0"/>
              <a:t>the </a:t>
            </a:r>
            <a:r>
              <a:rPr lang="en-US" sz="1050" smtClean="0"/>
              <a:t>QoS.</a:t>
            </a:r>
            <a:r>
              <a:rPr lang="en-US" sz="1050"/>
              <a:t> </a:t>
            </a:r>
            <a:r>
              <a:rPr lang="en-US" sz="1050" smtClean="0"/>
              <a:t>The prioritization is done based on the Apps Id identified in that TA. No need to impact traffic in the rest of TAs</a:t>
            </a:r>
            <a:endParaRPr lang="en-US" sz="1050" smtClean="0"/>
          </a:p>
        </p:txBody>
      </p:sp>
      <p:sp>
        <p:nvSpPr>
          <p:cNvPr id="63" name="Hexagon 62"/>
          <p:cNvSpPr/>
          <p:nvPr/>
        </p:nvSpPr>
        <p:spPr>
          <a:xfrm>
            <a:off x="6762338" y="1640417"/>
            <a:ext cx="185101" cy="186349"/>
          </a:xfrm>
          <a:prstGeom prst="hexag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Hexagon 64"/>
          <p:cNvSpPr/>
          <p:nvPr/>
        </p:nvSpPr>
        <p:spPr>
          <a:xfrm>
            <a:off x="6818230" y="3008340"/>
            <a:ext cx="185497" cy="186349"/>
          </a:xfrm>
          <a:prstGeom prst="hexagon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6981814" y="2934734"/>
            <a:ext cx="17049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Once the vehicle left each cell, the cell is released of special traffic priority management.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5201" y="2941236"/>
            <a:ext cx="53631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Pros: Simplicity</a:t>
            </a:r>
          </a:p>
          <a:p>
            <a:endParaRPr lang="en-US" sz="1600" dirty="0" smtClean="0"/>
          </a:p>
          <a:p>
            <a:endParaRPr lang="en-US" sz="1600" dirty="0"/>
          </a:p>
          <a:p>
            <a:r>
              <a:rPr lang="en-US" sz="1600" dirty="0" smtClean="0"/>
              <a:t>Cons: Latency is not managed at all</a:t>
            </a:r>
          </a:p>
          <a:p>
            <a:r>
              <a:rPr lang="en-US" sz="1600" dirty="0" smtClean="0"/>
              <a:t>          Throughput may not be guarantee all time</a:t>
            </a:r>
          </a:p>
          <a:p>
            <a:r>
              <a:rPr lang="en-US" sz="1600" dirty="0"/>
              <a:t> </a:t>
            </a:r>
            <a:r>
              <a:rPr lang="en-US" sz="1600" dirty="0" smtClean="0"/>
              <a:t>         SLAs can not be based on latency and throughput  </a:t>
            </a:r>
            <a:endParaRPr lang="en-US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495013" y="1165245"/>
            <a:ext cx="7617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this solution the network react once the vehicle is detected by the cell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49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2000" decel="48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247 L 0.15434 -0.00401 C 0.18698 -0.00525 0.2349 -0.00617 0.28646 -0.00617 C 0.34393 -0.00617 0.39045 -0.00555 0.42222 -0.00401 L 0.57865 0.00278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24" y="-4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6" grpId="0" animBg="1"/>
      <p:bldP spid="46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659126"/>
            <a:ext cx="4000500" cy="20478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Introduction </a:t>
            </a:r>
            <a:r>
              <a:rPr lang="en-US" sz="1800" dirty="0"/>
              <a:t>Use case: Full self </a:t>
            </a:r>
            <a:r>
              <a:rPr lang="en-US" sz="1800" smtClean="0"/>
              <a:t>driving </a:t>
            </a:r>
            <a:r>
              <a:rPr lang="en-US" sz="1800" smtClean="0"/>
              <a:t>vehicle                 </a:t>
            </a:r>
            <a:r>
              <a:rPr lang="en-GB" sz="1800" b="1"/>
              <a:t>S2-2004299</a:t>
            </a:r>
            <a:r>
              <a:rPr lang="en-US" sz="1800"/>
              <a:t/>
            </a:r>
            <a:br>
              <a:rPr lang="en-US" sz="1800"/>
            </a:br>
            <a:endParaRPr lang="en-US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Analytics to assure low latency and throughput SLA 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146479" y="1685017"/>
            <a:ext cx="1622437" cy="2083496"/>
            <a:chOff x="2146479" y="1685017"/>
            <a:chExt cx="1622437" cy="2083496"/>
          </a:xfrm>
        </p:grpSpPr>
        <p:sp>
          <p:nvSpPr>
            <p:cNvPr id="8" name="Hexagon 7"/>
            <p:cNvSpPr/>
            <p:nvPr/>
          </p:nvSpPr>
          <p:spPr>
            <a:xfrm>
              <a:off x="2146479" y="1983346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2" name="Hexagon 11"/>
            <p:cNvSpPr/>
            <p:nvPr/>
          </p:nvSpPr>
          <p:spPr>
            <a:xfrm>
              <a:off x="2646458" y="2287072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3" name="Hexagon 12"/>
            <p:cNvSpPr/>
            <p:nvPr/>
          </p:nvSpPr>
          <p:spPr>
            <a:xfrm>
              <a:off x="2646458" y="1685017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TA3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4" name="Hexagon 13"/>
            <p:cNvSpPr/>
            <p:nvPr/>
          </p:nvSpPr>
          <p:spPr>
            <a:xfrm>
              <a:off x="3143763" y="1986553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TA4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7" name="Hexagon 16"/>
            <p:cNvSpPr/>
            <p:nvPr/>
          </p:nvSpPr>
          <p:spPr>
            <a:xfrm>
              <a:off x="2646458" y="2885237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TA6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8" name="Hexagon 17"/>
            <p:cNvSpPr/>
            <p:nvPr/>
          </p:nvSpPr>
          <p:spPr>
            <a:xfrm>
              <a:off x="3146437" y="3188963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TA7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9" name="Hexagon 18"/>
            <p:cNvSpPr/>
            <p:nvPr/>
          </p:nvSpPr>
          <p:spPr>
            <a:xfrm>
              <a:off x="3146437" y="259225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TA5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Hexagon 23"/>
          <p:cNvSpPr/>
          <p:nvPr/>
        </p:nvSpPr>
        <p:spPr>
          <a:xfrm>
            <a:off x="4643705" y="2289748"/>
            <a:ext cx="622479" cy="579550"/>
          </a:xfrm>
          <a:prstGeom prst="hexagon">
            <a:avLst/>
          </a:prstGeom>
          <a:noFill/>
          <a:ln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tx1"/>
                </a:solidFill>
              </a:rPr>
              <a:t>TA15</a:t>
            </a:r>
            <a:endParaRPr lang="en-US" sz="700" dirty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141010" y="1690900"/>
            <a:ext cx="1625118" cy="2085315"/>
            <a:chOff x="5141010" y="1690900"/>
            <a:chExt cx="1625118" cy="2085315"/>
          </a:xfrm>
        </p:grpSpPr>
        <p:sp>
          <p:nvSpPr>
            <p:cNvPr id="26" name="Hexagon 25"/>
            <p:cNvSpPr/>
            <p:nvPr/>
          </p:nvSpPr>
          <p:spPr>
            <a:xfrm>
              <a:off x="5141010" y="1994576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TA17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7" name="Hexagon 26"/>
            <p:cNvSpPr/>
            <p:nvPr/>
          </p:nvSpPr>
          <p:spPr>
            <a:xfrm>
              <a:off x="5640989" y="229295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TA21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8" name="Hexagon 27"/>
            <p:cNvSpPr/>
            <p:nvPr/>
          </p:nvSpPr>
          <p:spPr>
            <a:xfrm>
              <a:off x="5640989" y="169090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TA22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0" name="Hexagon 29"/>
            <p:cNvSpPr/>
            <p:nvPr/>
          </p:nvSpPr>
          <p:spPr>
            <a:xfrm>
              <a:off x="5146365" y="3193458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TA19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1" name="Hexagon 30"/>
            <p:cNvSpPr/>
            <p:nvPr/>
          </p:nvSpPr>
          <p:spPr>
            <a:xfrm>
              <a:off x="5146365" y="259675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TA18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2" name="Hexagon 31"/>
            <p:cNvSpPr/>
            <p:nvPr/>
          </p:nvSpPr>
          <p:spPr>
            <a:xfrm>
              <a:off x="5643670" y="2892939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TA20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3" name="Hexagon 32"/>
            <p:cNvSpPr/>
            <p:nvPr/>
          </p:nvSpPr>
          <p:spPr>
            <a:xfrm>
              <a:off x="6143649" y="319666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TA23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34" name="Hexagon 33"/>
            <p:cNvSpPr/>
            <p:nvPr/>
          </p:nvSpPr>
          <p:spPr>
            <a:xfrm>
              <a:off x="6143649" y="259461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TA24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643742" y="1688224"/>
            <a:ext cx="1647394" cy="2083496"/>
            <a:chOff x="3643742" y="1688224"/>
            <a:chExt cx="1647394" cy="2083496"/>
          </a:xfrm>
        </p:grpSpPr>
        <p:sp>
          <p:nvSpPr>
            <p:cNvPr id="15" name="Hexagon 14"/>
            <p:cNvSpPr/>
            <p:nvPr/>
          </p:nvSpPr>
          <p:spPr>
            <a:xfrm>
              <a:off x="3643742" y="2290279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TA9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6" name="Hexagon 15"/>
            <p:cNvSpPr/>
            <p:nvPr/>
          </p:nvSpPr>
          <p:spPr>
            <a:xfrm>
              <a:off x="3643742" y="1688224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TA10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0" name="Hexagon 19"/>
            <p:cNvSpPr/>
            <p:nvPr/>
          </p:nvSpPr>
          <p:spPr>
            <a:xfrm>
              <a:off x="3643742" y="2888444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TA8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1" name="Hexagon 20"/>
            <p:cNvSpPr/>
            <p:nvPr/>
          </p:nvSpPr>
          <p:spPr>
            <a:xfrm>
              <a:off x="4143721" y="319217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TA13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2" name="Hexagon 21"/>
            <p:cNvSpPr/>
            <p:nvPr/>
          </p:nvSpPr>
          <p:spPr>
            <a:xfrm>
              <a:off x="4143721" y="2590115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TA12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3" name="Hexagon 22"/>
            <p:cNvSpPr/>
            <p:nvPr/>
          </p:nvSpPr>
          <p:spPr>
            <a:xfrm>
              <a:off x="4143726" y="1986022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TA11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5" name="Hexagon 24"/>
            <p:cNvSpPr/>
            <p:nvPr/>
          </p:nvSpPr>
          <p:spPr>
            <a:xfrm>
              <a:off x="4643705" y="1693040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TA16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29" name="Hexagon 28"/>
            <p:cNvSpPr/>
            <p:nvPr/>
          </p:nvSpPr>
          <p:spPr>
            <a:xfrm>
              <a:off x="4646386" y="2889732"/>
              <a:ext cx="622479" cy="579550"/>
            </a:xfrm>
            <a:prstGeom prst="hexagon">
              <a:avLst/>
            </a:prstGeom>
            <a:noFill/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TA14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5122887" y="2563827"/>
              <a:ext cx="168249" cy="335840"/>
            </a:xfrm>
            <a:prstGeom prst="line">
              <a:avLst/>
            </a:prstGeom>
            <a:ln w="127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5114946" y="1941514"/>
            <a:ext cx="184129" cy="1574092"/>
            <a:chOff x="5114946" y="1941514"/>
            <a:chExt cx="184129" cy="1574092"/>
          </a:xfrm>
        </p:grpSpPr>
        <p:cxnSp>
          <p:nvCxnSpPr>
            <p:cNvPr id="38" name="Straight Connector 37"/>
            <p:cNvCxnSpPr/>
            <p:nvPr/>
          </p:nvCxnSpPr>
          <p:spPr>
            <a:xfrm flipH="1">
              <a:off x="5130826" y="1941514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5114946" y="3179766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5133070" y="2284351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5137822" y="2889190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3621177" y="1635576"/>
            <a:ext cx="176188" cy="1839113"/>
            <a:chOff x="3621177" y="1635576"/>
            <a:chExt cx="176188" cy="1839113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3629116" y="1635576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3621177" y="2257889"/>
              <a:ext cx="168249" cy="335840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endCxn id="18" idx="5"/>
            </p:cNvCxnSpPr>
            <p:nvPr/>
          </p:nvCxnSpPr>
          <p:spPr>
            <a:xfrm flipH="1">
              <a:off x="3624029" y="2873828"/>
              <a:ext cx="157457" cy="31513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631360" y="1978413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636112" y="2583252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3631951" y="3184914"/>
              <a:ext cx="144888" cy="289775"/>
            </a:xfrm>
            <a:prstGeom prst="line">
              <a:avLst/>
            </a:prstGeom>
            <a:ln w="12700">
              <a:solidFill>
                <a:schemeClr val="accent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lowchart: Predefined Process 3"/>
          <p:cNvSpPr/>
          <p:nvPr/>
        </p:nvSpPr>
        <p:spPr>
          <a:xfrm>
            <a:off x="2015917" y="2739045"/>
            <a:ext cx="127880" cy="45719"/>
          </a:xfrm>
          <a:prstGeom prst="flowChartPredefined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Hexagon 45"/>
          <p:cNvSpPr/>
          <p:nvPr/>
        </p:nvSpPr>
        <p:spPr>
          <a:xfrm>
            <a:off x="2646036" y="2283408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5" name="Hexagon 54"/>
          <p:cNvSpPr/>
          <p:nvPr/>
        </p:nvSpPr>
        <p:spPr>
          <a:xfrm>
            <a:off x="3143606" y="2584172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6" name="Hexagon 55"/>
          <p:cNvSpPr/>
          <p:nvPr/>
        </p:nvSpPr>
        <p:spPr>
          <a:xfrm>
            <a:off x="3641180" y="2288453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7" name="Hexagon 56"/>
          <p:cNvSpPr/>
          <p:nvPr/>
        </p:nvSpPr>
        <p:spPr>
          <a:xfrm>
            <a:off x="4141783" y="2592240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8" name="Hexagon 57"/>
          <p:cNvSpPr/>
          <p:nvPr/>
        </p:nvSpPr>
        <p:spPr>
          <a:xfrm>
            <a:off x="4641426" y="2299016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9" name="Hexagon 58"/>
          <p:cNvSpPr/>
          <p:nvPr/>
        </p:nvSpPr>
        <p:spPr>
          <a:xfrm>
            <a:off x="5141065" y="2596100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60" name="Hexagon 59"/>
          <p:cNvSpPr/>
          <p:nvPr/>
        </p:nvSpPr>
        <p:spPr>
          <a:xfrm>
            <a:off x="5634915" y="2297084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61" name="Hexagon 60"/>
          <p:cNvSpPr/>
          <p:nvPr/>
        </p:nvSpPr>
        <p:spPr>
          <a:xfrm>
            <a:off x="6126840" y="2592247"/>
            <a:ext cx="622479" cy="579550"/>
          </a:xfrm>
          <a:prstGeom prst="hexagon">
            <a:avLst/>
          </a:prstGeom>
          <a:noFill/>
          <a:ln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664400" y="2270392"/>
            <a:ext cx="1110518" cy="890978"/>
            <a:chOff x="2157076" y="3464787"/>
            <a:chExt cx="1110518" cy="890978"/>
          </a:xfrm>
        </p:grpSpPr>
        <p:sp>
          <p:nvSpPr>
            <p:cNvPr id="47" name="Hexagon 46"/>
            <p:cNvSpPr/>
            <p:nvPr/>
          </p:nvSpPr>
          <p:spPr>
            <a:xfrm>
              <a:off x="2645115" y="3776215"/>
              <a:ext cx="622479" cy="579550"/>
            </a:xfrm>
            <a:prstGeom prst="hexagon">
              <a:avLst/>
            </a:prstGeom>
            <a:noFill/>
            <a:ln>
              <a:solidFill>
                <a:srgbClr val="00B0F0">
                  <a:alpha val="8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>
              <a:off x="2157076" y="3464787"/>
              <a:ext cx="622479" cy="579550"/>
            </a:xfrm>
            <a:prstGeom prst="hexagon">
              <a:avLst/>
            </a:prstGeom>
            <a:noFill/>
            <a:ln>
              <a:solidFill>
                <a:srgbClr val="00B0F0">
                  <a:alpha val="8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636929" y="2281387"/>
            <a:ext cx="1110518" cy="890978"/>
            <a:chOff x="2157076" y="3464787"/>
            <a:chExt cx="1110518" cy="890978"/>
          </a:xfrm>
        </p:grpSpPr>
        <p:sp>
          <p:nvSpPr>
            <p:cNvPr id="64" name="Hexagon 63"/>
            <p:cNvSpPr/>
            <p:nvPr/>
          </p:nvSpPr>
          <p:spPr>
            <a:xfrm>
              <a:off x="2645115" y="3776215"/>
              <a:ext cx="622479" cy="579550"/>
            </a:xfrm>
            <a:prstGeom prst="hexagon">
              <a:avLst/>
            </a:prstGeom>
            <a:noFill/>
            <a:ln>
              <a:solidFill>
                <a:srgbClr val="00B0F0">
                  <a:alpha val="8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>
              <a:off x="2157076" y="3464787"/>
              <a:ext cx="622479" cy="579550"/>
            </a:xfrm>
            <a:prstGeom prst="hexagon">
              <a:avLst/>
            </a:prstGeom>
            <a:noFill/>
            <a:ln>
              <a:solidFill>
                <a:srgbClr val="00B0F0">
                  <a:alpha val="8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647163" y="2301809"/>
            <a:ext cx="1110518" cy="890978"/>
            <a:chOff x="2157076" y="3464787"/>
            <a:chExt cx="1110518" cy="890978"/>
          </a:xfrm>
        </p:grpSpPr>
        <p:sp>
          <p:nvSpPr>
            <p:cNvPr id="67" name="Hexagon 66"/>
            <p:cNvSpPr/>
            <p:nvPr/>
          </p:nvSpPr>
          <p:spPr>
            <a:xfrm>
              <a:off x="2645115" y="3776215"/>
              <a:ext cx="622479" cy="579550"/>
            </a:xfrm>
            <a:prstGeom prst="hexagon">
              <a:avLst/>
            </a:prstGeom>
            <a:noFill/>
            <a:ln>
              <a:solidFill>
                <a:srgbClr val="00B0F0">
                  <a:alpha val="8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>
              <a:off x="2157076" y="3464787"/>
              <a:ext cx="622479" cy="579550"/>
            </a:xfrm>
            <a:prstGeom prst="hexagon">
              <a:avLst/>
            </a:prstGeom>
            <a:noFill/>
            <a:ln>
              <a:solidFill>
                <a:srgbClr val="00B0F0">
                  <a:alpha val="8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627558" y="2282961"/>
            <a:ext cx="1110518" cy="890978"/>
            <a:chOff x="2157076" y="3464787"/>
            <a:chExt cx="1110518" cy="890978"/>
          </a:xfrm>
        </p:grpSpPr>
        <p:sp>
          <p:nvSpPr>
            <p:cNvPr id="70" name="Hexagon 69"/>
            <p:cNvSpPr/>
            <p:nvPr/>
          </p:nvSpPr>
          <p:spPr>
            <a:xfrm>
              <a:off x="2645115" y="3776215"/>
              <a:ext cx="622479" cy="579550"/>
            </a:xfrm>
            <a:prstGeom prst="hexagon">
              <a:avLst/>
            </a:prstGeom>
            <a:noFill/>
            <a:ln>
              <a:solidFill>
                <a:srgbClr val="00B0F0">
                  <a:alpha val="8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71" name="Hexagon 70"/>
            <p:cNvSpPr/>
            <p:nvPr/>
          </p:nvSpPr>
          <p:spPr>
            <a:xfrm>
              <a:off x="2157076" y="3464787"/>
              <a:ext cx="622479" cy="579550"/>
            </a:xfrm>
            <a:prstGeom prst="hexagon">
              <a:avLst/>
            </a:prstGeom>
            <a:noFill/>
            <a:ln>
              <a:solidFill>
                <a:srgbClr val="00B0F0">
                  <a:alpha val="8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2768958" y="1105227"/>
            <a:ext cx="368847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Assurance of </a:t>
            </a:r>
            <a:r>
              <a:rPr lang="en-US" dirty="0" err="1" smtClean="0"/>
              <a:t>QoS</a:t>
            </a:r>
            <a:r>
              <a:rPr lang="en-US" dirty="0" smtClean="0"/>
              <a:t> sustainability</a:t>
            </a:r>
          </a:p>
          <a:p>
            <a:r>
              <a:rPr lang="en-GB" sz="1200" b="1" dirty="0"/>
              <a:t>TS </a:t>
            </a:r>
            <a:r>
              <a:rPr lang="en-GB" sz="1200" b="1" dirty="0" smtClean="0"/>
              <a:t>23.288 clause 8.9</a:t>
            </a:r>
            <a:endParaRPr lang="en-US" sz="1200" dirty="0"/>
          </a:p>
        </p:txBody>
      </p:sp>
      <p:grpSp>
        <p:nvGrpSpPr>
          <p:cNvPr id="41" name="Group 40"/>
          <p:cNvGrpSpPr/>
          <p:nvPr/>
        </p:nvGrpSpPr>
        <p:grpSpPr>
          <a:xfrm>
            <a:off x="6820186" y="1205707"/>
            <a:ext cx="2138184" cy="900246"/>
            <a:chOff x="6820186" y="1213327"/>
            <a:chExt cx="1746299" cy="900246"/>
          </a:xfrm>
        </p:grpSpPr>
        <p:sp>
          <p:nvSpPr>
            <p:cNvPr id="36" name="Hexagon 35"/>
            <p:cNvSpPr/>
            <p:nvPr/>
          </p:nvSpPr>
          <p:spPr>
            <a:xfrm>
              <a:off x="6820186" y="1302763"/>
              <a:ext cx="165005" cy="186349"/>
            </a:xfrm>
            <a:prstGeom prst="hexagon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902689" y="1213327"/>
              <a:ext cx="166379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NWDAF collecting Applications traffic </a:t>
              </a:r>
              <a:r>
                <a:rPr lang="en-US" sz="1050"/>
                <a:t>info </a:t>
              </a:r>
              <a:r>
                <a:rPr lang="en-US" sz="1050" smtClean="0"/>
                <a:t>(per App Id) and </a:t>
              </a:r>
              <a:r>
                <a:rPr lang="en-US" sz="1050" dirty="0"/>
                <a:t>predicting Cells occupation across the </a:t>
              </a:r>
              <a:r>
                <a:rPr lang="en-US" sz="1050" dirty="0" smtClean="0"/>
                <a:t>predefined mobility </a:t>
              </a:r>
              <a:r>
                <a:rPr lang="en-US" sz="1050" dirty="0"/>
                <a:t>path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818230" y="2047979"/>
            <a:ext cx="2002636" cy="900246"/>
            <a:chOff x="6818230" y="2047979"/>
            <a:chExt cx="1785213" cy="900246"/>
          </a:xfrm>
        </p:grpSpPr>
        <p:sp>
          <p:nvSpPr>
            <p:cNvPr id="72" name="Hexagon 71"/>
            <p:cNvSpPr/>
            <p:nvPr/>
          </p:nvSpPr>
          <p:spPr>
            <a:xfrm>
              <a:off x="6818230" y="2143907"/>
              <a:ext cx="165005" cy="186349"/>
            </a:xfrm>
            <a:prstGeom prst="hexagon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914164" y="2047979"/>
              <a:ext cx="168927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smtClean="0"/>
                <a:t>Reducing QoS for </a:t>
              </a:r>
              <a:r>
                <a:rPr lang="en-US" sz="1050" smtClean="0"/>
                <a:t>non-essential </a:t>
              </a:r>
              <a:r>
                <a:rPr lang="en-US" sz="1050" smtClean="0"/>
                <a:t>traffic (per App Id) </a:t>
              </a:r>
              <a:r>
                <a:rPr lang="en-US" sz="1050" dirty="0" smtClean="0"/>
                <a:t>assuring QoS sustainability &amp; low latency previously to the vehicle arrives to the cell</a:t>
              </a:r>
              <a:endParaRPr lang="en-US" sz="1050" dirty="0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818230" y="2940631"/>
            <a:ext cx="2002636" cy="1223412"/>
            <a:chOff x="6818230" y="2940631"/>
            <a:chExt cx="1781402" cy="1223412"/>
          </a:xfrm>
        </p:grpSpPr>
        <p:sp>
          <p:nvSpPr>
            <p:cNvPr id="74" name="Hexagon 73"/>
            <p:cNvSpPr/>
            <p:nvPr/>
          </p:nvSpPr>
          <p:spPr>
            <a:xfrm>
              <a:off x="6818230" y="3008340"/>
              <a:ext cx="165005" cy="186349"/>
            </a:xfrm>
            <a:prstGeom prst="hexagon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910353" y="2940631"/>
              <a:ext cx="1689279" cy="1223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Once the vehicle left each cell, the cell is </a:t>
              </a:r>
              <a:r>
                <a:rPr lang="en-US" sz="1050" dirty="0"/>
                <a:t>released of special traffic priority management. Subscribers does not perceive the momentary de-prioritization of background traffics.</a:t>
              </a: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474388" y="1588172"/>
            <a:ext cx="20144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 this solution predictions are implemented to realize how much the background traffic in advance should be shaped in each cell </a:t>
            </a:r>
            <a:endParaRPr lang="en-US" sz="1600" dirty="0"/>
          </a:p>
        </p:txBody>
      </p:sp>
      <p:sp>
        <p:nvSpPr>
          <p:cNvPr id="78" name="TextBox 77"/>
          <p:cNvSpPr txBox="1"/>
          <p:nvPr/>
        </p:nvSpPr>
        <p:spPr>
          <a:xfrm>
            <a:off x="632517" y="3868570"/>
            <a:ext cx="5955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QoS </a:t>
            </a:r>
            <a:r>
              <a:rPr lang="en-US" dirty="0" smtClean="0"/>
              <a:t>is sustained (throughput and latency) all time without important disturbances of the regular customers.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28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path" presetSubtype="0" accel="50000" decel="48000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5.55556E-7 2.46914E-6 L 0.13663 -0.00648 C 0.16545 -0.00772 0.20799 -0.00864 0.25365 -0.00864 C 0.30451 -0.00864 0.34566 -0.00803 0.37379 -0.00648 L 0.5125 0.00031 " pathEditMode="relative" rAng="0" ptsTypes="AAAAA">
                                      <p:cBhvr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25" y="-43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6" grpId="0" animBg="1"/>
      <p:bldP spid="46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2539-F2DC-4FE1-B014-8F144C81FDF1}" type="slidenum">
              <a:rPr lang="en-US" smtClean="0"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QoS Sustainability                                             </a:t>
            </a:r>
            <a:r>
              <a:rPr lang="en-GB" b="1"/>
              <a:t>S2-2004299</a:t>
            </a:r>
            <a:r>
              <a:rPr lang="en-US"/>
              <a:t/>
            </a:r>
            <a:br>
              <a:rPr lang="en-US"/>
            </a:br>
            <a:r>
              <a:rPr lang="en-US" smtClean="0"/>
              <a:t> 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Low latency use case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19100" y="1379220"/>
            <a:ext cx="66903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The QoS sustainability implementation requires analytics services of high performance; with low latency on data-collection and outcomes </a:t>
            </a:r>
            <a:r>
              <a:rPr lang="en-US"/>
              <a:t>delivery</a:t>
            </a:r>
            <a:r>
              <a:rPr lang="en-US" smtClean="0"/>
              <a:t>.</a:t>
            </a:r>
          </a:p>
          <a:p>
            <a:endParaRPr lang="en-US"/>
          </a:p>
          <a:p>
            <a:r>
              <a:rPr lang="en-US"/>
              <a:t>The QoS sustainability implementation requires to consume analytics services of </a:t>
            </a:r>
            <a:r>
              <a:rPr lang="en-US"/>
              <a:t>statistics </a:t>
            </a:r>
            <a:r>
              <a:rPr lang="en-US" smtClean="0"/>
              <a:t>related to Applications </a:t>
            </a:r>
            <a:r>
              <a:rPr lang="en-US"/>
              <a:t>Id that are present and very short term predictions of occupation per </a:t>
            </a:r>
            <a:r>
              <a:rPr lang="en-US"/>
              <a:t>TA</a:t>
            </a:r>
            <a:r>
              <a:rPr lang="en-US" smtClean="0"/>
              <a:t>.</a:t>
            </a:r>
          </a:p>
          <a:p>
            <a:endParaRPr lang="en-US"/>
          </a:p>
          <a:p>
            <a:r>
              <a:rPr lang="en-US" smtClean="0"/>
              <a:t>  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51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_Arial_2016">
  <a:themeElements>
    <a:clrScheme name="Custom 2">
      <a:dk1>
        <a:srgbClr val="53534A"/>
      </a:dk1>
      <a:lt1>
        <a:srgbClr val="FFFFFF"/>
      </a:lt1>
      <a:dk2>
        <a:srgbClr val="38ACD2"/>
      </a:dk2>
      <a:lt2>
        <a:srgbClr val="FFFFFF"/>
      </a:lt2>
      <a:accent1>
        <a:srgbClr val="8B5E8F"/>
      </a:accent1>
      <a:accent2>
        <a:srgbClr val="74A04C"/>
      </a:accent2>
      <a:accent3>
        <a:srgbClr val="38ACD2"/>
      </a:accent3>
      <a:accent4>
        <a:srgbClr val="A19F92"/>
      </a:accent4>
      <a:accent5>
        <a:srgbClr val="99374F"/>
      </a:accent5>
      <a:accent6>
        <a:srgbClr val="D87F3A"/>
      </a:accent6>
      <a:hlink>
        <a:srgbClr val="38ACD2"/>
      </a:hlink>
      <a:folHlink>
        <a:srgbClr val="95C11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ndvine Template Aug2019 CONFIDENTIAL" id="{E8388E39-D352-C54A-8D76-6FE9B1B0F60C}" vid="{AFC90296-ED1D-8A44-B06F-03D5BA1E0C2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Corporate_Arial_2016</Template>
  <TotalTime>5208</TotalTime>
  <Words>585</Words>
  <Application>Microsoft Office PowerPoint</Application>
  <PresentationFormat>On-screen Show (16:9)</PresentationFormat>
  <Paragraphs>138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Helvetica CE</vt:lpstr>
      <vt:lpstr>Corporate_Arial_2016</vt:lpstr>
      <vt:lpstr>SA WG2 Meeting #139-e   S2-2004299</vt:lpstr>
      <vt:lpstr>Background                                                        S2-2004299 </vt:lpstr>
      <vt:lpstr>5G Introduction Use case: Self driving vehicle                    S2-2004299 </vt:lpstr>
      <vt:lpstr>5G Introduction Use case: Full self driving vehicle                  S2-2004299 </vt:lpstr>
      <vt:lpstr>5G Introduction Use case: Full self driving vehicle                 S2-2004299 </vt:lpstr>
      <vt:lpstr>QoS Sustainability                                             S2-2004299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Sandvine and Next Generation Wireless</dc:title>
  <dc:creator>Jim Sanders</dc:creator>
  <cp:lastModifiedBy>Manuel Rebellon</cp:lastModifiedBy>
  <cp:revision>115</cp:revision>
  <dcterms:created xsi:type="dcterms:W3CDTF">2019-09-11T09:09:33Z</dcterms:created>
  <dcterms:modified xsi:type="dcterms:W3CDTF">2020-05-22T22:57:08Z</dcterms:modified>
</cp:coreProperties>
</file>