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0"/>
  </p:notesMasterIdLst>
  <p:handoutMasterIdLst>
    <p:handoutMasterId r:id="rId11"/>
  </p:handoutMasterIdLst>
  <p:sldIdLst>
    <p:sldId id="341" r:id="rId5"/>
    <p:sldId id="1146" r:id="rId6"/>
    <p:sldId id="1144" r:id="rId7"/>
    <p:sldId id="1147" r:id="rId8"/>
    <p:sldId id="1148" r:id="rId9"/>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25" autoAdjust="0"/>
  </p:normalViewPr>
  <p:slideViewPr>
    <p:cSldViewPr snapToGrid="0">
      <p:cViewPr varScale="1">
        <p:scale>
          <a:sx n="110" d="100"/>
          <a:sy n="110" d="100"/>
        </p:scale>
        <p:origin x="19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38"/>
    </p:cViewPr>
  </p:sorterViewPr>
  <p:notesViewPr>
    <p:cSldViewPr snapToGrid="0">
      <p:cViewPr varScale="1">
        <p:scale>
          <a:sx n="57" d="100"/>
          <a:sy n="57" d="100"/>
        </p:scale>
        <p:origin x="264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4/20/2020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4/20/2020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dirty="0"/>
              <a:t>Click to edit Master title style</a:t>
            </a:r>
          </a:p>
        </p:txBody>
      </p:sp>
    </p:spTree>
    <p:extLst>
      <p:ext uri="{BB962C8B-B14F-4D97-AF65-F5344CB8AC3E}">
        <p14:creationId xmlns:p14="http://schemas.microsoft.com/office/powerpoint/2010/main" val="115034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8" name="Text Placeholder 10"/>
          <p:cNvSpPr>
            <a:spLocks noGrp="1"/>
          </p:cNvSpPr>
          <p:nvPr>
            <p:ph type="body" sz="quarter" idx="16"/>
          </p:nvPr>
        </p:nvSpPr>
        <p:spPr>
          <a:xfrm>
            <a:off x="417598" y="1173299"/>
            <a:ext cx="8308800" cy="5085260"/>
          </a:xfrm>
          <a:prstGeom prst="rect">
            <a:avLst/>
          </a:prstGeom>
        </p:spPr>
        <p:txBody>
          <a:bodyPr lIns="0" tIns="0" rIns="0" bIns="0"/>
          <a:lstStyle>
            <a:lvl1pPr marL="0" indent="0">
              <a:spcAft>
                <a:spcPts val="600"/>
              </a:spcAft>
              <a:buFont typeface="Arial" pitchFamily="34" charset="0"/>
              <a:buNone/>
              <a:defRPr sz="1400" baseline="0">
                <a:solidFill>
                  <a:schemeClr val="tx2"/>
                </a:solidFill>
              </a:defRPr>
            </a:lvl1pPr>
            <a:lvl2pPr>
              <a:buFont typeface="Arial" pitchFamily="34" charset="0"/>
              <a:buChar char="•"/>
              <a:defRPr sz="1200"/>
            </a:lvl2pPr>
            <a:lvl3pPr>
              <a:buNone/>
              <a:defRPr sz="1400"/>
            </a:lvl3pPr>
            <a:lvl4pPr>
              <a:buNone/>
              <a:defRPr/>
            </a:lvl4pPr>
            <a:lvl5pPr>
              <a:buNone/>
              <a:defRPr/>
            </a:lvl5pPr>
          </a:lstStyle>
          <a:p>
            <a:pPr lvl="0"/>
            <a:r>
              <a:rPr lang="en-US"/>
              <a:t>Click to edit Master text styles</a:t>
            </a:r>
          </a:p>
          <a:p>
            <a:pPr lvl="1"/>
            <a:r>
              <a:rPr lang="en-US"/>
              <a:t>Second level</a:t>
            </a:r>
          </a:p>
          <a:p>
            <a:pPr lvl="2"/>
            <a:r>
              <a:rPr lang="en-US"/>
              <a:t>Third level</a:t>
            </a:r>
          </a:p>
        </p:txBody>
      </p:sp>
      <p:sp>
        <p:nvSpPr>
          <p:cNvPr id="10" name="Title 1"/>
          <p:cNvSpPr>
            <a:spLocks noGrp="1"/>
          </p:cNvSpPr>
          <p:nvPr>
            <p:ph type="title"/>
          </p:nvPr>
        </p:nvSpPr>
        <p:spPr>
          <a:xfrm>
            <a:off x="417600" y="372332"/>
            <a:ext cx="8308800" cy="412800"/>
          </a:xfrm>
          <a:prstGeom prst="rect">
            <a:avLst/>
          </a:prstGeom>
        </p:spPr>
        <p:txBody>
          <a:bodyPr/>
          <a:lstStyle>
            <a:lvl1pPr>
              <a:defRPr sz="2000" b="0">
                <a:solidFill>
                  <a:schemeClr val="tx1"/>
                </a:solidFill>
                <a:latin typeface="+mj-lt"/>
              </a:defRPr>
            </a:lvl1pPr>
          </a:lstStyle>
          <a:p>
            <a:r>
              <a:rPr lang="en-US"/>
              <a:t>Click to edit Master title style</a:t>
            </a:r>
          </a:p>
        </p:txBody>
      </p:sp>
      <p:sp>
        <p:nvSpPr>
          <p:cNvPr id="11" name="Text Placeholder 2"/>
          <p:cNvSpPr>
            <a:spLocks noGrp="1"/>
          </p:cNvSpPr>
          <p:nvPr>
            <p:ph type="body" sz="quarter" idx="10"/>
          </p:nvPr>
        </p:nvSpPr>
        <p:spPr>
          <a:xfrm>
            <a:off x="417512" y="787200"/>
            <a:ext cx="8308800" cy="412800"/>
          </a:xfrm>
          <a:prstGeom prst="rect">
            <a:avLst/>
          </a:prstGeom>
        </p:spPr>
        <p:txBody>
          <a:bodyPr lIns="0" tIns="0" rIns="0" bIns="0"/>
          <a:lstStyle>
            <a:lvl1pPr marL="0" marR="0" indent="0" algn="l" defTabSz="457189" rtl="0" eaLnBrk="1" fontAlgn="base" latinLnBrk="0" hangingPunct="1">
              <a:lnSpc>
                <a:spcPct val="100000"/>
              </a:lnSpc>
              <a:spcBef>
                <a:spcPct val="0"/>
              </a:spcBef>
              <a:spcAft>
                <a:spcPts val="0"/>
              </a:spcAft>
              <a:buClrTx/>
              <a:buSzTx/>
              <a:buFont typeface="Arial" charset="0"/>
              <a:buNone/>
              <a:tabLst/>
              <a:defRPr sz="20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303919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2 White - one col tier text with headlines">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9A08AFD-C280-4CF5-A28D-7D3764DE300E}"/>
              </a:ext>
            </a:extLst>
          </p:cNvPr>
          <p:cNvSpPr txBox="1">
            <a:spLocks noChangeArrowheads="1"/>
          </p:cNvSpPr>
          <p:nvPr userDrawn="1"/>
        </p:nvSpPr>
        <p:spPr bwMode="auto">
          <a:xfrm>
            <a:off x="248842" y="6438901"/>
            <a:ext cx="707231" cy="32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0000" rIns="72000" bIns="46800">
            <a:spAutoFit/>
          </a:bodyPr>
          <a:lstStyle>
            <a:lvl1pPr marL="233363" indent="-233363" defTabSz="608013">
              <a:defRPr>
                <a:solidFill>
                  <a:schemeClr val="tx1"/>
                </a:solidFill>
                <a:latin typeface="Arial" panose="020B0604020202020204" pitchFamily="34" charset="0"/>
                <a:cs typeface="Arial" panose="020B0604020202020204" pitchFamily="34" charset="0"/>
              </a:defRPr>
            </a:lvl1pPr>
            <a:lvl2pPr marL="742950" indent="-285750" defTabSz="608013">
              <a:defRPr>
                <a:solidFill>
                  <a:schemeClr val="tx1"/>
                </a:solidFill>
                <a:latin typeface="Arial" panose="020B0604020202020204" pitchFamily="34" charset="0"/>
                <a:cs typeface="Arial" panose="020B0604020202020204" pitchFamily="34" charset="0"/>
              </a:defRPr>
            </a:lvl2pPr>
            <a:lvl3pPr marL="1143000" indent="-228600" defTabSz="608013">
              <a:defRPr>
                <a:solidFill>
                  <a:schemeClr val="tx1"/>
                </a:solidFill>
                <a:latin typeface="Arial" panose="020B0604020202020204" pitchFamily="34" charset="0"/>
                <a:cs typeface="Arial" panose="020B0604020202020204" pitchFamily="34" charset="0"/>
              </a:defRPr>
            </a:lvl3pPr>
            <a:lvl4pPr marL="1600200" indent="-228600" defTabSz="608013">
              <a:defRPr>
                <a:solidFill>
                  <a:schemeClr val="tx1"/>
                </a:solidFill>
                <a:latin typeface="Arial" panose="020B0604020202020204" pitchFamily="34" charset="0"/>
                <a:cs typeface="Arial" panose="020B0604020202020204" pitchFamily="34" charset="0"/>
              </a:defRPr>
            </a:lvl4pPr>
            <a:lvl5pPr marL="2057400" indent="-228600" defTabSz="608013">
              <a:defRPr>
                <a:solidFill>
                  <a:schemeClr val="tx1"/>
                </a:solidFill>
                <a:latin typeface="Arial" panose="020B0604020202020204" pitchFamily="34" charset="0"/>
                <a:cs typeface="Arial" panose="020B0604020202020204" pitchFamily="34" charset="0"/>
              </a:defRPr>
            </a:lvl5pPr>
            <a:lvl6pPr marL="2514600" indent="-228600" defTabSz="6080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6080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6080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6080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6C93CAC5-8C9D-4335-B4E1-1A87F5135921}" type="slidenum">
              <a:rPr lang="fr-FR" altLang="en-US" sz="1200" smtClean="0">
                <a:solidFill>
                  <a:schemeClr val="tx2"/>
                </a:solidFill>
                <a:latin typeface="Calibri" panose="020F0502020204030204" pitchFamily="34" charset="0"/>
              </a:rPr>
              <a:pPr eaLnBrk="1" hangingPunct="1">
                <a:defRPr/>
              </a:pPr>
              <a:t>‹#›</a:t>
            </a:fld>
            <a:endParaRPr lang="fr-FR" altLang="en-US" sz="1200">
              <a:solidFill>
                <a:schemeClr val="tx2"/>
              </a:solidFill>
              <a:latin typeface="Calibri" panose="020F0502020204030204" pitchFamily="34" charset="0"/>
            </a:endParaRPr>
          </a:p>
        </p:txBody>
      </p:sp>
      <p:sp>
        <p:nvSpPr>
          <p:cNvPr id="13" name="Text Placeholder 12"/>
          <p:cNvSpPr>
            <a:spLocks noGrp="1"/>
          </p:cNvSpPr>
          <p:nvPr>
            <p:ph type="body" sz="quarter" idx="10"/>
          </p:nvPr>
        </p:nvSpPr>
        <p:spPr>
          <a:xfrm>
            <a:off x="417600" y="787200"/>
            <a:ext cx="8308800" cy="412800"/>
          </a:xfrm>
          <a:prstGeom prst="rect">
            <a:avLst/>
          </a:prstGeom>
        </p:spPr>
        <p:txBody>
          <a:bodyPr lIns="0" tIns="0" rIns="0" bIns="0"/>
          <a:lstStyle>
            <a:lvl1pPr marL="0" indent="0">
              <a:buNone/>
              <a:defRPr sz="2000">
                <a:solidFill>
                  <a:schemeClr val="bg2"/>
                </a:solidFill>
                <a:latin typeface="+mn-lt"/>
              </a:defRPr>
            </a:lvl1pPr>
            <a:lvl2pPr>
              <a:defRPr sz="2000">
                <a:latin typeface="+mj-lt"/>
              </a:defRPr>
            </a:lvl2pPr>
            <a:lvl3pPr>
              <a:defRPr sz="2000">
                <a:latin typeface="+mj-lt"/>
              </a:defRPr>
            </a:lvl3pPr>
            <a:lvl4pPr>
              <a:defRPr sz="2000">
                <a:latin typeface="+mj-lt"/>
              </a:defRPr>
            </a:lvl4pPr>
            <a:lvl5pPr>
              <a:defRPr sz="2000">
                <a:latin typeface="+mj-lt"/>
              </a:defRPr>
            </a:lvl5pPr>
          </a:lstStyle>
          <a:p>
            <a:pPr lvl="0"/>
            <a:r>
              <a:rPr lang="en-US" noProof="0"/>
              <a:t>Edit Master text styles</a:t>
            </a:r>
          </a:p>
        </p:txBody>
      </p:sp>
      <p:sp>
        <p:nvSpPr>
          <p:cNvPr id="43" name="Text Placeholder 42"/>
          <p:cNvSpPr>
            <a:spLocks noGrp="1"/>
          </p:cNvSpPr>
          <p:nvPr>
            <p:ph type="body" sz="quarter" idx="11"/>
          </p:nvPr>
        </p:nvSpPr>
        <p:spPr>
          <a:xfrm>
            <a:off x="417600" y="374400"/>
            <a:ext cx="8308800" cy="412800"/>
          </a:xfrm>
          <a:prstGeom prst="rect">
            <a:avLst/>
          </a:prstGeom>
        </p:spPr>
        <p:txBody>
          <a:bodyPr lIns="0" tIns="0" rIns="0" bIns="0"/>
          <a:lstStyle>
            <a:lvl1pPr marL="0" indent="0">
              <a:buNone/>
              <a:defRPr sz="2000" baseline="0">
                <a:solidFill>
                  <a:schemeClr val="tx1"/>
                </a:solidFill>
                <a:latin typeface="+mn-lt"/>
              </a:defRPr>
            </a:lvl1pPr>
          </a:lstStyle>
          <a:p>
            <a:pPr lvl="0"/>
            <a:r>
              <a:rPr lang="en-US" noProof="0"/>
              <a:t>Edit Master text styles</a:t>
            </a:r>
          </a:p>
        </p:txBody>
      </p:sp>
      <p:sp>
        <p:nvSpPr>
          <p:cNvPr id="4" name="Text Placeholder 3"/>
          <p:cNvSpPr>
            <a:spLocks noGrp="1"/>
          </p:cNvSpPr>
          <p:nvPr>
            <p:ph type="body" sz="quarter" idx="12"/>
          </p:nvPr>
        </p:nvSpPr>
        <p:spPr>
          <a:xfrm>
            <a:off x="417600" y="1440000"/>
            <a:ext cx="8308800" cy="4747200"/>
          </a:xfrm>
          <a:prstGeom prst="rect">
            <a:avLst/>
          </a:prstGeom>
        </p:spPr>
        <p:txBody>
          <a:bodyPr lIns="0" tIns="0" rIns="0" bIns="0">
            <a:normAutofit/>
          </a:bodyPr>
          <a:lstStyle>
            <a:lvl1pPr marL="0" indent="0">
              <a:spcBef>
                <a:spcPts val="0"/>
              </a:spcBef>
              <a:spcAft>
                <a:spcPts val="600"/>
              </a:spcAft>
              <a:buNone/>
              <a:defRPr sz="1600">
                <a:solidFill>
                  <a:schemeClr val="tx2"/>
                </a:solidFill>
                <a:latin typeface="+mn-lt"/>
                <a:ea typeface="Nokia Pure Text Light" panose="020B0403020202020204" pitchFamily="34" charset="0"/>
              </a:defRPr>
            </a:lvl1pPr>
            <a:lvl2pPr marL="230382" indent="0">
              <a:spcBef>
                <a:spcPts val="0"/>
              </a:spcBef>
              <a:spcAft>
                <a:spcPts val="600"/>
              </a:spcAft>
              <a:buNone/>
              <a:defRPr sz="1400">
                <a:solidFill>
                  <a:schemeClr val="tx2"/>
                </a:solidFill>
                <a:latin typeface="+mn-lt"/>
                <a:ea typeface="Nokia Pure Text Light" panose="020B0403020202020204" pitchFamily="34" charset="0"/>
              </a:defRPr>
            </a:lvl2pPr>
            <a:lvl3pPr marL="462566" indent="0">
              <a:spcBef>
                <a:spcPts val="0"/>
              </a:spcBef>
              <a:spcAft>
                <a:spcPts val="600"/>
              </a:spcAft>
              <a:buNone/>
              <a:defRPr sz="1200">
                <a:solidFill>
                  <a:schemeClr val="tx2"/>
                </a:solidFill>
                <a:latin typeface="+mn-lt"/>
                <a:ea typeface="Nokia Pure Text Light" panose="020B0403020202020204" pitchFamily="34" charset="0"/>
              </a:defRPr>
            </a:lvl3pPr>
            <a:lvl4pPr marL="692949" indent="0">
              <a:spcBef>
                <a:spcPts val="0"/>
              </a:spcBef>
              <a:spcAft>
                <a:spcPts val="600"/>
              </a:spcAft>
              <a:buNone/>
              <a:defRPr sz="1000">
                <a:solidFill>
                  <a:schemeClr val="tx2"/>
                </a:solidFill>
                <a:latin typeface="+mn-lt"/>
                <a:ea typeface="Nokia Pure Text Light" panose="020B0403020202020204" pitchFamily="34" charset="0"/>
              </a:defRPr>
            </a:lvl4pPr>
            <a:lvl5pPr marL="923331" indent="0">
              <a:spcBef>
                <a:spcPts val="0"/>
              </a:spcBef>
              <a:spcAft>
                <a:spcPts val="600"/>
              </a:spcAft>
              <a:buFont typeface="Arial" panose="020B0604020202020204" pitchFamily="34" charset="0"/>
              <a:buNone/>
              <a:defRPr sz="800">
                <a:solidFill>
                  <a:schemeClr val="tx2"/>
                </a:solidFill>
                <a:latin typeface="+mn-lt"/>
                <a:ea typeface="Nokia Pure Text Light" panose="020B0403020202020204" pitchFamily="34" charset="0"/>
              </a:defRPr>
            </a:lvl5pPr>
            <a:lvl6pPr marL="1382297" indent="-228582">
              <a:spcBef>
                <a:spcPts val="0"/>
              </a:spcBef>
              <a:spcAft>
                <a:spcPts val="600"/>
              </a:spcAft>
              <a:buFont typeface="Nokia Pure Text" panose="020B0503020202020204" pitchFamily="34" charset="0"/>
              <a:buChar char="‒"/>
              <a:defRPr sz="800" baseline="0">
                <a:solidFill>
                  <a:schemeClr val="tx2"/>
                </a:solidFill>
                <a:latin typeface="Nokia Pure Text Light" panose="020B0403020202020204" pitchFamily="34" charset="0"/>
                <a:ea typeface="Nokia Pure Text Light" panose="020B0403020202020204" pitchFamily="34" charset="0"/>
              </a:defRPr>
            </a:lvl6pPr>
            <a:lvl7pPr marL="1612680">
              <a:spcBef>
                <a:spcPts val="0"/>
              </a:spcBef>
              <a:spcAft>
                <a:spcPts val="600"/>
              </a:spcAft>
              <a:defRPr sz="700">
                <a:solidFill>
                  <a:schemeClr val="tx2"/>
                </a:solidFill>
                <a:latin typeface="Nokia Pure Text Light" panose="020B0403020202020204" pitchFamily="34" charset="0"/>
                <a:ea typeface="Nokia Pure Text Light" panose="020B0403020202020204" pitchFamily="34" charset="0"/>
              </a:defRPr>
            </a:lvl7pPr>
            <a:lvl8pPr marL="1843062">
              <a:spcBef>
                <a:spcPts val="0"/>
              </a:spcBef>
              <a:spcAft>
                <a:spcPts val="600"/>
              </a:spcAft>
              <a:defRPr sz="6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a:extLst>
              <a:ext uri="{FF2B5EF4-FFF2-40B4-BE49-F238E27FC236}">
                <a16:creationId xmlns:a16="http://schemas.microsoft.com/office/drawing/2014/main" id="{971A2747-94DC-4C36-A9B6-A85D3ED15204}"/>
              </a:ext>
            </a:extLst>
          </p:cNvPr>
          <p:cNvSpPr>
            <a:spLocks noGrp="1"/>
          </p:cNvSpPr>
          <p:nvPr>
            <p:ph type="ftr" sz="quarter" idx="13"/>
          </p:nvPr>
        </p:nvSpPr>
        <p:spPr>
          <a:xfrm>
            <a:off x="0" y="0"/>
            <a:ext cx="0" cy="0"/>
          </a:xfrm>
        </p:spPr>
        <p:txBody>
          <a:bodyPr vert="horz" wrap="square" lIns="91440" tIns="45720" rIns="91440" bIns="45720" numCol="1" anchor="t" anchorCtr="0" compatLnSpc="1">
            <a:prstTxWarp prst="textNoShape">
              <a:avLst/>
            </a:prstTxWarp>
          </a:bodyPr>
          <a:lstStyle>
            <a:lvl1pPr>
              <a:defRPr sz="750">
                <a:solidFill>
                  <a:schemeClr val="tx2"/>
                </a:solidFill>
                <a:latin typeface="Calibri" panose="020F0502020204030204" pitchFamily="34" charset="0"/>
              </a:defRPr>
            </a:lvl1pPr>
          </a:lstStyle>
          <a:p>
            <a:pPr>
              <a:defRPr/>
            </a:pPr>
            <a:endParaRPr lang="en-US" altLang="en-US"/>
          </a:p>
        </p:txBody>
      </p:sp>
    </p:spTree>
    <p:extLst>
      <p:ext uri="{BB962C8B-B14F-4D97-AF65-F5344CB8AC3E}">
        <p14:creationId xmlns:p14="http://schemas.microsoft.com/office/powerpoint/2010/main" val="4033044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SA2 Work Planning 2020</a:t>
            </a: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71" r:id="rId4"/>
    <p:sldLayoutId id="2147483772" r:id="rId5"/>
    <p:sldLayoutId id="2147483773" r:id="rId6"/>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9"/>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2_Arch/TSGS2_138e_Electronic/Docs/S2-2002725.zip" TargetMode="External"/><Relationship Id="rId2" Type="http://schemas.openxmlformats.org/officeDocument/2006/relationships/image" Target="../media/image3.jpeg"/><Relationship Id="rId1" Type="http://schemas.openxmlformats.org/officeDocument/2006/relationships/slideLayout" Target="../slideLayouts/slideLayout5.xml"/><Relationship Id="rId5" Type="http://schemas.openxmlformats.org/officeDocument/2006/relationships/hyperlink" Target="https://www.3gpp.org/ftp/tsg_sa/WG2_Arch/TSGS2_138e_Electronic/Docs/S2-2003140.zip" TargetMode="External"/><Relationship Id="rId4" Type="http://schemas.openxmlformats.org/officeDocument/2006/relationships/hyperlink" Target="https://www.3gpp.org/ftp/tsg_sa/WG2_Arch/TSGS2_138e_Electronic/Docs/S2-2002724.zi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0324DB9-FE0D-4E83-8DED-B23E027D264B}"/>
              </a:ext>
            </a:extLst>
          </p:cNvPr>
          <p:cNvSpPr>
            <a:spLocks noGrp="1"/>
          </p:cNvSpPr>
          <p:nvPr>
            <p:ph type="title"/>
          </p:nvPr>
        </p:nvSpPr>
        <p:spPr>
          <a:xfrm>
            <a:off x="1610916" y="2139554"/>
            <a:ext cx="5915025" cy="2139553"/>
          </a:xfrm>
        </p:spPr>
        <p:txBody>
          <a:bodyPr/>
          <a:lstStyle/>
          <a:p>
            <a:pPr eaLnBrk="1" hangingPunct="1"/>
            <a:r>
              <a:rPr lang="en-US" altLang="en-US" sz="3600" dirty="0"/>
              <a:t>Multi PCF architecture for Dynamically Changed AM Policies in 5GC</a:t>
            </a:r>
            <a:endParaRPr lang="en-GB" altLang="en-US" sz="3600" dirty="0"/>
          </a:p>
        </p:txBody>
      </p:sp>
      <p:sp>
        <p:nvSpPr>
          <p:cNvPr id="6147" name="Text Placeholder 2">
            <a:extLst>
              <a:ext uri="{FF2B5EF4-FFF2-40B4-BE49-F238E27FC236}">
                <a16:creationId xmlns:a16="http://schemas.microsoft.com/office/drawing/2014/main" id="{4C207A4D-95F7-413E-9696-483066802764}"/>
              </a:ext>
            </a:extLst>
          </p:cNvPr>
          <p:cNvSpPr>
            <a:spLocks noGrp="1"/>
          </p:cNvSpPr>
          <p:nvPr>
            <p:ph type="body" idx="4294967295"/>
          </p:nvPr>
        </p:nvSpPr>
        <p:spPr>
          <a:xfrm>
            <a:off x="1119427" y="4490936"/>
            <a:ext cx="7060406" cy="1125140"/>
          </a:xfrm>
        </p:spPr>
        <p:txBody>
          <a:bodyPr/>
          <a:lstStyle/>
          <a:p>
            <a:pPr marL="0" indent="0" eaLnBrk="1" hangingPunct="1">
              <a:buNone/>
            </a:pPr>
            <a:endParaRPr lang="en-GB" altLang="en-US" dirty="0"/>
          </a:p>
        </p:txBody>
      </p:sp>
      <p:sp>
        <p:nvSpPr>
          <p:cNvPr id="2" name="Rectangle 1">
            <a:extLst>
              <a:ext uri="{FF2B5EF4-FFF2-40B4-BE49-F238E27FC236}">
                <a16:creationId xmlns:a16="http://schemas.microsoft.com/office/drawing/2014/main" id="{5F79EF1A-E3C5-4CB3-9F5E-B7529A0390E3}"/>
              </a:ext>
            </a:extLst>
          </p:cNvPr>
          <p:cNvSpPr/>
          <p:nvPr/>
        </p:nvSpPr>
        <p:spPr>
          <a:xfrm>
            <a:off x="265610" y="281602"/>
            <a:ext cx="7624355" cy="654025"/>
          </a:xfrm>
          <a:prstGeom prst="rect">
            <a:avLst/>
          </a:prstGeom>
        </p:spPr>
        <p:txBody>
          <a:bodyPr wrap="square">
            <a:spAutoFit/>
          </a:bodyPr>
          <a:lstStyle/>
          <a:p>
            <a:pPr>
              <a:spcAft>
                <a:spcPts val="0"/>
              </a:spcAft>
            </a:pPr>
            <a:r>
              <a:rPr lang="en-GB" sz="1200" b="1" dirty="0">
                <a:ea typeface="宋体" panose="02010600030101010101" pitchFamily="2" charset="-122"/>
              </a:rPr>
              <a:t>SA WG2 Meeting #S2-138E</a:t>
            </a:r>
            <a:r>
              <a:rPr lang="en-GB" sz="1400" b="1" i="1" dirty="0">
                <a:ea typeface="宋体" panose="02010600030101010101" pitchFamily="2" charset="-122"/>
                <a:cs typeface="Times New Roman" panose="02020603050405020304" pitchFamily="18" charset="0"/>
              </a:rPr>
              <a:t>					</a:t>
            </a:r>
            <a:endParaRPr lang="en-GB" altLang="en-US" sz="1200" b="1" dirty="0">
              <a:ea typeface="宋体" panose="02010600030101010101" pitchFamily="2" charset="-122"/>
            </a:endParaRPr>
          </a:p>
          <a:p>
            <a:pPr>
              <a:spcAft>
                <a:spcPts val="0"/>
              </a:spcAft>
            </a:pPr>
            <a:endParaRPr lang="en-US" sz="1050" dirty="0">
              <a:ea typeface="宋体" panose="02010600030101010101" pitchFamily="2" charset="-122"/>
              <a:cs typeface="Times New Roman" panose="02020603050405020304" pitchFamily="18" charset="0"/>
            </a:endParaRPr>
          </a:p>
          <a:p>
            <a:r>
              <a:rPr lang="en-GB" sz="1200" b="1" dirty="0">
                <a:ea typeface="宋体" panose="02010600030101010101" pitchFamily="2" charset="-122"/>
              </a:rPr>
              <a:t>20 - 24 April, 2020, Electronic meeting</a:t>
            </a:r>
            <a:endParaRPr lang="en-US" sz="1200" b="1" dirty="0">
              <a:ea typeface="宋体" panose="02010600030101010101" pitchFamily="2" charset="-122"/>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E43C4B-2F95-4AC9-99DF-20C8F649676C}"/>
              </a:ext>
            </a:extLst>
          </p:cNvPr>
          <p:cNvSpPr>
            <a:spLocks noGrp="1"/>
          </p:cNvSpPr>
          <p:nvPr>
            <p:ph type="title"/>
          </p:nvPr>
        </p:nvSpPr>
        <p:spPr>
          <a:xfrm>
            <a:off x="417909" y="818279"/>
            <a:ext cx="8308181" cy="309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l">
              <a:spcBef>
                <a:spcPct val="20000"/>
              </a:spcBef>
            </a:pPr>
            <a:r>
              <a:rPr lang="en-US" altLang="zh-CN" sz="2800" b="1" dirty="0">
                <a:latin typeface="+mn-lt"/>
                <a:ea typeface="+mn-ea"/>
                <a:cs typeface="+mn-cs"/>
              </a:rPr>
              <a:t>Issues &amp; Status</a:t>
            </a:r>
            <a:endParaRPr lang="fr-FR" sz="2800" b="1" dirty="0">
              <a:latin typeface="+mn-lt"/>
              <a:ea typeface="+mn-ea"/>
              <a:cs typeface="+mn-cs"/>
            </a:endParaRPr>
          </a:p>
        </p:txBody>
      </p:sp>
      <p:sp>
        <p:nvSpPr>
          <p:cNvPr id="4" name="Text Placeholder 1">
            <a:extLst>
              <a:ext uri="{FF2B5EF4-FFF2-40B4-BE49-F238E27FC236}">
                <a16:creationId xmlns:a16="http://schemas.microsoft.com/office/drawing/2014/main" id="{1F921B9B-9C77-40C1-8419-ECCD106853FE}"/>
              </a:ext>
            </a:extLst>
          </p:cNvPr>
          <p:cNvSpPr txBox="1">
            <a:spLocks noChangeArrowheads="1"/>
          </p:cNvSpPr>
          <p:nvPr/>
        </p:nvSpPr>
        <p:spPr bwMode="auto">
          <a:xfrm>
            <a:off x="355917" y="1532333"/>
            <a:ext cx="8308181" cy="5042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defTabSz="457200">
              <a:lnSpc>
                <a:spcPct val="90000"/>
              </a:lnSpc>
              <a:spcBef>
                <a:spcPts val="1000"/>
              </a:spcBef>
              <a:buBlip>
                <a:blip r:embed="rId2"/>
              </a:buBlip>
              <a:defRPr sz="2800">
                <a:solidFill>
                  <a:schemeClr val="tx1"/>
                </a:solidFill>
                <a:latin typeface="Calibri" panose="020F0502020204030204" pitchFamily="34" charset="0"/>
              </a:defRPr>
            </a:lvl1pPr>
            <a:lvl2pPr marL="458788" indent="-228600" defTabSz="45720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684213" indent="-225425" defTabSz="4572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912813"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1143000" indent="-230188"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1600200" indent="-230188"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057400" indent="-230188"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2514600" indent="-230188"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2971800" indent="-230188"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n-US" altLang="zh-CN" sz="1800" dirty="0"/>
              <a:t>WID “N</a:t>
            </a:r>
            <a:r>
              <a:rPr lang="en-US" sz="1800" dirty="0"/>
              <a:t>ew WID on Dynamically Changing AM Policies in the 5GC </a:t>
            </a:r>
            <a:r>
              <a:rPr lang="en-US" altLang="zh-CN" sz="1800" dirty="0"/>
              <a:t>” (S2-2002599) approved on SA2#137e, postponed by SA#87e</a:t>
            </a:r>
          </a:p>
          <a:p>
            <a:r>
              <a:rPr lang="en-US" sz="1800" dirty="0"/>
              <a:t>Service scenarios well acknowledged:</a:t>
            </a:r>
          </a:p>
          <a:p>
            <a:pPr lvl="1"/>
            <a:r>
              <a:rPr lang="en-US" sz="1600" i="1" dirty="0"/>
              <a:t>Scenario 1: The user manually activates a bolt-on pack (e.g. via self-care web portal) to improve experience for a particular application or a group of applications, or the user pays a fee to have access to a full range of coverage, not restricted to a subscribed list of TAIs. Both examples refer to temporary conditions with a time duration provided e.g. for a week. The new conditions are applicable before the service starts to enable a seamless experience. </a:t>
            </a:r>
          </a:p>
          <a:p>
            <a:pPr lvl="1"/>
            <a:r>
              <a:rPr lang="en-US" sz="1600" i="1" dirty="0"/>
              <a:t>Scenario 2: The application is automatically detected by a DPI type function, this triggers a change of RFSP while the application is active. </a:t>
            </a:r>
          </a:p>
          <a:p>
            <a:pPr lvl="1"/>
            <a:r>
              <a:rPr lang="en-US" sz="1600" i="1" dirty="0"/>
              <a:t>Scenario 3:  A third-party application such as an interactive video provider signals to the network that a call has commenced. </a:t>
            </a:r>
          </a:p>
          <a:p>
            <a:r>
              <a:rPr lang="en-US" sz="1800" dirty="0"/>
              <a:t>Revised WID (</a:t>
            </a:r>
            <a:r>
              <a:rPr lang="en-US" sz="1800" dirty="0">
                <a:hlinkClick r:id="rId3">
                  <a:extLst>
                    <a:ext uri="{A12FA001-AC4F-418D-AE19-62706E023703}">
                      <ahyp:hlinkClr xmlns:ahyp="http://schemas.microsoft.com/office/drawing/2018/hyperlinkcolor" val="tx"/>
                    </a:ext>
                  </a:extLst>
                </a:hlinkClick>
              </a:rPr>
              <a:t>S2-2002725</a:t>
            </a:r>
            <a:r>
              <a:rPr lang="en-US" sz="1800" dirty="0"/>
              <a:t>) and 2 DPs (</a:t>
            </a:r>
            <a:r>
              <a:rPr lang="en-US" sz="1800" dirty="0">
                <a:hlinkClick r:id="rId4">
                  <a:extLst>
                    <a:ext uri="{A12FA001-AC4F-418D-AE19-62706E023703}">
                      <ahyp:hlinkClr xmlns:ahyp="http://schemas.microsoft.com/office/drawing/2018/hyperlinkcolor" val="tx"/>
                    </a:ext>
                  </a:extLst>
                </a:hlinkClick>
              </a:rPr>
              <a:t>S2-2002724</a:t>
            </a:r>
            <a:r>
              <a:rPr lang="en-US" sz="1800" dirty="0"/>
              <a:t> &amp; </a:t>
            </a:r>
            <a:r>
              <a:rPr lang="en-US" sz="1800" dirty="0">
                <a:hlinkClick r:id="rId5">
                  <a:extLst>
                    <a:ext uri="{A12FA001-AC4F-418D-AE19-62706E023703}">
                      <ahyp:hlinkClr xmlns:ahyp="http://schemas.microsoft.com/office/drawing/2018/hyperlinkcolor" val="tx"/>
                    </a:ext>
                  </a:extLst>
                </a:hlinkClick>
              </a:rPr>
              <a:t>S2-2003140</a:t>
            </a:r>
            <a:r>
              <a:rPr lang="en-US" sz="1800" dirty="0"/>
              <a:t>) submitted to SA2#138e</a:t>
            </a:r>
          </a:p>
          <a:p>
            <a:r>
              <a:rPr lang="en-US" sz="1800" dirty="0"/>
              <a:t>Pre-SA2</a:t>
            </a:r>
            <a:r>
              <a:rPr lang="en-US" altLang="zh-CN" sz="1800" dirty="0"/>
              <a:t>#</a:t>
            </a:r>
            <a:r>
              <a:rPr lang="en-US" sz="1800" dirty="0"/>
              <a:t>138 </a:t>
            </a:r>
            <a:r>
              <a:rPr lang="en-US" altLang="zh-CN" sz="1800" dirty="0"/>
              <a:t>Offline discussion: </a:t>
            </a:r>
            <a:r>
              <a:rPr lang="en-US" sz="1800" dirty="0"/>
              <a:t>Some working assumptions were agreed, however,  consensus has not been fully reached on the solutions adopted for Scenario 1 and Scenario 2. </a:t>
            </a:r>
          </a:p>
        </p:txBody>
      </p:sp>
      <p:sp>
        <p:nvSpPr>
          <p:cNvPr id="5" name="Rectangle 1">
            <a:extLst>
              <a:ext uri="{FF2B5EF4-FFF2-40B4-BE49-F238E27FC236}">
                <a16:creationId xmlns:a16="http://schemas.microsoft.com/office/drawing/2014/main" id="{74D6EBB2-2630-4EED-AC8B-4F0B5E25C5A0}"/>
              </a:ext>
            </a:extLst>
          </p:cNvPr>
          <p:cNvSpPr>
            <a:spLocks noChangeArrowheads="1"/>
          </p:cNvSpPr>
          <p:nvPr/>
        </p:nvSpPr>
        <p:spPr bwMode="auto">
          <a:xfrm>
            <a:off x="485775" y="3768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E9848-7F10-4547-BC3F-AB90F41F127A}"/>
              </a:ext>
            </a:extLst>
          </p:cNvPr>
          <p:cNvSpPr>
            <a:spLocks noGrp="1"/>
          </p:cNvSpPr>
          <p:nvPr>
            <p:ph type="body" sz="quarter" idx="11"/>
          </p:nvPr>
        </p:nvSpPr>
        <p:spPr>
          <a:xfrm>
            <a:off x="495400" y="865865"/>
            <a:ext cx="8308181" cy="309563"/>
          </a:xfrm>
        </p:spPr>
        <p:txBody>
          <a:bodyPr/>
          <a:lstStyle/>
          <a:p>
            <a:pPr>
              <a:defRPr/>
            </a:pPr>
            <a:r>
              <a:rPr lang="en-US" sz="2400" b="1" dirty="0"/>
              <a:t>Solution on Scenario 1</a:t>
            </a:r>
          </a:p>
          <a:p>
            <a:pPr>
              <a:defRPr/>
            </a:pPr>
            <a:endParaRPr lang="en-US" sz="2400" b="1" dirty="0"/>
          </a:p>
          <a:p>
            <a:pPr>
              <a:defRPr/>
            </a:pPr>
            <a:endParaRPr lang="en-US" sz="2400" b="1" dirty="0"/>
          </a:p>
          <a:p>
            <a:pPr>
              <a:defRPr/>
            </a:pPr>
            <a:endParaRPr lang="en-US" sz="2400" b="1" dirty="0"/>
          </a:p>
          <a:p>
            <a:pPr>
              <a:defRPr/>
            </a:pPr>
            <a:endParaRPr lang="en-US" sz="2400" b="1" dirty="0"/>
          </a:p>
        </p:txBody>
      </p:sp>
      <p:sp>
        <p:nvSpPr>
          <p:cNvPr id="2" name="Rectangle 1">
            <a:extLst>
              <a:ext uri="{FF2B5EF4-FFF2-40B4-BE49-F238E27FC236}">
                <a16:creationId xmlns:a16="http://schemas.microsoft.com/office/drawing/2014/main" id="{1CD28ADB-560F-4F62-9D33-983D3FDB4048}"/>
              </a:ext>
            </a:extLst>
          </p:cNvPr>
          <p:cNvSpPr/>
          <p:nvPr/>
        </p:nvSpPr>
        <p:spPr>
          <a:xfrm>
            <a:off x="418011" y="1480457"/>
            <a:ext cx="8385569" cy="4955203"/>
          </a:xfrm>
          <a:prstGeom prst="rect">
            <a:avLst/>
          </a:prstGeom>
        </p:spPr>
        <p:txBody>
          <a:bodyPr wrap="square">
            <a:spAutoFit/>
          </a:bodyPr>
          <a:lstStyle/>
          <a:p>
            <a:pPr>
              <a:spcAft>
                <a:spcPts val="0"/>
              </a:spcAft>
            </a:pPr>
            <a:r>
              <a:rPr lang="en-US" sz="1600" i="1" dirty="0"/>
              <a:t>The user manually activates a bolt-on pack (e.g. via self-care web portal) to improve experience for a particular application or a group of applications, or the user pays a fee to have access to a full range of coverage, not restricted to a subscribed list of TAIs. Both examples refer to temporary conditions with a time duration provided e.g. for a week. The new conditions are applicable before the service starts to enable a seamless experience.</a:t>
            </a:r>
          </a:p>
          <a:p>
            <a:pPr>
              <a:spcAft>
                <a:spcPts val="0"/>
              </a:spcAft>
            </a:pPr>
            <a:r>
              <a:rPr lang="en-US" sz="1600" i="1" dirty="0"/>
              <a:t> </a:t>
            </a:r>
            <a:endParaRPr lang="en-US" sz="1600" dirty="0">
              <a:latin typeface="Calibri" panose="020F0502020204030204" pitchFamily="34" charset="0"/>
            </a:endParaRPr>
          </a:p>
          <a:p>
            <a:pPr marL="342900" lvl="0" indent="-342900">
              <a:spcAft>
                <a:spcPts val="0"/>
              </a:spcAft>
              <a:buFont typeface="+mj-lt"/>
              <a:buAutoNum type="alphaLcParenR"/>
            </a:pPr>
            <a:r>
              <a:rPr lang="en-US" sz="2000" dirty="0">
                <a:latin typeface="Calibri" panose="020F0502020204030204" pitchFamily="34" charset="0"/>
              </a:rPr>
              <a:t>The NW is in control, the AF request the NW to change the RFSP or SAR for SUPI_Y (optionally, with the condition of a particular app being detected) for a period of time. The request is stored in the UDR until the end of the requested period and then the PCF serving the AMF obtains the information on the requested AM policy change from UDR. </a:t>
            </a:r>
          </a:p>
          <a:p>
            <a:pPr marL="342900" indent="-342900">
              <a:spcAft>
                <a:spcPts val="0"/>
              </a:spcAft>
              <a:buFont typeface="+mj-lt"/>
              <a:buAutoNum type="alphaLcParenR"/>
            </a:pPr>
            <a:r>
              <a:rPr lang="en-US" sz="2000" dirty="0">
                <a:latin typeface="Calibri" panose="020F0502020204030204" pitchFamily="34" charset="0"/>
              </a:rPr>
              <a:t>The AF is in control, then it knows when the user starts using a particular application and can request the NW to apply the RFSP when the service starts, ends or when the time duration expires. The AF also request a SAR change until the time duration expires.</a:t>
            </a:r>
          </a:p>
          <a:p>
            <a:pPr>
              <a:spcAft>
                <a:spcPts val="0"/>
              </a:spcAft>
            </a:pPr>
            <a:endParaRPr lang="en-US" sz="2000" dirty="0">
              <a:latin typeface="Calibri" panose="020F0502020204030204" pitchFamily="34" charset="0"/>
            </a:endParaRPr>
          </a:p>
          <a:p>
            <a:pPr marL="180340" indent="228600">
              <a:spcAft>
                <a:spcPts val="900"/>
              </a:spcAft>
            </a:pPr>
            <a:r>
              <a:rPr lang="en-US" sz="2000" b="1" i="1" dirty="0">
                <a:latin typeface="Calibri" panose="020F0502020204030204" pitchFamily="34" charset="0"/>
                <a:ea typeface="宋体" panose="02010600030101010101" pitchFamily="2" charset="-122"/>
              </a:rPr>
              <a:t>Proposal 1: Option a) can be adopted. </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E9848-7F10-4547-BC3F-AB90F41F127A}"/>
              </a:ext>
            </a:extLst>
          </p:cNvPr>
          <p:cNvSpPr>
            <a:spLocks noGrp="1"/>
          </p:cNvSpPr>
          <p:nvPr>
            <p:ph type="body" sz="quarter" idx="11"/>
          </p:nvPr>
        </p:nvSpPr>
        <p:spPr>
          <a:xfrm>
            <a:off x="495400" y="865865"/>
            <a:ext cx="8308181" cy="309563"/>
          </a:xfrm>
        </p:spPr>
        <p:txBody>
          <a:bodyPr/>
          <a:lstStyle/>
          <a:p>
            <a:pPr>
              <a:defRPr/>
            </a:pPr>
            <a:r>
              <a:rPr lang="en-US" sz="2400" b="1" dirty="0"/>
              <a:t>Solution on Scenario 2</a:t>
            </a:r>
          </a:p>
        </p:txBody>
      </p:sp>
      <p:sp>
        <p:nvSpPr>
          <p:cNvPr id="2" name="Rectangle 1">
            <a:extLst>
              <a:ext uri="{FF2B5EF4-FFF2-40B4-BE49-F238E27FC236}">
                <a16:creationId xmlns:a16="http://schemas.microsoft.com/office/drawing/2014/main" id="{1CD28ADB-560F-4F62-9D33-983D3FDB4048}"/>
              </a:ext>
            </a:extLst>
          </p:cNvPr>
          <p:cNvSpPr/>
          <p:nvPr/>
        </p:nvSpPr>
        <p:spPr>
          <a:xfrm>
            <a:off x="418011" y="1480457"/>
            <a:ext cx="8385569" cy="4832092"/>
          </a:xfrm>
          <a:prstGeom prst="rect">
            <a:avLst/>
          </a:prstGeom>
        </p:spPr>
        <p:txBody>
          <a:bodyPr wrap="square">
            <a:spAutoFit/>
          </a:bodyPr>
          <a:lstStyle/>
          <a:p>
            <a:r>
              <a:rPr lang="en-US" sz="1600" i="1" dirty="0"/>
              <a:t>The application is automatically detected by a DPI type function, this triggers a change of RFSP while the application is active.</a:t>
            </a:r>
          </a:p>
          <a:p>
            <a:endParaRPr lang="en-US" sz="1600" i="1" dirty="0"/>
          </a:p>
          <a:p>
            <a:pPr marL="457200" indent="-457200">
              <a:buAutoNum type="alphaLcParenR"/>
            </a:pPr>
            <a:r>
              <a:rPr lang="en-US" sz="2000" dirty="0">
                <a:latin typeface="Calibri" panose="020F0502020204030204" pitchFamily="34" charset="0"/>
              </a:rPr>
              <a:t>PCF-SM notifies the PCF-AM that an application within the group of applications is detected, this cannot be unconditionally, but trigger only if a change of RFSP or AM Policies is required.</a:t>
            </a:r>
          </a:p>
          <a:p>
            <a:pPr marL="457200" indent="-457200">
              <a:buFontTx/>
              <a:buAutoNum type="alphaLcParenR"/>
            </a:pPr>
            <a:r>
              <a:rPr lang="en-US" sz="2000" dirty="0">
                <a:latin typeface="Calibri" panose="020F0502020204030204" pitchFamily="34" charset="0"/>
              </a:rPr>
              <a:t>PCF-AM requests the PCF-SM to be notified when an applications within the group of applications is detected, the PCF-AM needs to find the PCF-SM that controls the PDU session that runs this application, to avoid excessive signaling. The PCF-AM triggers an activation of PCC Rules to detect the application in the SMF/UPF.</a:t>
            </a:r>
          </a:p>
          <a:p>
            <a:pPr marL="457200" indent="-457200">
              <a:buFontTx/>
              <a:buAutoNum type="alphaLcParenR"/>
            </a:pPr>
            <a:r>
              <a:rPr lang="en-US" sz="2000" dirty="0">
                <a:latin typeface="Calibri" panose="020F0502020204030204" pitchFamily="34" charset="0"/>
              </a:rPr>
              <a:t>PCF-AM requests the SMF to be notified when the application is detected, the PCF-AM needs to find the SMF that controls the PDU session that runs this application, to avoid excessive signaling.</a:t>
            </a:r>
          </a:p>
          <a:p>
            <a:endParaRPr lang="en-US" sz="2000" dirty="0">
              <a:latin typeface="Calibri" panose="020F0502020204030204" pitchFamily="34" charset="0"/>
            </a:endParaRPr>
          </a:p>
          <a:p>
            <a:r>
              <a:rPr lang="en-US" sz="2000" dirty="0">
                <a:latin typeface="Calibri" panose="020F0502020204030204" pitchFamily="34" charset="0"/>
              </a:rPr>
              <a:t>      </a:t>
            </a:r>
            <a:r>
              <a:rPr lang="en-US" sz="2000" b="1" i="1" dirty="0">
                <a:latin typeface="Calibri" panose="020F0502020204030204" pitchFamily="34" charset="0"/>
                <a:ea typeface="宋体" panose="02010600030101010101" pitchFamily="2" charset="-122"/>
              </a:rPr>
              <a:t>Proposal 2: Option b) is adopted.</a:t>
            </a:r>
          </a:p>
        </p:txBody>
      </p:sp>
    </p:spTree>
    <p:extLst>
      <p:ext uri="{BB962C8B-B14F-4D97-AF65-F5344CB8AC3E}">
        <p14:creationId xmlns:p14="http://schemas.microsoft.com/office/powerpoint/2010/main" val="302745058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E9848-7F10-4547-BC3F-AB90F41F127A}"/>
              </a:ext>
            </a:extLst>
          </p:cNvPr>
          <p:cNvSpPr>
            <a:spLocks noGrp="1"/>
          </p:cNvSpPr>
          <p:nvPr>
            <p:ph type="body" sz="quarter" idx="11"/>
          </p:nvPr>
        </p:nvSpPr>
        <p:spPr>
          <a:xfrm>
            <a:off x="495400" y="865865"/>
            <a:ext cx="8308181" cy="309563"/>
          </a:xfrm>
        </p:spPr>
        <p:txBody>
          <a:bodyPr/>
          <a:lstStyle/>
          <a:p>
            <a:pPr>
              <a:defRPr/>
            </a:pPr>
            <a:r>
              <a:rPr lang="en-US" sz="2400" b="1" dirty="0"/>
              <a:t>Solution on Scenario 3</a:t>
            </a:r>
          </a:p>
        </p:txBody>
      </p:sp>
      <p:sp>
        <p:nvSpPr>
          <p:cNvPr id="2" name="Rectangle 1">
            <a:extLst>
              <a:ext uri="{FF2B5EF4-FFF2-40B4-BE49-F238E27FC236}">
                <a16:creationId xmlns:a16="http://schemas.microsoft.com/office/drawing/2014/main" id="{1CD28ADB-560F-4F62-9D33-983D3FDB4048}"/>
              </a:ext>
            </a:extLst>
          </p:cNvPr>
          <p:cNvSpPr/>
          <p:nvPr/>
        </p:nvSpPr>
        <p:spPr>
          <a:xfrm>
            <a:off x="418011" y="1480457"/>
            <a:ext cx="8385569" cy="4278094"/>
          </a:xfrm>
          <a:prstGeom prst="rect">
            <a:avLst/>
          </a:prstGeom>
        </p:spPr>
        <p:txBody>
          <a:bodyPr wrap="square">
            <a:spAutoFit/>
          </a:bodyPr>
          <a:lstStyle/>
          <a:p>
            <a:r>
              <a:rPr lang="en-US" sz="1600" i="1" dirty="0"/>
              <a:t>A third-party application such as an interactive video provider signals to the network that a call has commenced.</a:t>
            </a:r>
          </a:p>
          <a:p>
            <a:pPr marL="457200" indent="-457200">
              <a:buAutoNum type="alphaLcParenR"/>
            </a:pPr>
            <a:endParaRPr lang="en-US" sz="2000" dirty="0">
              <a:latin typeface="Calibri" panose="020F0502020204030204" pitchFamily="34" charset="0"/>
            </a:endParaRPr>
          </a:p>
          <a:p>
            <a:pPr marL="457200" indent="-457200">
              <a:buAutoNum type="alphaLcParenR"/>
            </a:pPr>
            <a:r>
              <a:rPr lang="en-US" sz="2000" dirty="0">
                <a:latin typeface="Calibri" panose="020F0502020204030204" pitchFamily="34" charset="0"/>
              </a:rPr>
              <a:t>AF notifies NEF that finds the PCF-AM for this UE to notify that one of the applications within the group of applications started/ends, and this triggers the request for setting/remove settings of the RFSP value. </a:t>
            </a:r>
          </a:p>
          <a:p>
            <a:pPr marL="457200" indent="-457200">
              <a:buAutoNum type="alphaLcParenR"/>
            </a:pPr>
            <a:r>
              <a:rPr lang="en-US" sz="2000" dirty="0">
                <a:latin typeface="Calibri" panose="020F0502020204030204" pitchFamily="34" charset="0"/>
              </a:rPr>
              <a:t>AF notifies NEF a request for QoS for one of the applications within the group </a:t>
            </a:r>
            <a:r>
              <a:rPr lang="en-US" sz="2000">
                <a:latin typeface="Calibri" panose="020F0502020204030204" pitchFamily="34" charset="0"/>
              </a:rPr>
              <a:t>of applications, </a:t>
            </a:r>
            <a:r>
              <a:rPr lang="en-US" sz="2000" dirty="0">
                <a:latin typeface="Calibri" panose="020F0502020204030204" pitchFamily="34" charset="0"/>
              </a:rPr>
              <a:t>using existing API in Rel-16, that will trigger a change of QoS and a change of RFSP, and then the PCF-SM discovers the PCF-AM to provide the RFSP value </a:t>
            </a:r>
          </a:p>
          <a:p>
            <a:endParaRPr lang="en-US" sz="2000" dirty="0">
              <a:latin typeface="Calibri" panose="020F0502020204030204" pitchFamily="34" charset="0"/>
            </a:endParaRPr>
          </a:p>
          <a:p>
            <a:r>
              <a:rPr lang="en-US" sz="2000" dirty="0">
                <a:latin typeface="Calibri" panose="020F0502020204030204" pitchFamily="34" charset="0"/>
              </a:rPr>
              <a:t>      </a:t>
            </a:r>
            <a:r>
              <a:rPr lang="en-US" sz="2000" b="1" i="1" dirty="0">
                <a:latin typeface="Calibri" panose="020F0502020204030204" pitchFamily="34" charset="0"/>
                <a:ea typeface="宋体" panose="02010600030101010101" pitchFamily="2" charset="-122"/>
              </a:rPr>
              <a:t>Proposal 3: Option a) is adopted.</a:t>
            </a:r>
          </a:p>
          <a:p>
            <a:endParaRPr lang="en-US" sz="2000" b="1" i="1" dirty="0">
              <a:latin typeface="Calibri" panose="020F0502020204030204" pitchFamily="34" charset="0"/>
              <a:ea typeface="宋体" panose="02010600030101010101" pitchFamily="2" charset="-122"/>
            </a:endParaRPr>
          </a:p>
          <a:p>
            <a:endParaRPr lang="en-US" sz="2000" b="1" i="1" dirty="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991633655"/>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0A41F864BF9E047AC9D98AA3A92DCA2" ma:contentTypeVersion="13" ma:contentTypeDescription="Create a new document." ma:contentTypeScope="" ma:versionID="b25bcc4ba47422d025582b925f8d75cc">
  <xsd:schema xmlns:xsd="http://www.w3.org/2001/XMLSchema" xmlns:xs="http://www.w3.org/2001/XMLSchema" xmlns:p="http://schemas.microsoft.com/office/2006/metadata/properties" xmlns:ns3="9fcd8246-0349-4f28-bf6f-1f0b2b4b9468" xmlns:ns4="26cfccf3-d9f9-43bb-aadf-58351eb1ba08" targetNamespace="http://schemas.microsoft.com/office/2006/metadata/properties" ma:root="true" ma:fieldsID="8a69f492b6e436bc0ae5a29485c0af4d" ns3:_="" ns4:_="">
    <xsd:import namespace="9fcd8246-0349-4f28-bf6f-1f0b2b4b9468"/>
    <xsd:import namespace="26cfccf3-d9f9-43bb-aadf-58351eb1ba0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cd8246-0349-4f28-bf6f-1f0b2b4b946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cfccf3-d9f9-43bb-aadf-58351eb1ba0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1A6554-E5B4-47B1-AB0C-CD21D7DD96FA}">
  <ds:schemaRefs>
    <ds:schemaRef ds:uri="http://purl.org/dc/terms/"/>
    <ds:schemaRef ds:uri="http://schemas.microsoft.com/office/2006/metadata/properties"/>
    <ds:schemaRef ds:uri="http://schemas.microsoft.com/office/2006/documentManagement/types"/>
    <ds:schemaRef ds:uri="9fcd8246-0349-4f28-bf6f-1f0b2b4b9468"/>
    <ds:schemaRef ds:uri="http://purl.org/dc/elements/1.1/"/>
    <ds:schemaRef ds:uri="http://schemas.microsoft.com/office/infopath/2007/PartnerControls"/>
    <ds:schemaRef ds:uri="26cfccf3-d9f9-43bb-aadf-58351eb1ba08"/>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35B68E0D-2293-4A73-B93F-31555BEA519F}">
  <ds:schemaRefs>
    <ds:schemaRef ds:uri="http://schemas.microsoft.com/sharepoint/v3/contenttype/forms"/>
  </ds:schemaRefs>
</ds:datastoreItem>
</file>

<file path=customXml/itemProps3.xml><?xml version="1.0" encoding="utf-8"?>
<ds:datastoreItem xmlns:ds="http://schemas.openxmlformats.org/officeDocument/2006/customXml" ds:itemID="{AADF5C0A-025D-41CD-9292-142F76AB2F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cd8246-0349-4f28-bf6f-1f0b2b4b9468"/>
    <ds:schemaRef ds:uri="26cfccf3-d9f9-43bb-aadf-58351eb1ba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8455</TotalTime>
  <Words>665</Words>
  <Application>Microsoft Office PowerPoint</Application>
  <PresentationFormat>On-screen Show (4:3)</PresentationFormat>
  <Paragraphs>37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Nokia Pure Text</vt:lpstr>
      <vt:lpstr>Nokia Pure Text Light</vt:lpstr>
      <vt:lpstr>Times New Roman</vt:lpstr>
      <vt:lpstr>Office Theme</vt:lpstr>
      <vt:lpstr>Multi PCF architecture for Dynamically Changed AM Policies in 5GC</vt:lpstr>
      <vt:lpstr>Issues &amp; Status</vt:lpstr>
      <vt:lpstr>PowerPoint Presentation</vt:lpstr>
      <vt:lpstr>PowerPoint Presentation</vt:lpstr>
      <vt:lpstr>PowerPoint Presentation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Nokia1</cp:lastModifiedBy>
  <cp:revision>1477</cp:revision>
  <dcterms:created xsi:type="dcterms:W3CDTF">2008-08-30T09:32:10Z</dcterms:created>
  <dcterms:modified xsi:type="dcterms:W3CDTF">2020-04-20T11:57:39Z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68169d57-491b-4690-942e-23bcbea86d99</vt:lpwstr>
  </property>
  <property fmtid="{D5CDD505-2E9C-101B-9397-08002B2CF9AE}" pid="7" name="CTP_TimeStamp">
    <vt:lpwstr>2020-04-08 17:12:39Z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0x01010000A41F864BF9E047AC9D98AA3A92DCA2</vt:lpwstr>
  </property>
</Properties>
</file>