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2"/>
  </p:notesMasterIdLst>
  <p:handoutMasterIdLst>
    <p:handoutMasterId r:id="rId13"/>
  </p:handoutMasterIdLst>
  <p:sldIdLst>
    <p:sldId id="303" r:id="rId7"/>
    <p:sldId id="859" r:id="rId8"/>
    <p:sldId id="854" r:id="rId9"/>
    <p:sldId id="855" r:id="rId10"/>
    <p:sldId id="858" r:id="rId1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68" d="100"/>
          <a:sy n="68" d="100"/>
        </p:scale>
        <p:origin x="118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mouli, Devaki (Nokia - US/Dallas)" userId="ebf2a9f8-651b-4485-926f-9d93c0eafbc5" providerId="ADAL" clId="{E647D7E9-2685-4587-8345-999EC9FB8FAA}"/>
    <pc:docChg chg="modSld">
      <pc:chgData name="Chandramouli, Devaki (Nokia - US/Dallas)" userId="ebf2a9f8-651b-4485-926f-9d93c0eafbc5" providerId="ADAL" clId="{E647D7E9-2685-4587-8345-999EC9FB8FAA}" dt="2020-04-17T22:33:04.840" v="540" actId="20577"/>
      <pc:docMkLst>
        <pc:docMk/>
      </pc:docMkLst>
      <pc:sldChg chg="modSp">
        <pc:chgData name="Chandramouli, Devaki (Nokia - US/Dallas)" userId="ebf2a9f8-651b-4485-926f-9d93c0eafbc5" providerId="ADAL" clId="{E647D7E9-2685-4587-8345-999EC9FB8FAA}" dt="2020-04-17T22:33:04.840" v="540" actId="20577"/>
        <pc:sldMkLst>
          <pc:docMk/>
          <pc:sldMk cId="866068917" sldId="856"/>
        </pc:sldMkLst>
        <pc:spChg chg="mod">
          <ac:chgData name="Chandramouli, Devaki (Nokia - US/Dallas)" userId="ebf2a9f8-651b-4485-926f-9d93c0eafbc5" providerId="ADAL" clId="{E647D7E9-2685-4587-8345-999EC9FB8FAA}" dt="2020-04-17T22:33:04.840" v="540" actId="20577"/>
          <ac:spMkLst>
            <pc:docMk/>
            <pc:sldMk cId="866068917" sldId="856"/>
            <ac:spMk id="3" creationId="{40EC871F-24F6-4169-8216-1CB1419499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4/20/2020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4/20/2020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nokia.sharepoint.com/sites/c5g/e2earch/SA2%20Documents/SA2%20meetings/SA2%20138E%20(Elbonia)/Third%20party%20document%20analysis/Docs/S2-2002777.zip" TargetMode="External"/><Relationship Id="rId13" Type="http://schemas.openxmlformats.org/officeDocument/2006/relationships/hyperlink" Target="https://nokia.sharepoint.com/sites/c5g/e2earch/SA2%20Documents/SA2%20meetings/SA2%20138E%20(Elbonia)/Third%20party%20document%20analysis/Docs/S2-2003011.zip" TargetMode="External"/><Relationship Id="rId3" Type="http://schemas.openxmlformats.org/officeDocument/2006/relationships/hyperlink" Target="https://nokia.sharepoint.com/sites/c5g/e2earch/SA2%20Documents/SA2%20meetings/SA2%20138E%20(Elbonia)/Third%20party%20document%20analysis/Docs/S2-2002774.zip" TargetMode="External"/><Relationship Id="rId7" Type="http://schemas.openxmlformats.org/officeDocument/2006/relationships/hyperlink" Target="https://nokia.sharepoint.com/sites/c5g/e2earch/SA2%20Documents/SA2%20meetings/SA2%20138E%20(Elbonia)/Third%20party%20document%20analysis/Docs/S2-2002776.zip" TargetMode="External"/><Relationship Id="rId12" Type="http://schemas.openxmlformats.org/officeDocument/2006/relationships/hyperlink" Target="https://nokia.sharepoint.com/sites/c5g/e2earch/SA2%20Documents/SA2%20meetings/SA2%20138E%20(Elbonia)/Third%20party%20document%20analysis/Docs/S2-2002869.zip" TargetMode="External"/><Relationship Id="rId2" Type="http://schemas.openxmlformats.org/officeDocument/2006/relationships/hyperlink" Target="https://nokia.sharepoint.com/sites/c5g/e2earch/SA2%20Documents/SA2%20meetings/SA2%20138E%20(Elbonia)/Third%20party%20document%20analysis/Docs/S2-2002658.zip" TargetMode="External"/><Relationship Id="rId16" Type="http://schemas.openxmlformats.org/officeDocument/2006/relationships/hyperlink" Target="https://nokia.sharepoint.com/sites/c5g/e2earch/SA2%20Documents/SA2%20meetings/SA2%20138E%20(Elbonia)/Third%20party%20document%20analysis/Docs/S2-2003012.zip" TargetMode="External"/><Relationship Id="rId1" Type="http://schemas.openxmlformats.org/officeDocument/2006/relationships/slideLayout" Target="../slideLayouts/slideLayout2.xml"/><Relationship Id="rId6" Type="http://schemas.openxmlformats.org/officeDocument/2006/relationships/hyperlink" Target="https://nokia.sharepoint.com/sites/c5g/e2earch/SA2%20Documents/SA2%20meetings/SA2%20138E%20(Elbonia)/Third%20party%20document%20analysis/Docs/S2-2002775.zip" TargetMode="External"/><Relationship Id="rId11" Type="http://schemas.openxmlformats.org/officeDocument/2006/relationships/hyperlink" Target="https://nokia.sharepoint.com/sites/c5g/e2earch/SA2%20Documents/SA2%20meetings/SA2%20138E%20(Elbonia)/Third%20party%20document%20analysis/Docs/S2-2002868.zip" TargetMode="External"/><Relationship Id="rId5" Type="http://schemas.openxmlformats.org/officeDocument/2006/relationships/hyperlink" Target="https://nokia.sharepoint.com/sites/c5g/e2earch/SA2%20Documents/SA2%20meetings/SA2%20138E%20(Elbonia)/Third%20party%20document%20analysis/Docs/S2-2002938.zip" TargetMode="External"/><Relationship Id="rId15" Type="http://schemas.openxmlformats.org/officeDocument/2006/relationships/hyperlink" Target="https://nokia.sharepoint.com/sites/c5g/e2earch/SA2%20Documents/SA2%20meetings/SA2%20138E%20(Elbonia)/Third%20party%20document%20analysis/Docs/S2-2002936.zip" TargetMode="External"/><Relationship Id="rId10" Type="http://schemas.openxmlformats.org/officeDocument/2006/relationships/hyperlink" Target="https://nokia.sharepoint.com/sites/c5g/e2earch/SA2%20Documents/SA2%20meetings/SA2%20138E%20(Elbonia)/Third%20party%20document%20analysis/Docs/S2-2002779.zip" TargetMode="External"/><Relationship Id="rId4" Type="http://schemas.openxmlformats.org/officeDocument/2006/relationships/hyperlink" Target="https://nokia.sharepoint.com/sites/c5g/e2earch/SA2%20Documents/SA2%20meetings/SA2%20138E%20(Elbonia)/Third%20party%20document%20analysis/Docs/S2-2002867.zip" TargetMode="External"/><Relationship Id="rId9" Type="http://schemas.openxmlformats.org/officeDocument/2006/relationships/hyperlink" Target="https://nokia.sharepoint.com/sites/c5g/e2earch/SA2%20Documents/SA2%20meetings/SA2%20138E%20(Elbonia)/Third%20party%20document%20analysis/Docs/S2-2002778.zip" TargetMode="External"/><Relationship Id="rId14" Type="http://schemas.openxmlformats.org/officeDocument/2006/relationships/hyperlink" Target="https://nokia.sharepoint.com/sites/c5g/e2earch/SA2%20Documents/SA2%20meetings/SA2%20138E%20(Elbonia)/Third%20party%20document%20analysis/Docs/S2-2002935.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Hannu Hietalahti</a:t>
            </a:r>
          </a:p>
          <a:p>
            <a:pPr marL="0" indent="0" algn="ctr" eaLnBrk="1" hangingPunct="1">
              <a:buFontTx/>
              <a:buNone/>
            </a:pPr>
            <a:r>
              <a:rPr lang="fr-FR" altLang="de-DE" dirty="0">
                <a:effectLst>
                  <a:outerShdw blurRad="38100" dist="38100" dir="2700000" algn="tl">
                    <a:srgbClr val="000000">
                      <a:alpha val="43137"/>
                    </a:srgbClr>
                  </a:outerShdw>
                </a:effectLst>
              </a:rPr>
              <a:t>Nokia</a:t>
            </a:r>
          </a:p>
        </p:txBody>
      </p:sp>
      <p:sp>
        <p:nvSpPr>
          <p:cNvPr id="7" name="Text Box 63"/>
          <p:cNvSpPr txBox="1">
            <a:spLocks noChangeArrowheads="1"/>
          </p:cNvSpPr>
          <p:nvPr/>
        </p:nvSpPr>
        <p:spPr bwMode="auto">
          <a:xfrm>
            <a:off x="764005" y="1895122"/>
            <a:ext cx="761599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a:solidFill>
                  <a:srgbClr val="FF3300"/>
                </a:solidFill>
                <a:effectLst>
                  <a:outerShdw blurRad="38100" dist="38100" dir="2700000" algn="tl">
                    <a:srgbClr val="C0C0C0"/>
                  </a:outerShdw>
                </a:effectLst>
                <a:latin typeface="Calibri" pitchFamily="34" charset="0"/>
              </a:rPr>
              <a:t>NAS PDU delivery failure in RRC Inactive</a:t>
            </a:r>
          </a:p>
          <a:p>
            <a:pPr algn="ctr">
              <a:defRPr/>
            </a:pPr>
            <a:r>
              <a:rPr lang="en-GB" sz="2800" b="1" dirty="0">
                <a:solidFill>
                  <a:srgbClr val="FF3300"/>
                </a:solidFill>
                <a:effectLst>
                  <a:outerShdw blurRad="38100" dist="38100" dir="2700000" algn="tl">
                    <a:srgbClr val="C0C0C0"/>
                  </a:outerShdw>
                </a:effectLst>
                <a:latin typeface="Calibri" pitchFamily="34" charset="0"/>
              </a:rPr>
              <a:t>Proposed way forward in SA2 #138E</a:t>
            </a:r>
            <a:endParaRPr lang="en-US" sz="28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488950" y="228600"/>
            <a:ext cx="7033640" cy="1143000"/>
          </a:xfrm>
        </p:spPr>
        <p:txBody>
          <a:bodyPr rtlCol="0">
            <a:normAutofit/>
          </a:bodyPr>
          <a:lstStyle/>
          <a:p>
            <a:pPr eaLnBrk="1" hangingPunct="1">
              <a:defRPr/>
            </a:pPr>
            <a:r>
              <a:rPr lang="en-US" dirty="0">
                <a:effectLst>
                  <a:outerShdw blurRad="38100" dist="38100" dir="2700000" algn="tl">
                    <a:srgbClr val="C0C0C0"/>
                  </a:outerShdw>
                </a:effectLst>
              </a:rPr>
              <a:t>Key Questions</a:t>
            </a:r>
          </a:p>
        </p:txBody>
      </p:sp>
      <p:sp>
        <p:nvSpPr>
          <p:cNvPr id="2" name="Content Placeholder 1">
            <a:extLst>
              <a:ext uri="{FF2B5EF4-FFF2-40B4-BE49-F238E27FC236}">
                <a16:creationId xmlns:a16="http://schemas.microsoft.com/office/drawing/2014/main" id="{4471A334-4B72-4ED4-8E33-B9893FE60EB4}"/>
              </a:ext>
            </a:extLst>
          </p:cNvPr>
          <p:cNvSpPr>
            <a:spLocks noGrp="1"/>
          </p:cNvSpPr>
          <p:nvPr>
            <p:ph idx="1"/>
          </p:nvPr>
        </p:nvSpPr>
        <p:spPr>
          <a:xfrm>
            <a:off x="429212" y="1454150"/>
            <a:ext cx="8592237" cy="4830763"/>
          </a:xfrm>
        </p:spPr>
        <p:txBody>
          <a:bodyPr/>
          <a:lstStyle/>
          <a:p>
            <a:pPr marL="0" indent="0">
              <a:buNone/>
            </a:pPr>
            <a:r>
              <a:rPr lang="en-US" sz="2400" b="1" u="sng" dirty="0"/>
              <a:t>Why SA2 needs to specify error handling requirements</a:t>
            </a:r>
            <a:endParaRPr lang="en-US" sz="2400" dirty="0"/>
          </a:p>
          <a:p>
            <a:r>
              <a:rPr lang="en-US" sz="2000" dirty="0"/>
              <a:t>NAS error handling is based on indication received from the NG-RAN over N2</a:t>
            </a:r>
          </a:p>
          <a:p>
            <a:r>
              <a:rPr lang="en-US" sz="2000" dirty="0"/>
              <a:t>RAN3 asks for clarification of already existing requirements for handling error case that is specified in TS 23.501</a:t>
            </a:r>
          </a:p>
          <a:p>
            <a:pPr marL="0" indent="0">
              <a:buNone/>
            </a:pPr>
            <a:endParaRPr lang="en-US" sz="2400" b="1" u="sng" dirty="0"/>
          </a:p>
          <a:p>
            <a:pPr marL="0" indent="0">
              <a:buNone/>
            </a:pPr>
            <a:r>
              <a:rPr lang="en-US" sz="2400" b="1" u="sng" dirty="0"/>
              <a:t>Key questions:</a:t>
            </a:r>
            <a:endParaRPr lang="en-US" sz="2400" dirty="0"/>
          </a:p>
          <a:p>
            <a:r>
              <a:rPr lang="en-US" sz="2000" dirty="0"/>
              <a:t>Agreed baseline: failure to deliver DL NAS PDU included in PDU Session Release Command will lead to NG-RAN indication of failure back to CN</a:t>
            </a:r>
          </a:p>
          <a:p>
            <a:r>
              <a:rPr lang="en-US" sz="2000" dirty="0"/>
              <a:t>Question to be answered: Does the NG-RAN </a:t>
            </a:r>
            <a:r>
              <a:rPr lang="en-US" sz="2000" b="1" dirty="0"/>
              <a:t>in addition</a:t>
            </a:r>
            <a:r>
              <a:rPr lang="en-US" sz="2000" dirty="0"/>
              <a:t> run so called “Downlink NAS Non Delivery Indication procedure” which means echoing back to sender the NAS PDU whose delivery to the UE has failed?</a:t>
            </a:r>
          </a:p>
        </p:txBody>
      </p:sp>
    </p:spTree>
    <p:extLst>
      <p:ext uri="{BB962C8B-B14F-4D97-AF65-F5344CB8AC3E}">
        <p14:creationId xmlns:p14="http://schemas.microsoft.com/office/powerpoint/2010/main" val="156486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D7B7F-2404-4E05-9DBB-AE647930F3FF}"/>
              </a:ext>
            </a:extLst>
          </p:cNvPr>
          <p:cNvSpPr>
            <a:spLocks noGrp="1"/>
          </p:cNvSpPr>
          <p:nvPr>
            <p:ph type="title"/>
          </p:nvPr>
        </p:nvSpPr>
        <p:spPr/>
        <p:txBody>
          <a:bodyPr/>
          <a:lstStyle/>
          <a:p>
            <a:r>
              <a:rPr lang="en-US" dirty="0"/>
              <a:t>Task for SA2 #138E</a:t>
            </a:r>
          </a:p>
        </p:txBody>
      </p:sp>
      <p:sp>
        <p:nvSpPr>
          <p:cNvPr id="3" name="Content Placeholder 2">
            <a:extLst>
              <a:ext uri="{FF2B5EF4-FFF2-40B4-BE49-F238E27FC236}">
                <a16:creationId xmlns:a16="http://schemas.microsoft.com/office/drawing/2014/main" id="{7E99E4E5-D719-4EA6-977E-DB3142815F84}"/>
              </a:ext>
            </a:extLst>
          </p:cNvPr>
          <p:cNvSpPr>
            <a:spLocks noGrp="1"/>
          </p:cNvSpPr>
          <p:nvPr>
            <p:ph idx="1"/>
          </p:nvPr>
        </p:nvSpPr>
        <p:spPr/>
        <p:txBody>
          <a:bodyPr/>
          <a:lstStyle/>
          <a:p>
            <a:r>
              <a:rPr lang="en-US" sz="2400" dirty="0"/>
              <a:t>Both Reply LS and CR(s) are needed in SA2 #138E</a:t>
            </a:r>
          </a:p>
          <a:p>
            <a:r>
              <a:rPr lang="en-US" sz="2400" dirty="0"/>
              <a:t>Reply LS is needed to give RAN3 the error handling requirement they asked us to clarify (LS in S2-2002658)</a:t>
            </a:r>
          </a:p>
          <a:p>
            <a:r>
              <a:rPr lang="en-US" sz="2400" dirty="0"/>
              <a:t>CRs are needed to clarify whether TS 23.501 expression “NAS non-delivery” means failure to deliver the NAS PDU in general or refers to “Downlink NAS Non Delivery Indication procedure” as specified by RAN3 in TS 36.300</a:t>
            </a:r>
          </a:p>
          <a:p>
            <a:pPr lvl="1"/>
            <a:r>
              <a:rPr lang="en-US" sz="2000" dirty="0"/>
              <a:t>The answer depends on how the NAS PDU was received and these different cases should be identified in 23.501</a:t>
            </a:r>
          </a:p>
          <a:p>
            <a:pPr lvl="1"/>
            <a:r>
              <a:rPr lang="en-US" sz="2000" dirty="0"/>
              <a:t>“Downlink NAS Non Delivery Indication procedure” applies on DL NAS TRANSPORT</a:t>
            </a:r>
          </a:p>
          <a:p>
            <a:pPr lvl="1"/>
            <a:r>
              <a:rPr lang="en-US" sz="2000" dirty="0"/>
              <a:t>Otherwise, “Downlink NAS Non Delivery Indication procedure” does not apply</a:t>
            </a:r>
          </a:p>
        </p:txBody>
      </p:sp>
    </p:spTree>
    <p:extLst>
      <p:ext uri="{BB962C8B-B14F-4D97-AF65-F5344CB8AC3E}">
        <p14:creationId xmlns:p14="http://schemas.microsoft.com/office/powerpoint/2010/main" val="40661247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6D76-AC71-48BF-9E0D-FD98835DD10F}"/>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4AC9C45E-1242-4A5C-981B-DFB8A1323E5C}"/>
              </a:ext>
            </a:extLst>
          </p:cNvPr>
          <p:cNvSpPr>
            <a:spLocks noGrp="1"/>
          </p:cNvSpPr>
          <p:nvPr>
            <p:ph idx="1"/>
          </p:nvPr>
        </p:nvSpPr>
        <p:spPr>
          <a:xfrm>
            <a:off x="422167" y="1262421"/>
            <a:ext cx="8515102" cy="4830763"/>
          </a:xfrm>
        </p:spPr>
        <p:txBody>
          <a:bodyPr/>
          <a:lstStyle/>
          <a:p>
            <a:pPr marL="0" indent="0">
              <a:buNone/>
            </a:pPr>
            <a:r>
              <a:rPr lang="en-US" sz="2400" b="1" u="sng" dirty="0"/>
              <a:t>Liaison statement</a:t>
            </a:r>
            <a:endParaRPr lang="en-US" sz="2400" dirty="0"/>
          </a:p>
          <a:p>
            <a:r>
              <a:rPr lang="en-US" sz="1800" dirty="0"/>
              <a:t>Take Qualcomm LS S2-2002938 as the basis (because it’s the shortest) </a:t>
            </a:r>
          </a:p>
          <a:p>
            <a:r>
              <a:rPr lang="en-US" sz="1800" dirty="0"/>
              <a:t>Option 1 in RAN3 LS is the right answer to Q1</a:t>
            </a:r>
          </a:p>
          <a:p>
            <a:pPr lvl="1"/>
            <a:r>
              <a:rPr lang="en-US" sz="1400" dirty="0"/>
              <a:t>NAS PDU error handling is based on failure indication and it does not need the failed PDU to be returned</a:t>
            </a:r>
          </a:p>
          <a:p>
            <a:r>
              <a:rPr lang="en-US" sz="1800" dirty="0"/>
              <a:t>If further explanation is needed, the different scenarios from Ericsson LS in 2938 can be added (but “CN” and “implicit vs. explicit” need to be replaced by specific NFs) </a:t>
            </a:r>
          </a:p>
          <a:p>
            <a:r>
              <a:rPr lang="en-US" sz="1800" dirty="0"/>
              <a:t>Even if something more needs to be added to identify the target NF, echoing back the failed NAS PDU included in PDU Session Release Command is still not needed (except when explicitly stated already)</a:t>
            </a:r>
          </a:p>
          <a:p>
            <a:pPr marL="0" indent="0">
              <a:buNone/>
            </a:pPr>
            <a:r>
              <a:rPr lang="en-US" sz="2400" b="1" u="sng" dirty="0"/>
              <a:t>CRs</a:t>
            </a:r>
            <a:r>
              <a:rPr lang="en-US" sz="2400" b="1" dirty="0"/>
              <a:t>:</a:t>
            </a:r>
            <a:r>
              <a:rPr lang="en-US" sz="2400" dirty="0"/>
              <a:t> </a:t>
            </a:r>
          </a:p>
          <a:p>
            <a:r>
              <a:rPr lang="en-US" sz="1800" dirty="0"/>
              <a:t>23.501: Revise Qualcomm </a:t>
            </a:r>
            <a:r>
              <a:rPr lang="en-US" sz="1800" dirty="0" err="1"/>
              <a:t>tdoc</a:t>
            </a:r>
            <a:r>
              <a:rPr lang="en-US" sz="1800" dirty="0"/>
              <a:t> 2935 that addresses the minimum change required by the incoming LS by adding the correct RAN3 procedure name “Downlink NAS Non Delivery Indication”</a:t>
            </a:r>
          </a:p>
          <a:p>
            <a:r>
              <a:rPr lang="en-US" sz="1800" dirty="0"/>
              <a:t>Merge Nokia CR change indicating the cause value in the other case (i.e. when Downlink NAS Non Delivery Indication procedure is not used)</a:t>
            </a:r>
          </a:p>
          <a:p>
            <a:r>
              <a:rPr lang="en-US" sz="1800" dirty="0"/>
              <a:t>23.502: Align Ericsson </a:t>
            </a:r>
            <a:r>
              <a:rPr lang="en-US" sz="1800" dirty="0" err="1"/>
              <a:t>tdoc</a:t>
            </a:r>
            <a:r>
              <a:rPr lang="en-US" sz="1800" dirty="0"/>
              <a:t> 2777 to address the same decisions in 23.502 </a:t>
            </a:r>
            <a:endParaRPr lang="en-US" sz="1400" dirty="0"/>
          </a:p>
        </p:txBody>
      </p:sp>
    </p:spTree>
    <p:extLst>
      <p:ext uri="{BB962C8B-B14F-4D97-AF65-F5344CB8AC3E}">
        <p14:creationId xmlns:p14="http://schemas.microsoft.com/office/powerpoint/2010/main" val="379819967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C930-6DA0-4650-82A3-85B589B31A6E}"/>
              </a:ext>
            </a:extLst>
          </p:cNvPr>
          <p:cNvSpPr>
            <a:spLocks noGrp="1"/>
          </p:cNvSpPr>
          <p:nvPr>
            <p:ph type="title"/>
          </p:nvPr>
        </p:nvSpPr>
        <p:spPr/>
        <p:txBody>
          <a:bodyPr/>
          <a:lstStyle/>
          <a:p>
            <a:r>
              <a:rPr lang="en-US" dirty="0"/>
              <a:t>Related documents, AI 6.1 </a:t>
            </a:r>
          </a:p>
        </p:txBody>
      </p:sp>
      <p:graphicFrame>
        <p:nvGraphicFramePr>
          <p:cNvPr id="6" name="Table 5">
            <a:extLst>
              <a:ext uri="{FF2B5EF4-FFF2-40B4-BE49-F238E27FC236}">
                <a16:creationId xmlns:a16="http://schemas.microsoft.com/office/drawing/2014/main" id="{22E9C325-4432-452D-B245-B9D84244CFE1}"/>
              </a:ext>
            </a:extLst>
          </p:cNvPr>
          <p:cNvGraphicFramePr>
            <a:graphicFrameLocks noGrp="1"/>
          </p:cNvGraphicFramePr>
          <p:nvPr>
            <p:extLst>
              <p:ext uri="{D42A27DB-BD31-4B8C-83A1-F6EECF244321}">
                <p14:modId xmlns:p14="http://schemas.microsoft.com/office/powerpoint/2010/main" val="3991181319"/>
              </p:ext>
            </p:extLst>
          </p:nvPr>
        </p:nvGraphicFramePr>
        <p:xfrm>
          <a:off x="603314" y="1237829"/>
          <a:ext cx="8323870" cy="4379265"/>
        </p:xfrm>
        <a:graphic>
          <a:graphicData uri="http://schemas.openxmlformats.org/drawingml/2006/table">
            <a:tbl>
              <a:tblPr firstRow="1" firstCol="1" bandRow="1">
                <a:tableStyleId>{5C22544A-7EE6-4342-B048-85BDC9FD1C3A}</a:tableStyleId>
              </a:tblPr>
              <a:tblGrid>
                <a:gridCol w="801280">
                  <a:extLst>
                    <a:ext uri="{9D8B030D-6E8A-4147-A177-3AD203B41FA5}">
                      <a16:colId xmlns:a16="http://schemas.microsoft.com/office/drawing/2014/main" val="394540453"/>
                    </a:ext>
                  </a:extLst>
                </a:gridCol>
                <a:gridCol w="4296491">
                  <a:extLst>
                    <a:ext uri="{9D8B030D-6E8A-4147-A177-3AD203B41FA5}">
                      <a16:colId xmlns:a16="http://schemas.microsoft.com/office/drawing/2014/main" val="2704197334"/>
                    </a:ext>
                  </a:extLst>
                </a:gridCol>
                <a:gridCol w="1637969">
                  <a:extLst>
                    <a:ext uri="{9D8B030D-6E8A-4147-A177-3AD203B41FA5}">
                      <a16:colId xmlns:a16="http://schemas.microsoft.com/office/drawing/2014/main" val="210554608"/>
                    </a:ext>
                  </a:extLst>
                </a:gridCol>
                <a:gridCol w="483496">
                  <a:extLst>
                    <a:ext uri="{9D8B030D-6E8A-4147-A177-3AD203B41FA5}">
                      <a16:colId xmlns:a16="http://schemas.microsoft.com/office/drawing/2014/main" val="1399103898"/>
                    </a:ext>
                  </a:extLst>
                </a:gridCol>
                <a:gridCol w="1104634">
                  <a:extLst>
                    <a:ext uri="{9D8B030D-6E8A-4147-A177-3AD203B41FA5}">
                      <a16:colId xmlns:a16="http://schemas.microsoft.com/office/drawing/2014/main" val="572286799"/>
                    </a:ext>
                  </a:extLst>
                </a:gridCol>
              </a:tblGrid>
              <a:tr h="435098">
                <a:tc>
                  <a:txBody>
                    <a:bodyPr/>
                    <a:lstStyle/>
                    <a:p>
                      <a:pPr>
                        <a:spcAft>
                          <a:spcPts val="0"/>
                        </a:spcAft>
                      </a:pPr>
                      <a:r>
                        <a:rPr lang="en-GB" sz="1100" u="sng" dirty="0">
                          <a:effectLst/>
                          <a:hlinkClick r:id="rId2" action="ppaction://hlinkfile"/>
                        </a:rPr>
                        <a:t>S2-2002658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LS from RAN WG3: LS on NAS Non delivery for RRC Inactive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RAN WG3 (R3-201362)</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Responses in S2-2002774, S2-2002867 and S2-2002938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3923048574"/>
                  </a:ext>
                </a:extLst>
              </a:tr>
              <a:tr h="181095">
                <a:tc>
                  <a:txBody>
                    <a:bodyPr/>
                    <a:lstStyle/>
                    <a:p>
                      <a:pPr>
                        <a:spcAft>
                          <a:spcPts val="0"/>
                        </a:spcAft>
                      </a:pPr>
                      <a:r>
                        <a:rPr lang="en-GB" sz="1100" u="sng" dirty="0">
                          <a:effectLst/>
                          <a:hlinkClick r:id="rId3" action="ppaction://hlinkfile"/>
                        </a:rPr>
                        <a:t>S2-2002774</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[DRAFT] Reply LS on NAS Non delivery for RRC Inactive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Ericsson</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Response to S2-2002658</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3906013698"/>
                  </a:ext>
                </a:extLst>
              </a:tr>
              <a:tr h="181095">
                <a:tc>
                  <a:txBody>
                    <a:bodyPr/>
                    <a:lstStyle/>
                    <a:p>
                      <a:pPr>
                        <a:spcAft>
                          <a:spcPts val="0"/>
                        </a:spcAft>
                      </a:pPr>
                      <a:r>
                        <a:rPr lang="en-GB" sz="1100" u="sng" dirty="0">
                          <a:effectLst/>
                          <a:hlinkClick r:id="rId4" action="ppaction://hlinkfile"/>
                        </a:rPr>
                        <a:t>S2-2002867</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[DRAFT] Reply LS on NAS non-delivery in RRC Inactive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Nokia, Nokia Shanghai Bell</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Response to S2-2002658</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251784528"/>
                  </a:ext>
                </a:extLst>
              </a:tr>
              <a:tr h="181095">
                <a:tc>
                  <a:txBody>
                    <a:bodyPr/>
                    <a:lstStyle/>
                    <a:p>
                      <a:pPr>
                        <a:spcAft>
                          <a:spcPts val="0"/>
                        </a:spcAft>
                      </a:pPr>
                      <a:r>
                        <a:rPr lang="en-GB" sz="1100" u="sng" dirty="0">
                          <a:effectLst/>
                          <a:hlinkClick r:id="rId5" action="ppaction://hlinkfile"/>
                        </a:rPr>
                        <a:t>S2-2002938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[DRAFT] Reply LS on NAS Non delivery for RRC Inactive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QUALCOMM Europe Inc. - Italy</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Response to S2-2002658</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408255030"/>
                  </a:ext>
                </a:extLst>
              </a:tr>
              <a:tr h="181095">
                <a:tc>
                  <a:txBody>
                    <a:bodyPr/>
                    <a:lstStyle/>
                    <a:p>
                      <a:pPr>
                        <a:spcAft>
                          <a:spcPts val="0"/>
                        </a:spcAft>
                      </a:pPr>
                      <a:r>
                        <a:rPr lang="en-GB" sz="1100" u="sng" dirty="0">
                          <a:effectLst/>
                          <a:hlinkClick r:id="rId6" action="ppaction://hlinkfile"/>
                        </a:rPr>
                        <a:t>S2-2002775</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CR2244 (Rel-15, 'F'): Clarification on NAS non delivery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Ericsson</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dirty="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2699219152"/>
                  </a:ext>
                </a:extLst>
              </a:tr>
              <a:tr h="181095">
                <a:tc>
                  <a:txBody>
                    <a:bodyPr/>
                    <a:lstStyle/>
                    <a:p>
                      <a:pPr>
                        <a:spcAft>
                          <a:spcPts val="0"/>
                        </a:spcAft>
                      </a:pPr>
                      <a:r>
                        <a:rPr lang="en-GB" sz="1100" u="sng" dirty="0">
                          <a:effectLst/>
                          <a:hlinkClick r:id="rId7" action="ppaction://hlinkfile"/>
                        </a:rPr>
                        <a:t>S2-2002776</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CR2245 (Rel-16, 'A'): Clarification on NAS non delivery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Ericsson</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1046335546"/>
                  </a:ext>
                </a:extLst>
              </a:tr>
              <a:tr h="181095">
                <a:tc>
                  <a:txBody>
                    <a:bodyPr/>
                    <a:lstStyle/>
                    <a:p>
                      <a:pPr>
                        <a:spcAft>
                          <a:spcPts val="0"/>
                        </a:spcAft>
                      </a:pPr>
                      <a:r>
                        <a:rPr lang="en-GB" sz="1100" u="sng" dirty="0">
                          <a:effectLst/>
                          <a:hlinkClick r:id="rId8" action="ppaction://hlinkfile"/>
                        </a:rPr>
                        <a:t>S2-2002777</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23.502 CR2191 (Rel-15, 'F'): Clarification on NAS non delivery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Ericsson</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2704997085"/>
                  </a:ext>
                </a:extLst>
              </a:tr>
              <a:tr h="181095">
                <a:tc>
                  <a:txBody>
                    <a:bodyPr/>
                    <a:lstStyle/>
                    <a:p>
                      <a:pPr>
                        <a:spcAft>
                          <a:spcPts val="0"/>
                        </a:spcAft>
                      </a:pPr>
                      <a:r>
                        <a:rPr lang="en-GB" sz="1100" u="sng" dirty="0">
                          <a:effectLst/>
                          <a:hlinkClick r:id="rId9" action="ppaction://hlinkfile"/>
                        </a:rPr>
                        <a:t>S2-2002778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23.502 CR2192 (Rel-16, 'A'): Clarification on NAS non delivery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Ericsson</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dirty="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1791129184"/>
                  </a:ext>
                </a:extLst>
              </a:tr>
              <a:tr h="181095">
                <a:tc>
                  <a:txBody>
                    <a:bodyPr/>
                    <a:lstStyle/>
                    <a:p>
                      <a:pPr>
                        <a:spcAft>
                          <a:spcPts val="0"/>
                        </a:spcAft>
                      </a:pPr>
                      <a:r>
                        <a:rPr lang="en-GB" sz="1100" u="sng" dirty="0">
                          <a:effectLst/>
                          <a:hlinkClick r:id="rId10" action="ppaction://hlinkfile"/>
                        </a:rPr>
                        <a:t>S2-2002779</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23.502 CR2193 (Rel-16, 'F'): Transfer Failure Notification Address handling</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Ericsson</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1928839602"/>
                  </a:ext>
                </a:extLst>
              </a:tr>
              <a:tr h="181095">
                <a:tc>
                  <a:txBody>
                    <a:bodyPr/>
                    <a:lstStyle/>
                    <a:p>
                      <a:pPr>
                        <a:spcAft>
                          <a:spcPts val="0"/>
                        </a:spcAft>
                      </a:pPr>
                      <a:r>
                        <a:rPr lang="en-GB" sz="1100" u="sng" dirty="0">
                          <a:effectLst/>
                          <a:hlinkClick r:id="rId11" action="ppaction://hlinkfile"/>
                        </a:rPr>
                        <a:t>S2-2002868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CR2272 (Rel-15, 'F'): NAS PDU delivery failure in RRC Inactive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Nokia, Nokia Shanghai Bell</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dirty="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1734754267"/>
                  </a:ext>
                </a:extLst>
              </a:tr>
              <a:tr h="181095">
                <a:tc>
                  <a:txBody>
                    <a:bodyPr/>
                    <a:lstStyle/>
                    <a:p>
                      <a:pPr>
                        <a:spcAft>
                          <a:spcPts val="0"/>
                        </a:spcAft>
                      </a:pPr>
                      <a:r>
                        <a:rPr lang="en-GB" sz="1100" u="sng" dirty="0">
                          <a:effectLst/>
                          <a:hlinkClick r:id="rId12" action="ppaction://hlinkfile"/>
                        </a:rPr>
                        <a:t>S2-2002869</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CR2273 (Rel-16, 'A'): NAS PDU delivery failure in RRC Inactive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Nokia, Nokia Shanghai Bell</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endParaRPr lang="fi-FI" sz="1100" dirty="0">
                        <a:effectLst/>
                        <a:latin typeface="Arial" panose="020B0604020202020204" pitchFamily="34" charset="0"/>
                        <a:cs typeface="Times New Roman" panose="02020603050405020304" pitchFamily="18" charset="0"/>
                      </a:endParaRPr>
                    </a:p>
                  </a:txBody>
                  <a:tcPr marL="5880" marR="5880" marT="5880" marB="5880"/>
                </a:tc>
                <a:extLst>
                  <a:ext uri="{0D108BD9-81ED-4DB2-BD59-A6C34878D82A}">
                    <a16:rowId xmlns:a16="http://schemas.microsoft.com/office/drawing/2014/main" val="826645761"/>
                  </a:ext>
                </a:extLst>
              </a:tr>
              <a:tr h="181095">
                <a:tc>
                  <a:txBody>
                    <a:bodyPr/>
                    <a:lstStyle/>
                    <a:p>
                      <a:pPr>
                        <a:spcAft>
                          <a:spcPts val="0"/>
                        </a:spcAft>
                      </a:pPr>
                      <a:r>
                        <a:rPr lang="en-GB" sz="1100" u="sng" dirty="0">
                          <a:effectLst/>
                          <a:hlinkClick r:id="rId13" action="ppaction://hlinkfile"/>
                        </a:rPr>
                        <a:t>S2-2003011</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[DRAFT] LS Response on NAS Non delivery for RRC Inactive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Huawei, </a:t>
                      </a:r>
                      <a:r>
                        <a:rPr lang="en-GB" sz="1100" dirty="0" err="1">
                          <a:effectLst/>
                        </a:rPr>
                        <a:t>HiSilicon</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Response to S2-2002658</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4208557958"/>
                  </a:ext>
                </a:extLst>
              </a:tr>
              <a:tr h="181095">
                <a:tc>
                  <a:txBody>
                    <a:bodyPr/>
                    <a:lstStyle/>
                    <a:p>
                      <a:pPr>
                        <a:spcAft>
                          <a:spcPts val="0"/>
                        </a:spcAft>
                      </a:pPr>
                      <a:r>
                        <a:rPr lang="en-GB" sz="1100" u="sng" dirty="0">
                          <a:effectLst/>
                          <a:hlinkClick r:id="rId14" action="ppaction://hlinkfile"/>
                        </a:rPr>
                        <a:t>S2-2002935</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CR2290 (Rel-15, 'F'): NAS Non Delivery during AN Release procedure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QUALCOMM Europe Inc. - Italy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Rel-15</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427981184"/>
                  </a:ext>
                </a:extLst>
              </a:tr>
              <a:tr h="181095">
                <a:tc>
                  <a:txBody>
                    <a:bodyPr/>
                    <a:lstStyle/>
                    <a:p>
                      <a:pPr>
                        <a:spcAft>
                          <a:spcPts val="0"/>
                        </a:spcAft>
                      </a:pPr>
                      <a:r>
                        <a:rPr lang="en-GB" sz="1100" u="sng" dirty="0">
                          <a:effectLst/>
                          <a:hlinkClick r:id="rId15" action="ppaction://hlinkfile"/>
                        </a:rPr>
                        <a:t>S2-2002936</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CR2291 (Rel-16, 'A'): NAS Non Delivery during AN Release procedure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QUALCOMM Europe Inc. - Italy</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a:effectLst/>
                        </a:rPr>
                        <a:t>Rel-16</a:t>
                      </a:r>
                      <a:endParaRPr lang="fi-FI"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604274583"/>
                  </a:ext>
                </a:extLst>
              </a:tr>
              <a:tr h="181095">
                <a:tc>
                  <a:txBody>
                    <a:bodyPr/>
                    <a:lstStyle/>
                    <a:p>
                      <a:pPr>
                        <a:spcAft>
                          <a:spcPts val="0"/>
                        </a:spcAft>
                      </a:pPr>
                      <a:r>
                        <a:rPr lang="en-GB" sz="1100" u="sng" dirty="0">
                          <a:effectLst/>
                          <a:hlinkClick r:id="rId16" action="ppaction://hlinkfile"/>
                        </a:rPr>
                        <a:t>S2-2003012</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23.501 CR2312 (Rel-16, 'F'): NAS non delivery in case of RRC inactivated state</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err="1">
                          <a:effectLst/>
                        </a:rPr>
                        <a:t>Huawei,HiSilicon</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Rel-16</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tc>
                  <a:txBody>
                    <a:bodyPr/>
                    <a:lstStyle/>
                    <a:p>
                      <a:pPr>
                        <a:spcAft>
                          <a:spcPts val="0"/>
                        </a:spcAft>
                      </a:pPr>
                      <a:r>
                        <a:rPr lang="en-GB" sz="1100" dirty="0">
                          <a:effectLst/>
                        </a:rPr>
                        <a:t> </a:t>
                      </a:r>
                      <a:endParaRPr lang="fi-FI"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80" marR="5880" marT="5880" marB="5880"/>
                </a:tc>
                <a:extLst>
                  <a:ext uri="{0D108BD9-81ED-4DB2-BD59-A6C34878D82A}">
                    <a16:rowId xmlns:a16="http://schemas.microsoft.com/office/drawing/2014/main" val="3108297625"/>
                  </a:ext>
                </a:extLst>
              </a:tr>
            </a:tbl>
          </a:graphicData>
        </a:graphic>
      </p:graphicFrame>
    </p:spTree>
    <p:extLst>
      <p:ext uri="{BB962C8B-B14F-4D97-AF65-F5344CB8AC3E}">
        <p14:creationId xmlns:p14="http://schemas.microsoft.com/office/powerpoint/2010/main" val="2792484929"/>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5593BFAC-8229-447D-98EF-1662A075AFDD}">
  <ds:schemaRefs>
    <ds:schemaRef ds:uri="Microsoft.SharePoint.Taxonomy.ContentTypeSync"/>
  </ds:schemaRefs>
</ds:datastoreItem>
</file>

<file path=customXml/itemProps2.xml><?xml version="1.0" encoding="utf-8"?>
<ds:datastoreItem xmlns:ds="http://schemas.openxmlformats.org/officeDocument/2006/customXml" ds:itemID="{876AAC63-93CD-4920-B37B-BB37791C10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AEB5D0-85A8-4FF9-9CE3-0088023A34DC}">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e0d6c333-3612-4d65-a7f4-5976eb42d46a"/>
    <ds:schemaRef ds:uri="http://schemas.openxmlformats.org/package/2006/metadata/core-properties"/>
    <ds:schemaRef ds:uri="c67c731b-696e-4d20-8664-fee8943d9cc6"/>
    <ds:schemaRef ds:uri="http://purl.org/dc/terms/"/>
    <ds:schemaRef ds:uri="71c5aaf6-e6ce-465b-b873-5148d2a4c105"/>
    <ds:schemaRef ds:uri="http://www.w3.org/XML/1998/namespace"/>
    <ds:schemaRef ds:uri="http://purl.org/dc/dcmitype/"/>
  </ds:schemaRefs>
</ds:datastoreItem>
</file>

<file path=customXml/itemProps4.xml><?xml version="1.0" encoding="utf-8"?>
<ds:datastoreItem xmlns:ds="http://schemas.openxmlformats.org/officeDocument/2006/customXml" ds:itemID="{E96BFC68-7C33-4255-8100-31714E839755}">
  <ds:schemaRefs>
    <ds:schemaRef ds:uri="http://schemas.microsoft.com/sharepoint/v3/contenttype/forms"/>
  </ds:schemaRefs>
</ds:datastoreItem>
</file>

<file path=customXml/itemProps5.xml><?xml version="1.0" encoding="utf-8"?>
<ds:datastoreItem xmlns:ds="http://schemas.openxmlformats.org/officeDocument/2006/customXml" ds:itemID="{9C01E59C-30C1-4F5F-BDB7-FD8DEC47369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7834</TotalTime>
  <Words>637</Words>
  <Application>Microsoft Office PowerPoint</Application>
  <PresentationFormat>On-screen Show (4:3)</PresentationFormat>
  <Paragraphs>100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Key Questions</vt:lpstr>
      <vt:lpstr>Task for SA2 #138E</vt:lpstr>
      <vt:lpstr>Proposed way forward</vt:lpstr>
      <vt:lpstr>Related documents, AI 6.1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Hietalahti, Hannu (Nokia - FI/Oulu)</cp:lastModifiedBy>
  <cp:revision>1452</cp:revision>
  <dcterms:created xsi:type="dcterms:W3CDTF">2008-08-30T09:32:10Z</dcterms:created>
  <dcterms:modified xsi:type="dcterms:W3CDTF">2020-04-20T12:37:21Z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