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6"/>
  </p:sldMasterIdLst>
  <p:notesMasterIdLst>
    <p:notesMasterId r:id="rId12"/>
  </p:notesMasterIdLst>
  <p:handoutMasterIdLst>
    <p:handoutMasterId r:id="rId13"/>
  </p:handoutMasterIdLst>
  <p:sldIdLst>
    <p:sldId id="303" r:id="rId7"/>
    <p:sldId id="856" r:id="rId8"/>
    <p:sldId id="844" r:id="rId9"/>
    <p:sldId id="854" r:id="rId10"/>
    <p:sldId id="855" r:id="rId11"/>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62A14D"/>
    <a:srgbClr val="000000"/>
    <a:srgbClr val="C6D254"/>
    <a:srgbClr val="B1D254"/>
    <a:srgbClr val="72AF2F"/>
    <a:srgbClr val="5C88D0"/>
    <a:srgbClr val="2A6EA8"/>
    <a:srgbClr val="7273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02" autoAdjust="0"/>
    <p:restoredTop sz="94625" autoAdjust="0"/>
  </p:normalViewPr>
  <p:slideViewPr>
    <p:cSldViewPr snapToGrid="0">
      <p:cViewPr>
        <p:scale>
          <a:sx n="90" d="100"/>
          <a:sy n="90" d="100"/>
        </p:scale>
        <p:origin x="-235" y="-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438"/>
    </p:cViewPr>
  </p:sorterViewPr>
  <p:notesViewPr>
    <p:cSldViewPr snapToGrid="0">
      <p:cViewPr varScale="1">
        <p:scale>
          <a:sx n="57" d="100"/>
          <a:sy n="57" d="100"/>
        </p:scale>
        <p:origin x="2640"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4/20/2020</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4/20/2020</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2104670-74C2-4A6C-A838-B3BB595D87DD}" type="slidenum">
              <a:rPr lang="en-GB" altLang="en-US" smtClean="0"/>
              <a:pPr>
                <a:spcBef>
                  <a:spcPct val="0"/>
                </a:spcBef>
              </a:pPr>
              <a:t>1</a:t>
            </a:fld>
            <a:endParaRPr lang="en-GB" altLang="en-US"/>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664891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a:solidFill>
                  <a:schemeClr val="bg1"/>
                </a:solidFill>
              </a:rPr>
              <a:t>SA2 Work Planning 2020</a:t>
            </a:r>
          </a:p>
          <a:p>
            <a:pPr>
              <a:defRPr/>
            </a:pPr>
            <a:endParaRPr lang="en-GB" sz="1200" spc="300" dirty="0">
              <a:solidFill>
                <a:schemeClr val="bg1"/>
              </a:solidFill>
            </a:endParaRP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a:p>
          <a:p>
            <a:pPr>
              <a:defRPr/>
            </a:pPr>
            <a:endParaRPr lang="en-GB" altLang="en-US"/>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a:solidFill>
                  <a:schemeClr val="bg1"/>
                </a:solidFill>
              </a:rPr>
              <a:t>© 3GPP 2012</a:t>
            </a:r>
            <a:endParaRPr lang="en-GB" altLang="en-US"/>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2020</a:t>
            </a:r>
          </a:p>
        </p:txBody>
      </p:sp>
      <p:pic>
        <p:nvPicPr>
          <p:cNvPr id="1033"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3gpp.org/ftp/tsg_sa/WG2_Arch/TSGS2_138e_Electronic/Docs/S2-2002893.zip" TargetMode="External"/><Relationship Id="rId2" Type="http://schemas.openxmlformats.org/officeDocument/2006/relationships/hyperlink" Target="https://www.3gpp.org/ftp/tsg_sa/WG2_Arch/TSGS2_138e_Electronic/Docs/S2-2002612.zip" TargetMode="External"/><Relationship Id="rId1" Type="http://schemas.openxmlformats.org/officeDocument/2006/relationships/slideLayout" Target="../slideLayouts/slideLayout2.xml"/><Relationship Id="rId4" Type="http://schemas.openxmlformats.org/officeDocument/2006/relationships/hyperlink" Target="https://www.3gpp.org/ftp/tsg_sa/WG2_Arch/TSGS2_138e_Electronic/Docs/S2-2003117.zip"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3gpp.org/ftp/tsg_sa/WG2_Arch/TSGS2_138e_Electronic/Docs/S2-2002612.zi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6"/>
          <p:cNvSpPr>
            <a:spLocks noGrp="1"/>
          </p:cNvSpPr>
          <p:nvPr>
            <p:ph type="subTitle" idx="4294967295"/>
          </p:nvPr>
        </p:nvSpPr>
        <p:spPr>
          <a:xfrm>
            <a:off x="1371600" y="4054641"/>
            <a:ext cx="6400800" cy="1329341"/>
          </a:xfrm>
        </p:spPr>
        <p:txBody>
          <a:bodyPr/>
          <a:lstStyle/>
          <a:p>
            <a:pPr marL="0" indent="0" algn="ctr" eaLnBrk="1" hangingPunct="1">
              <a:buFontTx/>
              <a:buNone/>
            </a:pPr>
            <a:r>
              <a:rPr lang="fr-FR" altLang="de-DE" dirty="0" smtClean="0">
                <a:effectLst>
                  <a:outerShdw blurRad="38100" dist="38100" dir="2700000" algn="tl">
                    <a:srgbClr val="000000">
                      <a:alpha val="43137"/>
                    </a:srgbClr>
                  </a:outerShdw>
                </a:effectLst>
              </a:rPr>
              <a:t>Ming Ai</a:t>
            </a:r>
            <a:endParaRPr lang="fr-FR" altLang="de-DE" dirty="0">
              <a:effectLst>
                <a:outerShdw blurRad="38100" dist="38100" dir="2700000" algn="tl">
                  <a:srgbClr val="000000">
                    <a:alpha val="43137"/>
                  </a:srgbClr>
                </a:outerShdw>
              </a:effectLst>
            </a:endParaRPr>
          </a:p>
          <a:p>
            <a:pPr marL="0" indent="0" algn="ctr" eaLnBrk="1" hangingPunct="1">
              <a:buFontTx/>
              <a:buNone/>
            </a:pPr>
            <a:r>
              <a:rPr lang="fr-FR" altLang="de-DE" dirty="0" smtClean="0">
                <a:effectLst>
                  <a:outerShdw blurRad="38100" dist="38100" dir="2700000" algn="tl">
                    <a:srgbClr val="000000">
                      <a:alpha val="43137"/>
                    </a:srgbClr>
                  </a:outerShdw>
                </a:effectLst>
              </a:rPr>
              <a:t>CATT</a:t>
            </a:r>
            <a:endParaRPr lang="fr-FR" altLang="de-DE" dirty="0">
              <a:effectLst>
                <a:outerShdw blurRad="38100" dist="38100" dir="2700000" algn="tl">
                  <a:srgbClr val="000000">
                    <a:alpha val="43137"/>
                  </a:srgbClr>
                </a:outerShdw>
              </a:effectLst>
            </a:endParaRPr>
          </a:p>
        </p:txBody>
      </p:sp>
      <p:sp>
        <p:nvSpPr>
          <p:cNvPr id="7" name="Text Box 63"/>
          <p:cNvSpPr txBox="1">
            <a:spLocks noChangeArrowheads="1"/>
          </p:cNvSpPr>
          <p:nvPr/>
        </p:nvSpPr>
        <p:spPr bwMode="auto">
          <a:xfrm>
            <a:off x="764005" y="1361701"/>
            <a:ext cx="7615990" cy="2185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1000">
                <a:solidFill>
                  <a:schemeClr val="tx1"/>
                </a:solidFill>
                <a:latin typeface="Arial" charset="0"/>
              </a:defRPr>
            </a:lvl1pPr>
            <a:lvl2pPr marL="742950" indent="-285750">
              <a:defRPr sz="1000">
                <a:solidFill>
                  <a:schemeClr val="tx1"/>
                </a:solidFill>
                <a:latin typeface="Arial" charset="0"/>
              </a:defRPr>
            </a:lvl2pPr>
            <a:lvl3pPr marL="1143000" indent="-228600">
              <a:defRPr sz="1000">
                <a:solidFill>
                  <a:schemeClr val="tx1"/>
                </a:solidFill>
                <a:latin typeface="Arial" charset="0"/>
              </a:defRPr>
            </a:lvl3pPr>
            <a:lvl4pPr marL="1600200" indent="-228600">
              <a:defRPr sz="1000">
                <a:solidFill>
                  <a:schemeClr val="tx1"/>
                </a:solidFill>
                <a:latin typeface="Arial" charset="0"/>
              </a:defRPr>
            </a:lvl4pPr>
            <a:lvl5pPr marL="2057400" indent="-228600">
              <a:defRPr sz="1000">
                <a:solidFill>
                  <a:schemeClr val="tx1"/>
                </a:solidFill>
                <a:latin typeface="Arial" charset="0"/>
              </a:defRPr>
            </a:lvl5pPr>
            <a:lvl6pPr marL="2514600" indent="-228600" eaLnBrk="0" fontAlgn="base" hangingPunct="0">
              <a:spcBef>
                <a:spcPct val="0"/>
              </a:spcBef>
              <a:spcAft>
                <a:spcPct val="0"/>
              </a:spcAft>
              <a:defRPr sz="1000">
                <a:solidFill>
                  <a:schemeClr val="tx1"/>
                </a:solidFill>
                <a:latin typeface="Arial" charset="0"/>
              </a:defRPr>
            </a:lvl6pPr>
            <a:lvl7pPr marL="2971800" indent="-228600" eaLnBrk="0" fontAlgn="base" hangingPunct="0">
              <a:spcBef>
                <a:spcPct val="0"/>
              </a:spcBef>
              <a:spcAft>
                <a:spcPct val="0"/>
              </a:spcAft>
              <a:defRPr sz="1000">
                <a:solidFill>
                  <a:schemeClr val="tx1"/>
                </a:solidFill>
                <a:latin typeface="Arial" charset="0"/>
              </a:defRPr>
            </a:lvl7pPr>
            <a:lvl8pPr marL="3429000" indent="-228600" eaLnBrk="0" fontAlgn="base" hangingPunct="0">
              <a:spcBef>
                <a:spcPct val="0"/>
              </a:spcBef>
              <a:spcAft>
                <a:spcPct val="0"/>
              </a:spcAft>
              <a:defRPr sz="1000">
                <a:solidFill>
                  <a:schemeClr val="tx1"/>
                </a:solidFill>
                <a:latin typeface="Arial" charset="0"/>
              </a:defRPr>
            </a:lvl8pPr>
            <a:lvl9pPr marL="3886200" indent="-228600" eaLnBrk="0" fontAlgn="base" hangingPunct="0">
              <a:spcBef>
                <a:spcPct val="0"/>
              </a:spcBef>
              <a:spcAft>
                <a:spcPct val="0"/>
              </a:spcAft>
              <a:defRPr sz="1000">
                <a:solidFill>
                  <a:schemeClr val="tx1"/>
                </a:solidFill>
                <a:latin typeface="Arial" charset="0"/>
              </a:defRPr>
            </a:lvl9pPr>
          </a:lstStyle>
          <a:p>
            <a:pPr algn="ctr">
              <a:defRPr/>
            </a:pPr>
            <a:r>
              <a:rPr lang="en-US" altLang="zh-CN" sz="3600" b="1" dirty="0" smtClean="0">
                <a:solidFill>
                  <a:srgbClr val="FF3300"/>
                </a:solidFill>
                <a:effectLst>
                  <a:outerShdw blurRad="38100" dist="38100" dir="2700000" algn="tl">
                    <a:srgbClr val="C0C0C0"/>
                  </a:outerShdw>
                </a:effectLst>
                <a:latin typeface="Calibri" pitchFamily="34" charset="0"/>
              </a:rPr>
              <a:t>Way </a:t>
            </a:r>
            <a:r>
              <a:rPr lang="en-US" altLang="zh-CN" sz="3600" b="1" dirty="0">
                <a:solidFill>
                  <a:srgbClr val="FF3300"/>
                </a:solidFill>
                <a:effectLst>
                  <a:outerShdw blurRad="38100" dist="38100" dir="2700000" algn="tl">
                    <a:srgbClr val="C0C0C0"/>
                  </a:outerShdw>
                </a:effectLst>
                <a:latin typeface="Calibri" pitchFamily="34" charset="0"/>
              </a:rPr>
              <a:t>forward on </a:t>
            </a:r>
            <a:endParaRPr lang="en-US" altLang="zh-CN" sz="3600" b="1" dirty="0" smtClean="0">
              <a:solidFill>
                <a:srgbClr val="FF3300"/>
              </a:solidFill>
              <a:effectLst>
                <a:outerShdw blurRad="38100" dist="38100" dir="2700000" algn="tl">
                  <a:srgbClr val="C0C0C0"/>
                </a:outerShdw>
              </a:effectLst>
              <a:latin typeface="Calibri" pitchFamily="34" charset="0"/>
            </a:endParaRPr>
          </a:p>
          <a:p>
            <a:pPr algn="ctr">
              <a:defRPr/>
            </a:pPr>
            <a:r>
              <a:rPr lang="en-US" altLang="zh-CN" sz="3600" b="1" dirty="0" smtClean="0">
                <a:solidFill>
                  <a:srgbClr val="FF3300"/>
                </a:solidFill>
                <a:effectLst>
                  <a:outerShdw blurRad="38100" dist="38100" dir="2700000" algn="tl">
                    <a:srgbClr val="C0C0C0"/>
                  </a:outerShdw>
                </a:effectLst>
                <a:latin typeface="Calibri" pitchFamily="34" charset="0"/>
              </a:rPr>
              <a:t>Reply to LS </a:t>
            </a:r>
            <a:r>
              <a:rPr lang="en-GB" altLang="zh-CN" sz="3600" b="1" dirty="0">
                <a:solidFill>
                  <a:srgbClr val="FF3300"/>
                </a:solidFill>
                <a:effectLst>
                  <a:outerShdw blurRad="38100" dist="38100" dir="2700000" algn="tl">
                    <a:srgbClr val="C0C0C0"/>
                  </a:outerShdw>
                </a:effectLst>
                <a:latin typeface="Calibri" pitchFamily="34" charset="0"/>
              </a:rPr>
              <a:t>on Local NR positioning in NG-RAN</a:t>
            </a:r>
            <a:r>
              <a:rPr lang="en-US" altLang="zh-CN" sz="3600" b="1" dirty="0">
                <a:solidFill>
                  <a:srgbClr val="FF3300"/>
                </a:solidFill>
                <a:effectLst>
                  <a:outerShdw blurRad="38100" dist="38100" dir="2700000" algn="tl">
                    <a:srgbClr val="C0C0C0"/>
                  </a:outerShdw>
                </a:effectLst>
                <a:latin typeface="Calibri" pitchFamily="34" charset="0"/>
              </a:rPr>
              <a:t> </a:t>
            </a:r>
          </a:p>
          <a:p>
            <a:pPr algn="ctr">
              <a:defRPr/>
            </a:pPr>
            <a:r>
              <a:rPr lang="en-GB" sz="2800" b="1" dirty="0" smtClean="0">
                <a:solidFill>
                  <a:srgbClr val="FF3300"/>
                </a:solidFill>
                <a:effectLst>
                  <a:outerShdw blurRad="38100" dist="38100" dir="2700000" algn="tl">
                    <a:srgbClr val="C0C0C0"/>
                  </a:outerShdw>
                </a:effectLst>
                <a:latin typeface="Calibri" pitchFamily="34" charset="0"/>
              </a:rPr>
              <a:t>for </a:t>
            </a:r>
            <a:r>
              <a:rPr lang="en-GB" sz="2800" b="1" dirty="0">
                <a:solidFill>
                  <a:srgbClr val="FF3300"/>
                </a:solidFill>
                <a:effectLst>
                  <a:outerShdw blurRad="38100" dist="38100" dir="2700000" algn="tl">
                    <a:srgbClr val="C0C0C0"/>
                  </a:outerShdw>
                </a:effectLst>
                <a:latin typeface="Calibri" pitchFamily="34" charset="0"/>
              </a:rPr>
              <a:t>SA2 CC on April 20</a:t>
            </a:r>
            <a:r>
              <a:rPr lang="en-GB" sz="2800" b="1" baseline="30000" dirty="0">
                <a:solidFill>
                  <a:srgbClr val="FF3300"/>
                </a:solidFill>
                <a:effectLst>
                  <a:outerShdw blurRad="38100" dist="38100" dir="2700000" algn="tl">
                    <a:srgbClr val="C0C0C0"/>
                  </a:outerShdw>
                </a:effectLst>
                <a:latin typeface="Calibri" pitchFamily="34" charset="0"/>
              </a:rPr>
              <a:t>th</a:t>
            </a:r>
            <a:r>
              <a:rPr lang="en-GB" sz="2800" b="1" dirty="0">
                <a:solidFill>
                  <a:srgbClr val="FF3300"/>
                </a:solidFill>
                <a:effectLst>
                  <a:outerShdw blurRad="38100" dist="38100" dir="2700000" algn="tl">
                    <a:srgbClr val="C0C0C0"/>
                  </a:outerShdw>
                </a:effectLst>
                <a:latin typeface="Calibri" pitchFamily="34" charset="0"/>
              </a:rPr>
              <a:t>, 2020</a:t>
            </a:r>
            <a:endParaRPr lang="en-US" sz="2800" dirty="0">
              <a:solidFill>
                <a:srgbClr val="948A54"/>
              </a:solidFill>
              <a:effectLst>
                <a:outerShdw blurRad="38100" dist="38100" dir="2700000" algn="tl">
                  <a:srgbClr val="C0C0C0"/>
                </a:outerShdw>
              </a:effectLst>
              <a:latin typeface="Calibri" pitchFamily="34" charset="0"/>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rtlCol="0">
            <a:normAutofit/>
          </a:bodyPr>
          <a:lstStyle/>
          <a:p>
            <a:pPr eaLnBrk="1" hangingPunct="1">
              <a:defRPr/>
            </a:pPr>
            <a:r>
              <a:rPr lang="en-US" dirty="0" smtClean="0">
                <a:effectLst>
                  <a:outerShdw blurRad="38100" dist="38100" dir="2700000" algn="tl">
                    <a:srgbClr val="C0C0C0"/>
                  </a:outerShdw>
                </a:effectLst>
              </a:rPr>
              <a:t>Related T Docs</a:t>
            </a:r>
            <a:endParaRPr lang="en-US" dirty="0">
              <a:effectLst>
                <a:outerShdw blurRad="38100" dist="38100" dir="2700000" algn="tl">
                  <a:srgbClr val="C0C0C0"/>
                </a:outerShdw>
              </a:effectLst>
            </a:endParaRPr>
          </a:p>
        </p:txBody>
      </p:sp>
      <p:graphicFrame>
        <p:nvGraphicFramePr>
          <p:cNvPr id="4" name="表格 3"/>
          <p:cNvGraphicFramePr>
            <a:graphicFrameLocks noGrp="1"/>
          </p:cNvGraphicFramePr>
          <p:nvPr>
            <p:extLst>
              <p:ext uri="{D42A27DB-BD31-4B8C-83A1-F6EECF244321}">
                <p14:modId xmlns:p14="http://schemas.microsoft.com/office/powerpoint/2010/main" val="102843165"/>
              </p:ext>
            </p:extLst>
          </p:nvPr>
        </p:nvGraphicFramePr>
        <p:xfrm>
          <a:off x="312760" y="1277532"/>
          <a:ext cx="8608040" cy="1723891"/>
        </p:xfrm>
        <a:graphic>
          <a:graphicData uri="http://schemas.openxmlformats.org/drawingml/2006/table">
            <a:tbl>
              <a:tblPr firstRow="1" firstCol="1" bandRow="1">
                <a:tableStyleId>{5C22544A-7EE6-4342-B048-85BDC9FD1C3A}</a:tableStyleId>
              </a:tblPr>
              <a:tblGrid>
                <a:gridCol w="281627"/>
                <a:gridCol w="834544"/>
                <a:gridCol w="416802"/>
                <a:gridCol w="618067"/>
                <a:gridCol w="2692400"/>
                <a:gridCol w="1346200"/>
                <a:gridCol w="558800"/>
                <a:gridCol w="1859600"/>
              </a:tblGrid>
              <a:tr h="771391">
                <a:tc>
                  <a:txBody>
                    <a:bodyPr/>
                    <a:lstStyle/>
                    <a:p>
                      <a:pPr>
                        <a:spcAft>
                          <a:spcPts val="0"/>
                        </a:spcAft>
                      </a:pPr>
                      <a:r>
                        <a:rPr lang="en-GB" sz="1200" dirty="0">
                          <a:effectLst/>
                        </a:rPr>
                        <a:t>7.6</a:t>
                      </a:r>
                      <a:endParaRPr lang="zh-CN" sz="1200" dirty="0">
                        <a:effectLst/>
                        <a:latin typeface="Times New Roman"/>
                        <a:ea typeface="宋体"/>
                      </a:endParaRPr>
                    </a:p>
                  </a:txBody>
                  <a:tcPr marL="9525" marR="9525" marT="9525" marB="9525"/>
                </a:tc>
                <a:tc>
                  <a:txBody>
                    <a:bodyPr/>
                    <a:lstStyle/>
                    <a:p>
                      <a:pPr>
                        <a:spcAft>
                          <a:spcPts val="0"/>
                        </a:spcAft>
                      </a:pPr>
                      <a:r>
                        <a:rPr lang="en-GB" sz="1200" u="sng" dirty="0">
                          <a:effectLst/>
                          <a:hlinkClick r:id="rId2"/>
                        </a:rPr>
                        <a:t>S2-2002612</a:t>
                      </a:r>
                      <a:endParaRPr lang="zh-CN" sz="1200" dirty="0">
                        <a:effectLst/>
                        <a:latin typeface="Times New Roman"/>
                        <a:ea typeface="宋体"/>
                      </a:endParaRPr>
                    </a:p>
                  </a:txBody>
                  <a:tcPr marL="9525" marR="9525" marT="9525" marB="9525"/>
                </a:tc>
                <a:tc>
                  <a:txBody>
                    <a:bodyPr/>
                    <a:lstStyle/>
                    <a:p>
                      <a:pPr>
                        <a:spcAft>
                          <a:spcPts val="0"/>
                        </a:spcAft>
                      </a:pPr>
                      <a:r>
                        <a:rPr lang="en-GB" sz="1200">
                          <a:effectLst/>
                        </a:rPr>
                        <a:t>LS In</a:t>
                      </a:r>
                      <a:endParaRPr lang="zh-CN" sz="1200">
                        <a:effectLst/>
                        <a:latin typeface="Times New Roman"/>
                        <a:ea typeface="宋体"/>
                      </a:endParaRPr>
                    </a:p>
                  </a:txBody>
                  <a:tcPr marL="9525" marR="9525" marT="9525" marB="9525"/>
                </a:tc>
                <a:tc>
                  <a:txBody>
                    <a:bodyPr/>
                    <a:lstStyle/>
                    <a:p>
                      <a:pPr>
                        <a:spcAft>
                          <a:spcPts val="0"/>
                        </a:spcAft>
                      </a:pPr>
                      <a:r>
                        <a:rPr lang="en-GB" sz="1200">
                          <a:effectLst/>
                        </a:rPr>
                        <a:t>Action</a:t>
                      </a:r>
                      <a:endParaRPr lang="zh-CN" sz="1200">
                        <a:effectLst/>
                        <a:latin typeface="Times New Roman"/>
                        <a:ea typeface="宋体"/>
                      </a:endParaRPr>
                    </a:p>
                  </a:txBody>
                  <a:tcPr marL="9525" marR="9525" marT="9525" marB="9525"/>
                </a:tc>
                <a:tc>
                  <a:txBody>
                    <a:bodyPr/>
                    <a:lstStyle/>
                    <a:p>
                      <a:pPr>
                        <a:spcAft>
                          <a:spcPts val="0"/>
                        </a:spcAft>
                      </a:pPr>
                      <a:r>
                        <a:rPr lang="en-GB" sz="1200" dirty="0">
                          <a:effectLst/>
                        </a:rPr>
                        <a:t>LS from TSG RAN: LS on Local NR positioning in NG-RAN</a:t>
                      </a:r>
                      <a:endParaRPr lang="zh-CN" sz="1200" dirty="0">
                        <a:effectLst/>
                        <a:latin typeface="Times New Roman"/>
                        <a:ea typeface="宋体"/>
                      </a:endParaRPr>
                    </a:p>
                  </a:txBody>
                  <a:tcPr marL="9525" marR="9525" marT="9525" marB="9525"/>
                </a:tc>
                <a:tc>
                  <a:txBody>
                    <a:bodyPr/>
                    <a:lstStyle/>
                    <a:p>
                      <a:pPr>
                        <a:spcAft>
                          <a:spcPts val="0"/>
                        </a:spcAft>
                      </a:pPr>
                      <a:r>
                        <a:rPr lang="en-GB" sz="1200" dirty="0">
                          <a:effectLst/>
                        </a:rPr>
                        <a:t>TSG RAN (RP-193262)</a:t>
                      </a:r>
                      <a:endParaRPr lang="zh-CN" sz="1200" dirty="0">
                        <a:effectLst/>
                        <a:latin typeface="Times New Roman"/>
                        <a:ea typeface="宋体"/>
                      </a:endParaRPr>
                    </a:p>
                  </a:txBody>
                  <a:tcPr marL="9525" marR="9525" marT="9525" marB="9525"/>
                </a:tc>
                <a:tc>
                  <a:txBody>
                    <a:bodyPr/>
                    <a:lstStyle/>
                    <a:p>
                      <a:endParaRPr lang="zh-CN" sz="1200">
                        <a:effectLst/>
                        <a:latin typeface="Times New Roman"/>
                      </a:endParaRPr>
                    </a:p>
                  </a:txBody>
                  <a:tcPr marL="9525" marR="9525" marT="9525" marB="9525"/>
                </a:tc>
                <a:tc>
                  <a:txBody>
                    <a:bodyPr/>
                    <a:lstStyle/>
                    <a:p>
                      <a:pPr>
                        <a:spcAft>
                          <a:spcPts val="0"/>
                        </a:spcAft>
                      </a:pPr>
                      <a:r>
                        <a:rPr lang="en-GB" sz="1200" dirty="0">
                          <a:effectLst/>
                        </a:rPr>
                        <a:t>Postponed S2-2001782 from S2#137E. Responses drafted in S2-2002893 and S2-2003117</a:t>
                      </a:r>
                      <a:endParaRPr lang="zh-CN" sz="1200" dirty="0">
                        <a:effectLst/>
                        <a:latin typeface="Times New Roman"/>
                        <a:ea typeface="宋体"/>
                      </a:endParaRPr>
                    </a:p>
                  </a:txBody>
                  <a:tcPr marL="9525" marR="9525" marT="9525" marB="9525"/>
                </a:tc>
              </a:tr>
              <a:tr h="0">
                <a:tc>
                  <a:txBody>
                    <a:bodyPr/>
                    <a:lstStyle/>
                    <a:p>
                      <a:pPr>
                        <a:spcAft>
                          <a:spcPts val="0"/>
                        </a:spcAft>
                      </a:pPr>
                      <a:r>
                        <a:rPr lang="en-GB" sz="1200">
                          <a:effectLst/>
                        </a:rPr>
                        <a:t>7.6</a:t>
                      </a:r>
                      <a:endParaRPr lang="zh-CN" sz="1200">
                        <a:effectLst/>
                        <a:latin typeface="Times New Roman"/>
                        <a:ea typeface="宋体"/>
                      </a:endParaRPr>
                    </a:p>
                  </a:txBody>
                  <a:tcPr marL="9525" marR="9525" marT="9525" marB="9525"/>
                </a:tc>
                <a:tc>
                  <a:txBody>
                    <a:bodyPr/>
                    <a:lstStyle/>
                    <a:p>
                      <a:pPr>
                        <a:spcAft>
                          <a:spcPts val="0"/>
                        </a:spcAft>
                      </a:pPr>
                      <a:r>
                        <a:rPr lang="en-GB" sz="1200" u="sng">
                          <a:effectLst/>
                          <a:hlinkClick r:id="rId3"/>
                        </a:rPr>
                        <a:t>S2-2002893</a:t>
                      </a:r>
                      <a:endParaRPr lang="zh-CN" sz="1200">
                        <a:effectLst/>
                        <a:latin typeface="Times New Roman"/>
                        <a:ea typeface="宋体"/>
                      </a:endParaRPr>
                    </a:p>
                  </a:txBody>
                  <a:tcPr marL="9525" marR="9525" marT="9525" marB="9525"/>
                </a:tc>
                <a:tc>
                  <a:txBody>
                    <a:bodyPr/>
                    <a:lstStyle/>
                    <a:p>
                      <a:pPr>
                        <a:spcAft>
                          <a:spcPts val="0"/>
                        </a:spcAft>
                      </a:pPr>
                      <a:r>
                        <a:rPr lang="en-GB" sz="1200">
                          <a:effectLst/>
                        </a:rPr>
                        <a:t>LS OUT</a:t>
                      </a:r>
                      <a:endParaRPr lang="zh-CN" sz="1200">
                        <a:effectLst/>
                        <a:latin typeface="Times New Roman"/>
                        <a:ea typeface="宋体"/>
                      </a:endParaRPr>
                    </a:p>
                  </a:txBody>
                  <a:tcPr marL="9525" marR="9525" marT="9525" marB="9525"/>
                </a:tc>
                <a:tc>
                  <a:txBody>
                    <a:bodyPr/>
                    <a:lstStyle/>
                    <a:p>
                      <a:pPr>
                        <a:spcAft>
                          <a:spcPts val="0"/>
                        </a:spcAft>
                      </a:pPr>
                      <a:r>
                        <a:rPr lang="en-GB" sz="1200">
                          <a:effectLst/>
                        </a:rPr>
                        <a:t>Approval</a:t>
                      </a:r>
                      <a:endParaRPr lang="zh-CN" sz="1200">
                        <a:effectLst/>
                        <a:latin typeface="Times New Roman"/>
                        <a:ea typeface="宋体"/>
                      </a:endParaRPr>
                    </a:p>
                  </a:txBody>
                  <a:tcPr marL="9525" marR="9525" marT="9525" marB="9525"/>
                </a:tc>
                <a:tc>
                  <a:txBody>
                    <a:bodyPr/>
                    <a:lstStyle/>
                    <a:p>
                      <a:pPr>
                        <a:spcAft>
                          <a:spcPts val="0"/>
                        </a:spcAft>
                      </a:pPr>
                      <a:r>
                        <a:rPr lang="en-GB" sz="1200">
                          <a:effectLst/>
                        </a:rPr>
                        <a:t>[DRAFT] Reply LS on Local NR positioning in NG-RAN</a:t>
                      </a:r>
                      <a:endParaRPr lang="zh-CN" sz="1200">
                        <a:effectLst/>
                        <a:latin typeface="Times New Roman"/>
                        <a:ea typeface="宋体"/>
                      </a:endParaRPr>
                    </a:p>
                  </a:txBody>
                  <a:tcPr marL="9525" marR="9525" marT="9525" marB="9525"/>
                </a:tc>
                <a:tc>
                  <a:txBody>
                    <a:bodyPr/>
                    <a:lstStyle/>
                    <a:p>
                      <a:pPr>
                        <a:spcAft>
                          <a:spcPts val="0"/>
                        </a:spcAft>
                      </a:pPr>
                      <a:r>
                        <a:rPr lang="en-GB" sz="1200">
                          <a:effectLst/>
                        </a:rPr>
                        <a:t>Nokia, Nokia Shanghai Bell</a:t>
                      </a:r>
                      <a:endParaRPr lang="zh-CN" sz="1200">
                        <a:effectLst/>
                        <a:latin typeface="Times New Roman"/>
                        <a:ea typeface="宋体"/>
                      </a:endParaRPr>
                    </a:p>
                  </a:txBody>
                  <a:tcPr marL="9525" marR="9525" marT="9525" marB="9525"/>
                </a:tc>
                <a:tc>
                  <a:txBody>
                    <a:bodyPr/>
                    <a:lstStyle/>
                    <a:p>
                      <a:pPr>
                        <a:spcAft>
                          <a:spcPts val="0"/>
                        </a:spcAft>
                      </a:pPr>
                      <a:r>
                        <a:rPr lang="en-GB" sz="1200">
                          <a:effectLst/>
                        </a:rPr>
                        <a:t>Rel-16</a:t>
                      </a:r>
                      <a:endParaRPr lang="zh-CN" sz="1200">
                        <a:effectLst/>
                        <a:latin typeface="Times New Roman"/>
                        <a:ea typeface="宋体"/>
                      </a:endParaRPr>
                    </a:p>
                  </a:txBody>
                  <a:tcPr marL="9525" marR="9525" marT="9525" marB="9525"/>
                </a:tc>
                <a:tc>
                  <a:txBody>
                    <a:bodyPr/>
                    <a:lstStyle/>
                    <a:p>
                      <a:pPr>
                        <a:spcAft>
                          <a:spcPts val="0"/>
                        </a:spcAft>
                      </a:pPr>
                      <a:r>
                        <a:rPr lang="en-GB" sz="1200" dirty="0">
                          <a:effectLst/>
                        </a:rPr>
                        <a:t>Revision of (postponed) S2-2002184 from S2#137E. Response to S2-2002612</a:t>
                      </a:r>
                      <a:endParaRPr lang="zh-CN" sz="1200" dirty="0">
                        <a:effectLst/>
                        <a:latin typeface="Times New Roman"/>
                        <a:ea typeface="宋体"/>
                      </a:endParaRPr>
                    </a:p>
                  </a:txBody>
                  <a:tcPr marL="9525" marR="9525" marT="9525" marB="9525"/>
                </a:tc>
              </a:tr>
              <a:tr h="0">
                <a:tc>
                  <a:txBody>
                    <a:bodyPr/>
                    <a:lstStyle/>
                    <a:p>
                      <a:pPr>
                        <a:spcAft>
                          <a:spcPts val="0"/>
                        </a:spcAft>
                      </a:pPr>
                      <a:r>
                        <a:rPr lang="en-GB" sz="1200">
                          <a:effectLst/>
                        </a:rPr>
                        <a:t>7.6</a:t>
                      </a:r>
                      <a:endParaRPr lang="zh-CN" sz="1200">
                        <a:effectLst/>
                        <a:latin typeface="Times New Roman"/>
                        <a:ea typeface="宋体"/>
                      </a:endParaRPr>
                    </a:p>
                  </a:txBody>
                  <a:tcPr marL="9525" marR="9525" marT="9525" marB="9525"/>
                </a:tc>
                <a:tc>
                  <a:txBody>
                    <a:bodyPr/>
                    <a:lstStyle/>
                    <a:p>
                      <a:pPr>
                        <a:spcAft>
                          <a:spcPts val="0"/>
                        </a:spcAft>
                      </a:pPr>
                      <a:r>
                        <a:rPr lang="en-GB" sz="1200" u="sng">
                          <a:effectLst/>
                          <a:hlinkClick r:id="rId4"/>
                        </a:rPr>
                        <a:t>S2-2003117</a:t>
                      </a:r>
                      <a:endParaRPr lang="zh-CN" sz="1200">
                        <a:effectLst/>
                        <a:latin typeface="Times New Roman"/>
                        <a:ea typeface="宋体"/>
                      </a:endParaRPr>
                    </a:p>
                  </a:txBody>
                  <a:tcPr marL="9525" marR="9525" marT="9525" marB="9525"/>
                </a:tc>
                <a:tc>
                  <a:txBody>
                    <a:bodyPr/>
                    <a:lstStyle/>
                    <a:p>
                      <a:pPr>
                        <a:spcAft>
                          <a:spcPts val="0"/>
                        </a:spcAft>
                      </a:pPr>
                      <a:r>
                        <a:rPr lang="en-GB" sz="1200">
                          <a:effectLst/>
                        </a:rPr>
                        <a:t>LS OUT</a:t>
                      </a:r>
                      <a:endParaRPr lang="zh-CN" sz="1200">
                        <a:effectLst/>
                        <a:latin typeface="Times New Roman"/>
                        <a:ea typeface="宋体"/>
                      </a:endParaRPr>
                    </a:p>
                  </a:txBody>
                  <a:tcPr marL="9525" marR="9525" marT="9525" marB="9525"/>
                </a:tc>
                <a:tc>
                  <a:txBody>
                    <a:bodyPr/>
                    <a:lstStyle/>
                    <a:p>
                      <a:pPr>
                        <a:spcAft>
                          <a:spcPts val="0"/>
                        </a:spcAft>
                      </a:pPr>
                      <a:r>
                        <a:rPr lang="en-GB" sz="1200">
                          <a:effectLst/>
                        </a:rPr>
                        <a:t>Approval</a:t>
                      </a:r>
                      <a:endParaRPr lang="zh-CN" sz="1200">
                        <a:effectLst/>
                        <a:latin typeface="Times New Roman"/>
                        <a:ea typeface="宋体"/>
                      </a:endParaRPr>
                    </a:p>
                  </a:txBody>
                  <a:tcPr marL="9525" marR="9525" marT="9525" marB="9525"/>
                </a:tc>
                <a:tc>
                  <a:txBody>
                    <a:bodyPr/>
                    <a:lstStyle/>
                    <a:p>
                      <a:pPr>
                        <a:spcAft>
                          <a:spcPts val="0"/>
                        </a:spcAft>
                      </a:pPr>
                      <a:r>
                        <a:rPr lang="en-GB" sz="1200">
                          <a:effectLst/>
                        </a:rPr>
                        <a:t>[DRAFT] Reply LS on Local NR positioning in NG-RAN</a:t>
                      </a:r>
                      <a:endParaRPr lang="zh-CN" sz="1200">
                        <a:effectLst/>
                        <a:latin typeface="Times New Roman"/>
                        <a:ea typeface="宋体"/>
                      </a:endParaRPr>
                    </a:p>
                  </a:txBody>
                  <a:tcPr marL="9525" marR="9525" marT="9525" marB="9525"/>
                </a:tc>
                <a:tc>
                  <a:txBody>
                    <a:bodyPr/>
                    <a:lstStyle/>
                    <a:p>
                      <a:pPr>
                        <a:spcAft>
                          <a:spcPts val="0"/>
                        </a:spcAft>
                      </a:pPr>
                      <a:r>
                        <a:rPr lang="en-GB" sz="1200" dirty="0">
                          <a:effectLst/>
                        </a:rPr>
                        <a:t>Huawei, </a:t>
                      </a:r>
                      <a:r>
                        <a:rPr lang="en-GB" sz="1200" dirty="0" err="1">
                          <a:effectLst/>
                        </a:rPr>
                        <a:t>Hisilicon</a:t>
                      </a:r>
                      <a:endParaRPr lang="zh-CN" sz="1200" dirty="0">
                        <a:effectLst/>
                        <a:latin typeface="Times New Roman"/>
                        <a:ea typeface="宋体"/>
                      </a:endParaRPr>
                    </a:p>
                  </a:txBody>
                  <a:tcPr marL="9525" marR="9525" marT="9525" marB="9525"/>
                </a:tc>
                <a:tc>
                  <a:txBody>
                    <a:bodyPr/>
                    <a:lstStyle/>
                    <a:p>
                      <a:pPr>
                        <a:spcAft>
                          <a:spcPts val="0"/>
                        </a:spcAft>
                      </a:pPr>
                      <a:r>
                        <a:rPr lang="en-GB" sz="1200">
                          <a:effectLst/>
                        </a:rPr>
                        <a:t>Rel-16</a:t>
                      </a:r>
                      <a:endParaRPr lang="zh-CN" sz="1200">
                        <a:effectLst/>
                        <a:latin typeface="Times New Roman"/>
                        <a:ea typeface="宋体"/>
                      </a:endParaRPr>
                    </a:p>
                  </a:txBody>
                  <a:tcPr marL="9525" marR="9525" marT="9525" marB="9525"/>
                </a:tc>
                <a:tc>
                  <a:txBody>
                    <a:bodyPr/>
                    <a:lstStyle/>
                    <a:p>
                      <a:pPr>
                        <a:spcAft>
                          <a:spcPts val="0"/>
                        </a:spcAft>
                      </a:pPr>
                      <a:r>
                        <a:rPr lang="en-GB" sz="1200" dirty="0">
                          <a:effectLst/>
                        </a:rPr>
                        <a:t>Response to S2-2002612</a:t>
                      </a:r>
                      <a:endParaRPr lang="zh-CN" sz="1200" dirty="0">
                        <a:effectLst/>
                        <a:latin typeface="Times New Roman"/>
                        <a:ea typeface="宋体"/>
                      </a:endParaRPr>
                    </a:p>
                  </a:txBody>
                  <a:tcPr marL="9525" marR="9525" marT="9525" marB="9525"/>
                </a:tc>
              </a:tr>
            </a:tbl>
          </a:graphicData>
        </a:graphic>
      </p:graphicFrame>
    </p:spTree>
    <p:extLst>
      <p:ext uri="{BB962C8B-B14F-4D97-AF65-F5344CB8AC3E}">
        <p14:creationId xmlns:p14="http://schemas.microsoft.com/office/powerpoint/2010/main" val="585201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rtlCol="0">
            <a:normAutofit/>
          </a:bodyPr>
          <a:lstStyle/>
          <a:p>
            <a:pPr>
              <a:spcAft>
                <a:spcPts val="0"/>
              </a:spcAft>
            </a:pPr>
            <a:r>
              <a:rPr lang="en-GB" altLang="zh-CN" u="sng" dirty="0" smtClean="0">
                <a:hlinkClick r:id="rId2"/>
              </a:rPr>
              <a:t>Question in S2-2002612</a:t>
            </a:r>
            <a:r>
              <a:rPr lang="en-GB" altLang="zh-CN" u="sng" dirty="0" smtClean="0"/>
              <a:t>/RP-193262</a:t>
            </a:r>
            <a:endParaRPr lang="zh-CN" altLang="zh-CN" u="sng" dirty="0"/>
          </a:p>
        </p:txBody>
      </p:sp>
      <p:sp>
        <p:nvSpPr>
          <p:cNvPr id="6" name="TextBox 5"/>
          <p:cNvSpPr txBox="1"/>
          <p:nvPr/>
        </p:nvSpPr>
        <p:spPr>
          <a:xfrm>
            <a:off x="203201" y="1320784"/>
            <a:ext cx="8712199" cy="4493538"/>
          </a:xfrm>
          <a:prstGeom prst="rect">
            <a:avLst/>
          </a:prstGeom>
          <a:noFill/>
        </p:spPr>
        <p:txBody>
          <a:bodyPr wrap="square" rtlCol="0">
            <a:spAutoFit/>
          </a:bodyPr>
          <a:lstStyle/>
          <a:p>
            <a:r>
              <a:rPr lang="en-GB" altLang="zh-CN" sz="1200" b="1" dirty="0"/>
              <a:t>1. Overall Description:</a:t>
            </a:r>
            <a:endParaRPr lang="zh-CN" altLang="zh-CN" sz="1200" dirty="0"/>
          </a:p>
          <a:p>
            <a:r>
              <a:rPr lang="en-GB" altLang="zh-CN" sz="1200" dirty="0"/>
              <a:t> </a:t>
            </a:r>
            <a:endParaRPr lang="zh-CN" altLang="zh-CN" sz="1200" dirty="0"/>
          </a:p>
          <a:p>
            <a:r>
              <a:rPr lang="en-GB" altLang="zh-CN" sz="1200" dirty="0"/>
              <a:t>RAN3 has studied the feasibility and specification impact of local LMF (i.e., LMC) in NG-RAN as per the SA2 conclusion from the study (Study on Enhancement to the 5GC Location Services, TR 23.731), as well as the RAN2 conclusion (Study on NR Positioning Support, TR 38.855). RAN3 also concluded as below (see TR 38.856 for more details).</a:t>
            </a:r>
            <a:endParaRPr lang="zh-CN" altLang="zh-CN" sz="1200" dirty="0"/>
          </a:p>
          <a:p>
            <a:r>
              <a:rPr lang="en-GB" altLang="zh-CN" sz="1200" dirty="0"/>
              <a:t> </a:t>
            </a:r>
            <a:endParaRPr lang="zh-CN" altLang="zh-CN" sz="1200" dirty="0"/>
          </a:p>
          <a:p>
            <a:pPr lvl="1"/>
            <a:r>
              <a:rPr lang="en-GB" altLang="zh-CN" sz="1200" i="1" dirty="0"/>
              <a:t>RAN3 has studied the feasibility and specification impact of local LMF (i.e., LMC) in NG-RAN.</a:t>
            </a:r>
            <a:endParaRPr lang="zh-CN" altLang="zh-CN" sz="1200" dirty="0"/>
          </a:p>
          <a:p>
            <a:pPr lvl="1"/>
            <a:r>
              <a:rPr lang="en-GB" altLang="zh-CN" sz="1200" i="1" dirty="0"/>
              <a:t> </a:t>
            </a:r>
            <a:endParaRPr lang="zh-CN" altLang="zh-CN" sz="1200" dirty="0"/>
          </a:p>
          <a:p>
            <a:pPr lvl="1"/>
            <a:r>
              <a:rPr lang="en-GB" altLang="zh-CN" sz="1200" i="1" dirty="0"/>
              <a:t>Three architecture alternatives have been studied. </a:t>
            </a:r>
            <a:r>
              <a:rPr lang="en-GB" altLang="zh-CN" sz="1200" b="1" i="1" dirty="0">
                <a:solidFill>
                  <a:srgbClr val="FF0000"/>
                </a:solidFill>
              </a:rPr>
              <a:t>It is concluded that support of LMC in NG-RAN is feasible</a:t>
            </a:r>
            <a:endParaRPr lang="zh-CN" altLang="zh-CN" sz="1200" b="1" dirty="0">
              <a:solidFill>
                <a:srgbClr val="FF0000"/>
              </a:solidFill>
            </a:endParaRPr>
          </a:p>
          <a:p>
            <a:pPr lvl="1"/>
            <a:r>
              <a:rPr lang="en-GB" altLang="zh-CN" sz="1200" i="1" dirty="0"/>
              <a:t> </a:t>
            </a:r>
            <a:endParaRPr lang="zh-CN" altLang="zh-CN" sz="1200" dirty="0"/>
          </a:p>
          <a:p>
            <a:pPr lvl="1"/>
            <a:r>
              <a:rPr lang="en-GB" altLang="zh-CN" sz="1200" i="1" dirty="0"/>
              <a:t>Architecture 3 seems like the most promising option among the ones studied. </a:t>
            </a:r>
            <a:r>
              <a:rPr lang="en-GB" altLang="zh-CN" sz="1200" b="1" i="1" dirty="0">
                <a:solidFill>
                  <a:srgbClr val="FF0000"/>
                </a:solidFill>
              </a:rPr>
              <a:t>RAN3 did not evaluate the benefits of any of the architecture options in terms of latency towards the core network, RAN3 also did not fully evaluate, e.g., mobility issues associated with the introduction of the LMC. </a:t>
            </a:r>
            <a:endParaRPr lang="zh-CN" altLang="zh-CN" sz="1200" b="1" dirty="0">
              <a:solidFill>
                <a:srgbClr val="FF0000"/>
              </a:solidFill>
            </a:endParaRPr>
          </a:p>
          <a:p>
            <a:pPr lvl="1"/>
            <a:r>
              <a:rPr lang="en-GB" altLang="zh-CN" sz="1200" i="1" dirty="0"/>
              <a:t> </a:t>
            </a:r>
            <a:endParaRPr lang="zh-CN" altLang="zh-CN" sz="1200" dirty="0"/>
          </a:p>
          <a:p>
            <a:pPr lvl="1"/>
            <a:r>
              <a:rPr lang="en-GB" altLang="zh-CN" sz="1200" b="1" i="1" dirty="0">
                <a:solidFill>
                  <a:srgbClr val="FF0000"/>
                </a:solidFill>
              </a:rPr>
              <a:t>RAN3 could not reach consensus on any recommendation for normative work</a:t>
            </a:r>
            <a:r>
              <a:rPr lang="en-GB" altLang="zh-CN" sz="1200" b="1" dirty="0">
                <a:solidFill>
                  <a:srgbClr val="FF0000"/>
                </a:solidFill>
              </a:rPr>
              <a:t>.</a:t>
            </a:r>
            <a:endParaRPr lang="zh-CN" altLang="zh-CN" sz="1200" b="1" dirty="0">
              <a:solidFill>
                <a:srgbClr val="FF0000"/>
              </a:solidFill>
            </a:endParaRPr>
          </a:p>
          <a:p>
            <a:r>
              <a:rPr lang="en-GB" altLang="zh-CN" sz="1200" dirty="0"/>
              <a:t> </a:t>
            </a:r>
            <a:endParaRPr lang="zh-CN" altLang="zh-CN" sz="1200" dirty="0"/>
          </a:p>
          <a:p>
            <a:r>
              <a:rPr lang="en-GB" altLang="zh-CN" sz="1200" dirty="0"/>
              <a:t>RAN discussed LMC, but has not reached consensus on any follow-on work. Questions were raised during the discussion about the benefit and deployment scenario.</a:t>
            </a:r>
            <a:endParaRPr lang="zh-CN" altLang="zh-CN" sz="1200" dirty="0"/>
          </a:p>
          <a:p>
            <a:r>
              <a:rPr lang="en-GB" altLang="zh-CN" sz="1200" dirty="0"/>
              <a:t>   </a:t>
            </a:r>
            <a:endParaRPr lang="zh-CN" altLang="zh-CN" sz="1200" dirty="0"/>
          </a:p>
          <a:p>
            <a:r>
              <a:rPr lang="en-GB" altLang="zh-CN" sz="1200" b="1" dirty="0"/>
              <a:t>2. Actions:</a:t>
            </a:r>
            <a:endParaRPr lang="zh-CN" altLang="zh-CN" sz="1200" dirty="0"/>
          </a:p>
          <a:p>
            <a:r>
              <a:rPr lang="en-GB" altLang="zh-CN" sz="1200" b="1" dirty="0"/>
              <a:t>To SA2:	</a:t>
            </a:r>
            <a:endParaRPr lang="zh-CN" altLang="zh-CN" sz="1200" dirty="0"/>
          </a:p>
          <a:p>
            <a:r>
              <a:rPr lang="en-GB" altLang="zh-CN" sz="1200" dirty="0"/>
              <a:t>TSG-RAN would like to ask SA2 to take this situation into account and </a:t>
            </a:r>
            <a:r>
              <a:rPr lang="en-GB" altLang="zh-CN" sz="1200" b="1" dirty="0">
                <a:solidFill>
                  <a:srgbClr val="FF0000"/>
                </a:solidFill>
              </a:rPr>
              <a:t>provide feedback to TSG-RAN on e.g., benefit and deployment scenario of this feature.</a:t>
            </a:r>
            <a:r>
              <a:rPr lang="en-GB" altLang="zh-CN" sz="1200" dirty="0"/>
              <a:t> </a:t>
            </a:r>
            <a:endParaRPr lang="zh-CN" altLang="zh-CN" sz="1200" dirty="0"/>
          </a:p>
          <a:p>
            <a:endParaRPr lang="zh-CN" altLang="en-US" dirty="0"/>
          </a:p>
        </p:txBody>
      </p:sp>
    </p:spTree>
    <p:extLst>
      <p:ext uri="{BB962C8B-B14F-4D97-AF65-F5344CB8AC3E}">
        <p14:creationId xmlns:p14="http://schemas.microsoft.com/office/powerpoint/2010/main" val="2574275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5BD7B7F-2404-4E05-9DBB-AE647930F3FF}"/>
              </a:ext>
            </a:extLst>
          </p:cNvPr>
          <p:cNvSpPr>
            <a:spLocks noGrp="1"/>
          </p:cNvSpPr>
          <p:nvPr>
            <p:ph type="title"/>
          </p:nvPr>
        </p:nvSpPr>
        <p:spPr/>
        <p:txBody>
          <a:bodyPr/>
          <a:lstStyle/>
          <a:p>
            <a:r>
              <a:rPr lang="en-US" dirty="0" smtClean="0"/>
              <a:t>Some Highlights of Pervious 2 Meetings </a:t>
            </a:r>
            <a:endParaRPr lang="en-US" dirty="0"/>
          </a:p>
        </p:txBody>
      </p:sp>
      <p:sp>
        <p:nvSpPr>
          <p:cNvPr id="3" name="Content Placeholder 2">
            <a:extLst>
              <a:ext uri="{FF2B5EF4-FFF2-40B4-BE49-F238E27FC236}">
                <a16:creationId xmlns="" xmlns:a16="http://schemas.microsoft.com/office/drawing/2014/main" id="{7E99E4E5-D719-4EA6-977E-DB3142815F84}"/>
              </a:ext>
            </a:extLst>
          </p:cNvPr>
          <p:cNvSpPr>
            <a:spLocks noGrp="1"/>
          </p:cNvSpPr>
          <p:nvPr>
            <p:ph idx="1"/>
          </p:nvPr>
        </p:nvSpPr>
        <p:spPr/>
        <p:txBody>
          <a:bodyPr/>
          <a:lstStyle/>
          <a:p>
            <a:r>
              <a:rPr lang="en-US" sz="2000" dirty="0" smtClean="0"/>
              <a:t>The LS in and two draft Replies (one from Nokia, one from HUAWEI) has been discussed during SA2 meetings this Q1;</a:t>
            </a:r>
          </a:p>
          <a:p>
            <a:r>
              <a:rPr lang="en-US" sz="2000" dirty="0" smtClean="0"/>
              <a:t>Some agreements reached:</a:t>
            </a:r>
          </a:p>
          <a:p>
            <a:pPr lvl="1"/>
            <a:r>
              <a:rPr lang="en-US" sz="1800" dirty="0" smtClean="0"/>
              <a:t>Confirm RAN WG  that the requirements on positioning latency, refer to SA1</a:t>
            </a:r>
          </a:p>
          <a:p>
            <a:pPr lvl="1"/>
            <a:r>
              <a:rPr lang="en-US" sz="1800" dirty="0" smtClean="0"/>
              <a:t>Some architecture e.g. LMF </a:t>
            </a:r>
            <a:r>
              <a:rPr lang="en-US" altLang="zh-CN" sz="1800" dirty="0"/>
              <a:t>functionality </a:t>
            </a:r>
            <a:r>
              <a:rPr lang="en-US" sz="1800" dirty="0" smtClean="0"/>
              <a:t>in RAN or LMF and LMF located closer to RAN,  could reduce the latency.</a:t>
            </a:r>
          </a:p>
          <a:p>
            <a:r>
              <a:rPr lang="en-US" sz="2000" dirty="0" smtClean="0"/>
              <a:t>Open issues: </a:t>
            </a:r>
          </a:p>
          <a:p>
            <a:pPr lvl="1"/>
            <a:r>
              <a:rPr lang="en-GB" altLang="zh-CN" sz="1800" dirty="0" smtClean="0"/>
              <a:t>Consensus </a:t>
            </a:r>
            <a:r>
              <a:rPr lang="en-GB" altLang="zh-CN" sz="1800" dirty="0"/>
              <a:t>couldn’t be reached on the quantitative evaluation of the </a:t>
            </a:r>
            <a:r>
              <a:rPr lang="en-GB" altLang="zh-CN" sz="1800" dirty="0" smtClean="0"/>
              <a:t>latency </a:t>
            </a:r>
            <a:r>
              <a:rPr lang="en-GB" altLang="zh-CN" sz="1800" dirty="0"/>
              <a:t>reduction. </a:t>
            </a:r>
            <a:endParaRPr lang="en-GB" altLang="zh-CN" sz="1800" dirty="0" smtClean="0"/>
          </a:p>
          <a:p>
            <a:pPr marL="457200" lvl="1" indent="0">
              <a:buNone/>
            </a:pPr>
            <a:endParaRPr lang="en-US" sz="1800" dirty="0"/>
          </a:p>
        </p:txBody>
      </p:sp>
    </p:spTree>
    <p:extLst>
      <p:ext uri="{BB962C8B-B14F-4D97-AF65-F5344CB8AC3E}">
        <p14:creationId xmlns:p14="http://schemas.microsoft.com/office/powerpoint/2010/main" val="4066124780"/>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5BD7B7F-2404-4E05-9DBB-AE647930F3FF}"/>
              </a:ext>
            </a:extLst>
          </p:cNvPr>
          <p:cNvSpPr>
            <a:spLocks noGrp="1"/>
          </p:cNvSpPr>
          <p:nvPr>
            <p:ph type="title"/>
          </p:nvPr>
        </p:nvSpPr>
        <p:spPr/>
        <p:txBody>
          <a:bodyPr/>
          <a:lstStyle/>
          <a:p>
            <a:r>
              <a:rPr lang="en-US" dirty="0" smtClean="0"/>
              <a:t>Way forward proposal</a:t>
            </a:r>
            <a:endParaRPr lang="en-US" dirty="0"/>
          </a:p>
        </p:txBody>
      </p:sp>
      <p:sp>
        <p:nvSpPr>
          <p:cNvPr id="3" name="Content Placeholder 2">
            <a:extLst>
              <a:ext uri="{FF2B5EF4-FFF2-40B4-BE49-F238E27FC236}">
                <a16:creationId xmlns="" xmlns:a16="http://schemas.microsoft.com/office/drawing/2014/main" id="{7E99E4E5-D719-4EA6-977E-DB3142815F84}"/>
              </a:ext>
            </a:extLst>
          </p:cNvPr>
          <p:cNvSpPr>
            <a:spLocks noGrp="1"/>
          </p:cNvSpPr>
          <p:nvPr>
            <p:ph idx="1"/>
          </p:nvPr>
        </p:nvSpPr>
        <p:spPr/>
        <p:txBody>
          <a:bodyPr/>
          <a:lstStyle/>
          <a:p>
            <a:r>
              <a:rPr lang="en-US" sz="2000" dirty="0"/>
              <a:t> </a:t>
            </a:r>
            <a:r>
              <a:rPr lang="en-US" sz="2000" dirty="0" smtClean="0"/>
              <a:t>Observations:</a:t>
            </a:r>
          </a:p>
          <a:p>
            <a:pPr lvl="1"/>
            <a:r>
              <a:rPr lang="en-US" sz="1800" dirty="0" smtClean="0"/>
              <a:t>Nokia/Sherry initiated  an email discussion on this, and proposed how to merge two Draft LS back ;</a:t>
            </a:r>
          </a:p>
          <a:p>
            <a:r>
              <a:rPr lang="en-US" altLang="zh-CN" sz="2000" dirty="0" smtClean="0"/>
              <a:t>Way </a:t>
            </a:r>
            <a:r>
              <a:rPr lang="en-US" altLang="zh-CN" sz="2000" dirty="0"/>
              <a:t>forward </a:t>
            </a:r>
            <a:r>
              <a:rPr lang="en-US" altLang="zh-CN" sz="2000" dirty="0" smtClean="0"/>
              <a:t>proposal :</a:t>
            </a:r>
          </a:p>
          <a:p>
            <a:pPr lvl="1"/>
            <a:r>
              <a:rPr lang="en-US" altLang="zh-CN" sz="1800" dirty="0" smtClean="0"/>
              <a:t>LS </a:t>
            </a:r>
            <a:r>
              <a:rPr lang="en-US" altLang="zh-CN" sz="1800" dirty="0"/>
              <a:t>back to RAN should not be delayed anymore. i.e. we/SA2 should reply RAN within Q2;</a:t>
            </a:r>
            <a:endParaRPr lang="zh-CN" altLang="zh-CN" sz="1800" dirty="0"/>
          </a:p>
          <a:p>
            <a:pPr lvl="1"/>
            <a:r>
              <a:rPr lang="en-US" altLang="zh-CN" sz="1800" dirty="0" smtClean="0"/>
              <a:t>In </a:t>
            </a:r>
            <a:r>
              <a:rPr lang="en-US" altLang="zh-CN" sz="1800" dirty="0"/>
              <a:t>the LS back, </a:t>
            </a:r>
            <a:r>
              <a:rPr lang="en-US" altLang="zh-CN" sz="1800" dirty="0" smtClean="0"/>
              <a:t>agreement reached (in pervious and this meetings) should be captured, e.g.:</a:t>
            </a:r>
          </a:p>
          <a:p>
            <a:pPr lvl="2"/>
            <a:r>
              <a:rPr lang="en-US" altLang="zh-CN" sz="1600" dirty="0"/>
              <a:t>Confirm RAN WG  that the requirements on positioning latency, refer to </a:t>
            </a:r>
            <a:r>
              <a:rPr lang="en-US" altLang="zh-CN" sz="1600" dirty="0" smtClean="0"/>
              <a:t>SA1;</a:t>
            </a:r>
            <a:endParaRPr lang="en-US" altLang="zh-CN" sz="1600" dirty="0"/>
          </a:p>
          <a:p>
            <a:pPr lvl="2"/>
            <a:r>
              <a:rPr lang="en-US" altLang="zh-CN" sz="1600" dirty="0"/>
              <a:t>Some architecture e.g. LMF </a:t>
            </a:r>
            <a:r>
              <a:rPr lang="en-US" altLang="zh-CN" sz="1600" dirty="0" smtClean="0"/>
              <a:t>functionality  in </a:t>
            </a:r>
            <a:r>
              <a:rPr lang="en-US" altLang="zh-CN" sz="1600" dirty="0"/>
              <a:t>RAN or </a:t>
            </a:r>
            <a:r>
              <a:rPr lang="en-US" altLang="zh-CN" sz="1600" dirty="0" smtClean="0"/>
              <a:t>LMF </a:t>
            </a:r>
            <a:r>
              <a:rPr lang="en-US" altLang="zh-CN" sz="1600" dirty="0"/>
              <a:t>and LMF</a:t>
            </a:r>
            <a:r>
              <a:rPr lang="en-US" altLang="zh-CN" sz="1600" dirty="0" smtClean="0"/>
              <a:t> </a:t>
            </a:r>
            <a:r>
              <a:rPr lang="en-US" altLang="zh-CN" sz="1600" dirty="0"/>
              <a:t>located closer to RAN,  could reduce the latency</a:t>
            </a:r>
            <a:r>
              <a:rPr lang="en-US" altLang="zh-CN" sz="1600" dirty="0" smtClean="0"/>
              <a:t>.</a:t>
            </a:r>
          </a:p>
          <a:p>
            <a:pPr lvl="2"/>
            <a:r>
              <a:rPr lang="en-US" sz="1600" dirty="0" smtClean="0"/>
              <a:t>(further agreements…..)</a:t>
            </a:r>
            <a:endParaRPr lang="en-US" sz="1600" dirty="0"/>
          </a:p>
          <a:p>
            <a:pPr marL="0" indent="0">
              <a:buNone/>
            </a:pPr>
            <a:endParaRPr lang="en-US" sz="1400" dirty="0"/>
          </a:p>
        </p:txBody>
      </p:sp>
    </p:spTree>
    <p:extLst>
      <p:ext uri="{BB962C8B-B14F-4D97-AF65-F5344CB8AC3E}">
        <p14:creationId xmlns:p14="http://schemas.microsoft.com/office/powerpoint/2010/main" val="98508115"/>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17A4B69EF56E94C827924DC4B490231" ma:contentTypeVersion="16" ma:contentTypeDescription="Create a new document." ma:contentTypeScope="" ma:versionID="9912d19776983c6aade29a3686f1c79f">
  <xsd:schema xmlns:xsd="http://www.w3.org/2001/XMLSchema" xmlns:xs="http://www.w3.org/2001/XMLSchema" xmlns:p="http://schemas.microsoft.com/office/2006/metadata/properties" xmlns:ns3="71c5aaf6-e6ce-465b-b873-5148d2a4c105" xmlns:ns4="e0d6c333-3612-4d65-a7f4-5976eb42d46a" xmlns:ns5="c67c731b-696e-4d20-8664-fee8943d9cc6" targetNamespace="http://schemas.microsoft.com/office/2006/metadata/properties" ma:root="true" ma:fieldsID="b1f01fd908848de894b0fc5cac9f1093" ns3:_="" ns4:_="" ns5:_="">
    <xsd:import namespace="71c5aaf6-e6ce-465b-b873-5148d2a4c105"/>
    <xsd:import namespace="e0d6c333-3612-4d65-a7f4-5976eb42d46a"/>
    <xsd:import namespace="c67c731b-696e-4d20-8664-fee8943d9cc6"/>
    <xsd:element name="properties">
      <xsd:complexType>
        <xsd:sequence>
          <xsd:element name="documentManagement">
            <xsd:complexType>
              <xsd:all>
                <xsd:element ref="ns3:_dlc_DocId" minOccurs="0"/>
                <xsd:element ref="ns3:_dlc_DocIdUrl" minOccurs="0"/>
                <xsd:element ref="ns3:_dlc_DocIdPersistId" minOccurs="0"/>
                <xsd:element ref="ns3:HideFromDelve"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Location" minOccurs="0"/>
                <xsd:element ref="ns5:SharedWithUsers" minOccurs="0"/>
                <xsd:element ref="ns5:SharedWithDetails" minOccurs="0"/>
                <xsd:element ref="ns5:SharingHintHash"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e0d6c333-3612-4d65-a7f4-5976eb42d46a"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7c731b-696e-4d20-8664-fee8943d9cc6"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SharingHintHash" ma:index="2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34c87397-5fc1-491e-85e7-d6110dbe9cbd" ContentTypeId="0x0101" PreviousValue="false"/>
</file>

<file path=customXml/item3.xml><?xml version="1.0" encoding="utf-8"?>
<?mso-contentType ?>
<spe:Receivers xmlns:spe="http://schemas.microsoft.com/sharepoint/event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xmlns:pc="http://schemas.microsoft.com/office/infopath/2007/PartnerControls">
  <documentManagement>
    <HideFromDelve xmlns="71c5aaf6-e6ce-465b-b873-5148d2a4c105">false</HideFromDelve>
  </documentManagement>
</p:properties>
</file>

<file path=customXml/itemProps1.xml><?xml version="1.0" encoding="utf-8"?>
<ds:datastoreItem xmlns:ds="http://schemas.openxmlformats.org/officeDocument/2006/customXml" ds:itemID="{876AAC63-93CD-4920-B37B-BB37791C10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e0d6c333-3612-4d65-a7f4-5976eb42d46a"/>
    <ds:schemaRef ds:uri="c67c731b-696e-4d20-8664-fee8943d9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593BFAC-8229-447D-98EF-1662A075AFDD}">
  <ds:schemaRefs>
    <ds:schemaRef ds:uri="Microsoft.SharePoint.Taxonomy.ContentTypeSync"/>
  </ds:schemaRefs>
</ds:datastoreItem>
</file>

<file path=customXml/itemProps3.xml><?xml version="1.0" encoding="utf-8"?>
<ds:datastoreItem xmlns:ds="http://schemas.openxmlformats.org/officeDocument/2006/customXml" ds:itemID="{9C01E59C-30C1-4F5F-BDB7-FD8DEC473699}">
  <ds:schemaRefs>
    <ds:schemaRef ds:uri="http://schemas.microsoft.com/sharepoint/events"/>
  </ds:schemaRefs>
</ds:datastoreItem>
</file>

<file path=customXml/itemProps4.xml><?xml version="1.0" encoding="utf-8"?>
<ds:datastoreItem xmlns:ds="http://schemas.openxmlformats.org/officeDocument/2006/customXml" ds:itemID="{E96BFC68-7C33-4255-8100-31714E839755}">
  <ds:schemaRefs>
    <ds:schemaRef ds:uri="http://schemas.microsoft.com/sharepoint/v3/contenttype/forms"/>
  </ds:schemaRefs>
</ds:datastoreItem>
</file>

<file path=customXml/itemProps5.xml><?xml version="1.0" encoding="utf-8"?>
<ds:datastoreItem xmlns:ds="http://schemas.openxmlformats.org/officeDocument/2006/customXml" ds:itemID="{14AEB5D0-85A8-4FF9-9CE3-0088023A34DC}">
  <ds:schemaRefs>
    <ds:schemaRef ds:uri="http://purl.org/dc/terms/"/>
    <ds:schemaRef ds:uri="http://schemas.microsoft.com/office/2006/metadata/properties"/>
    <ds:schemaRef ds:uri="http://www.w3.org/XML/1998/namespace"/>
    <ds:schemaRef ds:uri="e0d6c333-3612-4d65-a7f4-5976eb42d46a"/>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c67c731b-696e-4d20-8664-fee8943d9cc6"/>
    <ds:schemaRef ds:uri="71c5aaf6-e6ce-465b-b873-5148d2a4c105"/>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7938</TotalTime>
  <Words>214</Words>
  <Application>Microsoft Office PowerPoint</Application>
  <PresentationFormat>全屏显示(4:3)</PresentationFormat>
  <Paragraphs>64</Paragraphs>
  <Slides>5</Slides>
  <Notes>1</Notes>
  <HiddenSlides>0</HiddenSlides>
  <MMClips>0</MMClips>
  <ScaleCrop>false</ScaleCrop>
  <HeadingPairs>
    <vt:vector size="4" baseType="variant">
      <vt:variant>
        <vt:lpstr>主题</vt:lpstr>
      </vt:variant>
      <vt:variant>
        <vt:i4>1</vt:i4>
      </vt:variant>
      <vt:variant>
        <vt:lpstr>幻灯片标题</vt:lpstr>
      </vt:variant>
      <vt:variant>
        <vt:i4>5</vt:i4>
      </vt:variant>
    </vt:vector>
  </HeadingPairs>
  <TitlesOfParts>
    <vt:vector size="6" baseType="lpstr">
      <vt:lpstr>Office Theme</vt:lpstr>
      <vt:lpstr>PowerPoint 演示文稿</vt:lpstr>
      <vt:lpstr>Related T Docs</vt:lpstr>
      <vt:lpstr>Question in S2-2002612/RP-193262</vt:lpstr>
      <vt:lpstr>Some Highlights of Pervious 2 Meetings </vt:lpstr>
      <vt:lpstr>Way forward proposal</vt:lpstr>
    </vt:vector>
  </TitlesOfParts>
  <Company>3GPP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CATT-SA2-1</cp:lastModifiedBy>
  <cp:revision>1446</cp:revision>
  <dcterms:created xsi:type="dcterms:W3CDTF">2008-08-30T09:32:10Z</dcterms:created>
  <dcterms:modified xsi:type="dcterms:W3CDTF">2020-04-20T05:15:11Z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68169d57-491b-4690-942e-23bcbea86d99</vt:lpwstr>
  </property>
  <property fmtid="{D5CDD505-2E9C-101B-9397-08002B2CF9AE}" pid="7" name="CTP_TimeStamp">
    <vt:lpwstr>2020-04-08 17:12:39Z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0x010100C17A4B69EF56E94C827924DC4B490231</vt:lpwstr>
  </property>
</Properties>
</file>