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1"/>
  </p:notesMasterIdLst>
  <p:handoutMasterIdLst>
    <p:handoutMasterId r:id="rId12"/>
  </p:handoutMasterIdLst>
  <p:sldIdLst>
    <p:sldId id="303" r:id="rId2"/>
    <p:sldId id="844" r:id="rId3"/>
    <p:sldId id="847" r:id="rId4"/>
    <p:sldId id="848" r:id="rId5"/>
    <p:sldId id="853" r:id="rId6"/>
    <p:sldId id="849" r:id="rId7"/>
    <p:sldId id="850" r:id="rId8"/>
    <p:sldId id="851" r:id="rId9"/>
    <p:sldId id="852" r:id="rId10"/>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126" d="100"/>
          <a:sy n="126" d="100"/>
        </p:scale>
        <p:origin x="1410"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4/8/2020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4/8/2020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ATSSS_OpenIssues_Final.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eNA_OpenIssues_final.d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Vertical_LAN_OpenIssues_FINAL.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Vertical_LAN_OpenIssues_FINAL.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MT-EDT_OpenIssues_FINAL.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FS_5G_ProSe_SID_Scope_FINAL.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WID_ETSUN_FINAL.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3gpp.org/ftp/tsg_sa/WG2_Arch/TSGS2_138e_Electronic/Inbox/CCs/Moderated_Email_Discussion/SA2%23138E_Email_Discussion_eSBA_OpenIssues_FINAL.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4054641"/>
            <a:ext cx="6400800" cy="1329341"/>
          </a:xfrm>
        </p:spPr>
        <p:txBody>
          <a:bodyPr/>
          <a:lstStyle/>
          <a:p>
            <a:pPr marL="0" indent="0" algn="ctr" eaLnBrk="1" hangingPunct="1">
              <a:buFontTx/>
              <a:buNone/>
            </a:pPr>
            <a:r>
              <a:rPr lang="fr-FR" altLang="de-DE" dirty="0">
                <a:effectLst>
                  <a:outerShdw blurRad="38100" dist="38100" dir="2700000" algn="tl">
                    <a:srgbClr val="000000">
                      <a:alpha val="43137"/>
                    </a:srgbClr>
                  </a:outerShdw>
                </a:effectLst>
              </a:rPr>
              <a:t>Puneet Jain</a:t>
            </a:r>
          </a:p>
          <a:p>
            <a:pPr marL="0" indent="0" algn="ctr" eaLnBrk="1" hangingPunct="1">
              <a:buFontTx/>
              <a:buNone/>
            </a:pPr>
            <a:r>
              <a:rPr lang="fr-FR" altLang="de-DE" dirty="0">
                <a:effectLst>
                  <a:outerShdw blurRad="38100" dist="38100" dir="2700000" algn="tl">
                    <a:srgbClr val="000000">
                      <a:alpha val="43137"/>
                    </a:srgbClr>
                  </a:outerShdw>
                </a:effectLst>
              </a:rPr>
              <a:t>SA2 Chairman, Intel</a:t>
            </a:r>
          </a:p>
        </p:txBody>
      </p:sp>
      <p:sp>
        <p:nvSpPr>
          <p:cNvPr id="7" name="Text Box 63"/>
          <p:cNvSpPr txBox="1">
            <a:spLocks noChangeArrowheads="1"/>
          </p:cNvSpPr>
          <p:nvPr/>
        </p:nvSpPr>
        <p:spPr bwMode="auto">
          <a:xfrm>
            <a:off x="764005" y="1895122"/>
            <a:ext cx="7615990"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GB" sz="5200" b="1" dirty="0">
                <a:solidFill>
                  <a:srgbClr val="FF3300"/>
                </a:solidFill>
                <a:effectLst>
                  <a:outerShdw blurRad="38100" dist="38100" dir="2700000" algn="tl">
                    <a:srgbClr val="C0C0C0"/>
                  </a:outerShdw>
                </a:effectLst>
                <a:latin typeface="Calibri" pitchFamily="34" charset="0"/>
              </a:rPr>
              <a:t>SA2 Moderated Email </a:t>
            </a:r>
          </a:p>
          <a:p>
            <a:pPr algn="ctr">
              <a:defRPr/>
            </a:pPr>
            <a:r>
              <a:rPr lang="en-GB" sz="5200" b="1" dirty="0">
                <a:solidFill>
                  <a:srgbClr val="FF3300"/>
                </a:solidFill>
                <a:effectLst>
                  <a:outerShdw blurRad="38100" dist="38100" dir="2700000" algn="tl">
                    <a:srgbClr val="C0C0C0"/>
                  </a:outerShdw>
                </a:effectLst>
                <a:latin typeface="Calibri" pitchFamily="34" charset="0"/>
              </a:rPr>
              <a:t>Discussion Agreements</a:t>
            </a:r>
            <a:br>
              <a:rPr lang="en-GB" sz="3200" dirty="0">
                <a:solidFill>
                  <a:srgbClr val="FF3300"/>
                </a:solidFill>
                <a:effectLst>
                  <a:outerShdw blurRad="38100" dist="38100" dir="2700000" algn="tl">
                    <a:srgbClr val="C0C0C0"/>
                  </a:outerShdw>
                </a:effectLst>
                <a:latin typeface="Calibri" pitchFamily="34" charset="0"/>
              </a:rPr>
            </a:br>
            <a:endParaRPr lang="en-US" sz="2000" dirty="0">
              <a:solidFill>
                <a:srgbClr val="948A54"/>
              </a:solidFill>
              <a:effectLst>
                <a:outerShdw blurRad="38100" dist="38100" dir="2700000" algn="tl">
                  <a:srgbClr val="C0C0C0"/>
                </a:outerShdw>
              </a:effectLst>
              <a:latin typeface="Calibri"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ATSSS Open Issues</a:t>
            </a:r>
          </a:p>
        </p:txBody>
      </p:sp>
      <p:sp>
        <p:nvSpPr>
          <p:cNvPr id="57347" name="Rectangle 3"/>
          <p:cNvSpPr>
            <a:spLocks noGrp="1"/>
          </p:cNvSpPr>
          <p:nvPr>
            <p:ph type="body" idx="1"/>
          </p:nvPr>
        </p:nvSpPr>
        <p:spPr>
          <a:xfrm>
            <a:off x="363415" y="1371600"/>
            <a:ext cx="8291635" cy="4906451"/>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Assumptions </a:t>
            </a:r>
          </a:p>
          <a:p>
            <a:pPr marL="800100" lvl="1" indent="-342900">
              <a:buFont typeface="+mj-lt"/>
              <a:buAutoNum type="arabicPeriod"/>
            </a:pPr>
            <a:r>
              <a:rPr lang="en-US" sz="1800" dirty="0"/>
              <a:t>During the UE registration, the serving AMF shall inform the UE with network indication for the support of ATSSS, if supported.</a:t>
            </a:r>
          </a:p>
          <a:p>
            <a:pPr marL="800100" lvl="1" indent="-342900">
              <a:buFont typeface="+mj-lt"/>
              <a:buAutoNum type="arabicPeriod"/>
            </a:pPr>
            <a:r>
              <a:rPr lang="en-US" sz="1800" dirty="0"/>
              <a:t>AMF shall always notify the UE for the ATSSS Network Capability whenever the UE switches RA. </a:t>
            </a:r>
          </a:p>
          <a:p>
            <a:pPr marL="800100" lvl="1" indent="-342900">
              <a:buFont typeface="+mj-lt"/>
              <a:buAutoNum type="arabicPeriod"/>
            </a:pPr>
            <a:r>
              <a:rPr lang="en-US" sz="1800" dirty="0"/>
              <a:t>During the N2 mobility handover or idle mode mobility for MA PDU session, when network detects that the destination network no longer supports ATSSS, the MA PDU session shall be released. </a:t>
            </a:r>
          </a:p>
          <a:p>
            <a:pPr marL="800100" lvl="1" indent="-342900">
              <a:buFont typeface="+mj-lt"/>
              <a:buAutoNum type="arabicPeriod"/>
            </a:pPr>
            <a:r>
              <a:rPr lang="en-US" sz="1800" dirty="0"/>
              <a:t>Whether MA PDU session is released by AMF or SMF will be discussed offline and agreement should be reached before SA2#138E submission deadline.</a:t>
            </a:r>
          </a:p>
          <a:p>
            <a:pPr eaLnBrk="1" hangingPunct="1">
              <a:defRPr/>
            </a:pPr>
            <a:endParaRPr lang="en-US" sz="1400" dirty="0">
              <a:solidFill>
                <a:srgbClr val="FF0000"/>
              </a:solidFill>
            </a:endParaRPr>
          </a:p>
          <a:p>
            <a:pPr marL="457200" lvl="1" indent="0" eaLnBrk="1" hangingPunct="1">
              <a:buNone/>
              <a:defRPr/>
            </a:pPr>
            <a:r>
              <a:rPr lang="en-GB" sz="2000" b="1" dirty="0">
                <a:solidFill>
                  <a:srgbClr val="FF3300"/>
                </a:solidFill>
              </a:rPr>
              <a:t>Working Assumptions Endorsed</a:t>
            </a:r>
            <a:endParaRPr lang="en-US" sz="1600" b="1" dirty="0">
              <a:solidFill>
                <a:srgbClr val="FF3300"/>
              </a:solidFill>
            </a:endParaRPr>
          </a:p>
          <a:p>
            <a:pPr lvl="1" eaLnBrk="1" hangingPunct="1">
              <a:defRPr/>
            </a:pPr>
            <a:endParaRPr lang="en-GB" sz="2400" dirty="0"/>
          </a:p>
        </p:txBody>
      </p:sp>
    </p:spTree>
    <p:extLst>
      <p:ext uri="{BB962C8B-B14F-4D97-AF65-F5344CB8AC3E}">
        <p14:creationId xmlns:p14="http://schemas.microsoft.com/office/powerpoint/2010/main" val="257427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err="1">
                <a:effectLst>
                  <a:outerShdw blurRad="38100" dist="38100" dir="2700000" algn="tl">
                    <a:srgbClr val="C0C0C0"/>
                  </a:outerShdw>
                </a:effectLst>
              </a:rPr>
              <a:t>eNA</a:t>
            </a:r>
            <a:r>
              <a:rPr lang="en-US" dirty="0">
                <a:effectLst>
                  <a:outerShdw blurRad="38100" dist="38100" dir="2700000" algn="tl">
                    <a:srgbClr val="C0C0C0"/>
                  </a:outerShdw>
                </a:effectLst>
              </a:rPr>
              <a:t> Open Issues</a:t>
            </a:r>
          </a:p>
        </p:txBody>
      </p:sp>
      <p:sp>
        <p:nvSpPr>
          <p:cNvPr id="57347" name="Rectangle 3"/>
          <p:cNvSpPr>
            <a:spLocks noGrp="1"/>
          </p:cNvSpPr>
          <p:nvPr>
            <p:ph type="body" idx="1"/>
          </p:nvPr>
        </p:nvSpPr>
        <p:spPr>
          <a:xfrm>
            <a:off x="363415" y="1206062"/>
            <a:ext cx="8291635" cy="5071989"/>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Assumptions</a:t>
            </a:r>
          </a:p>
          <a:p>
            <a:pPr marL="800100" lvl="1" indent="-342900">
              <a:buFont typeface="+mj-lt"/>
              <a:buAutoNum type="arabicPeriod"/>
            </a:pPr>
            <a:r>
              <a:rPr lang="en-US" sz="1800" dirty="0"/>
              <a:t>Abnormal behavior related network data analytics for target of analytics reporting being “any UE” will be supported.</a:t>
            </a:r>
          </a:p>
          <a:p>
            <a:pPr marL="800100" lvl="1" indent="-342900">
              <a:buFont typeface="+mj-lt"/>
              <a:buAutoNum type="arabicPeriod"/>
            </a:pPr>
            <a:r>
              <a:rPr lang="en-US" sz="1800" dirty="0"/>
              <a:t>Solution on how to alleviate heavy load caused by a request for abnormal behavior analytics for “any UE” to be further discussed.  </a:t>
            </a:r>
          </a:p>
          <a:p>
            <a:pPr marL="1200150" lvl="2" indent="-342900"/>
            <a:r>
              <a:rPr lang="en-US" sz="1400" dirty="0"/>
              <a:t>Solutions discussion will be limited to 2 approaches already being discussed (one from Orange, another from Ericsson). </a:t>
            </a:r>
          </a:p>
          <a:p>
            <a:pPr marL="1200150" lvl="2" indent="-342900"/>
            <a:r>
              <a:rPr lang="en-US" sz="1400" dirty="0"/>
              <a:t>No new solution will be discussed. </a:t>
            </a:r>
          </a:p>
          <a:p>
            <a:pPr eaLnBrk="1" hangingPunct="1">
              <a:defRPr/>
            </a:pPr>
            <a:endParaRPr lang="en-US" sz="1400" dirty="0"/>
          </a:p>
          <a:p>
            <a:pPr marL="457200" lvl="1" indent="0" eaLnBrk="1" hangingPunct="1">
              <a:buNone/>
              <a:defRPr/>
            </a:pPr>
            <a:r>
              <a:rPr lang="en-GB" sz="1800" b="1" dirty="0">
                <a:solidFill>
                  <a:srgbClr val="FF3300"/>
                </a:solidFill>
              </a:rPr>
              <a:t>Working Assumptions Endorsed</a:t>
            </a:r>
            <a:endParaRPr lang="en-US" sz="1400" b="1" dirty="0">
              <a:solidFill>
                <a:srgbClr val="FF3300"/>
              </a:solidFill>
            </a:endParaRPr>
          </a:p>
        </p:txBody>
      </p:sp>
    </p:spTree>
    <p:extLst>
      <p:ext uri="{BB962C8B-B14F-4D97-AF65-F5344CB8AC3E}">
        <p14:creationId xmlns:p14="http://schemas.microsoft.com/office/powerpoint/2010/main" val="335164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err="1">
                <a:effectLst>
                  <a:outerShdw blurRad="38100" dist="38100" dir="2700000" algn="tl">
                    <a:srgbClr val="C0C0C0"/>
                  </a:outerShdw>
                </a:effectLst>
              </a:rPr>
              <a:t>Vertical_LAN</a:t>
            </a:r>
            <a:r>
              <a:rPr lang="en-US" dirty="0">
                <a:effectLst>
                  <a:outerShdw blurRad="38100" dist="38100" dir="2700000" algn="tl">
                    <a:srgbClr val="C0C0C0"/>
                  </a:outerShdw>
                </a:effectLst>
              </a:rPr>
              <a:t> Open Issues (1/2)</a:t>
            </a:r>
          </a:p>
        </p:txBody>
      </p:sp>
      <p:sp>
        <p:nvSpPr>
          <p:cNvPr id="57347" name="Rectangle 3"/>
          <p:cNvSpPr>
            <a:spLocks noGrp="1"/>
          </p:cNvSpPr>
          <p:nvPr>
            <p:ph type="body" idx="1"/>
          </p:nvPr>
        </p:nvSpPr>
        <p:spPr>
          <a:xfrm>
            <a:off x="363415" y="1206062"/>
            <a:ext cx="829163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Assumptions </a:t>
            </a:r>
          </a:p>
          <a:p>
            <a:pPr marL="800100" lvl="1" indent="-342900">
              <a:buFont typeface="+mj-lt"/>
              <a:buAutoNum type="arabicPeriod"/>
            </a:pPr>
            <a:r>
              <a:rPr lang="en-US" sz="1800" dirty="0"/>
              <a:t>Support for PSFP based Hold and Forward Buffering rule </a:t>
            </a:r>
          </a:p>
          <a:p>
            <a:pPr marL="1200150" lvl="2" indent="-342900">
              <a:buFont typeface="+mj-lt"/>
              <a:buAutoNum type="alphaLcParenR"/>
            </a:pPr>
            <a:r>
              <a:rPr lang="en-US" sz="1400" dirty="0"/>
              <a:t>Given no clear majority this functionality will not be supported in Rel-16. </a:t>
            </a:r>
          </a:p>
          <a:p>
            <a:pPr marL="800100" lvl="1" indent="-342900">
              <a:buFont typeface="+mj-lt"/>
              <a:buAutoNum type="arabicPeriod"/>
            </a:pPr>
            <a:r>
              <a:rPr lang="en-US" sz="1800" dirty="0"/>
              <a:t>VLAN ID configuration for bridge management</a:t>
            </a:r>
          </a:p>
          <a:p>
            <a:pPr marL="1200150" lvl="2" indent="-342900">
              <a:buFont typeface="+mj-lt"/>
              <a:buAutoNum type="alphaLcParenR"/>
            </a:pPr>
            <a:r>
              <a:rPr lang="en-US" sz="1400" dirty="0"/>
              <a:t>Option #2 (Local configuration of allowed versus forbidden VLAN IDs for 5GS) shall be supported. Need and solution for exchange between AF and 5GS will be discussed offline. </a:t>
            </a:r>
          </a:p>
          <a:p>
            <a:pPr marL="800100" lvl="1" indent="-342900">
              <a:buFont typeface="+mj-lt"/>
              <a:buAutoNum type="arabicPeriod"/>
            </a:pPr>
            <a:r>
              <a:rPr lang="en-US" sz="1800" dirty="0"/>
              <a:t>Assumptions on the number of ports per NW-TT within the UPF</a:t>
            </a:r>
          </a:p>
          <a:p>
            <a:pPr marL="1200150" lvl="2" indent="-342900">
              <a:buFont typeface="+mj-lt"/>
              <a:buAutoNum type="alphaLcParenR"/>
            </a:pPr>
            <a:r>
              <a:rPr lang="en-US" sz="1400" dirty="0"/>
              <a:t>Option A (Each NW-TT can have one or more ports) shall be supported. </a:t>
            </a:r>
          </a:p>
          <a:p>
            <a:pPr marL="800100" lvl="1" indent="-342900">
              <a:buFont typeface="+mj-lt"/>
              <a:buAutoNum type="arabicPeriod"/>
            </a:pPr>
            <a:r>
              <a:rPr lang="en-US" sz="1800" dirty="0"/>
              <a:t>System Configuration that is not PDU Session specific</a:t>
            </a:r>
          </a:p>
          <a:p>
            <a:pPr marL="1200150" lvl="2" indent="-342900">
              <a:buFont typeface="+mj-lt"/>
              <a:buAutoNum type="alphaLcParenR"/>
            </a:pPr>
            <a:r>
              <a:rPr lang="en-US" sz="1400" dirty="0"/>
              <a:t>NEF procedure for invoking system configuration that is not PDU Session specific will not be supported in Rel-16.</a:t>
            </a:r>
          </a:p>
          <a:p>
            <a:pPr marL="1200150" lvl="2" indent="-342900">
              <a:buFont typeface="+mj-lt"/>
              <a:buAutoNum type="alphaLcParenR"/>
            </a:pPr>
            <a:endParaRPr lang="en-US" sz="1400" dirty="0"/>
          </a:p>
          <a:p>
            <a:pPr marL="457200" lvl="1" indent="0">
              <a:buNone/>
            </a:pPr>
            <a:r>
              <a:rPr lang="en-GB" b="1" dirty="0">
                <a:solidFill>
                  <a:srgbClr val="FF3300"/>
                </a:solidFill>
              </a:rPr>
              <a:t>Working Assumptions Endorsed</a:t>
            </a:r>
            <a:endParaRPr lang="en-US" sz="1800" b="1" dirty="0">
              <a:solidFill>
                <a:srgbClr val="FF3300"/>
              </a:solidFill>
            </a:endParaRPr>
          </a:p>
          <a:p>
            <a:pPr marL="457200" lvl="1" indent="0">
              <a:buNone/>
            </a:pPr>
            <a:endParaRPr lang="en-US" sz="2200" dirty="0"/>
          </a:p>
          <a:p>
            <a:pPr marL="457200" lvl="1" indent="0" eaLnBrk="1" hangingPunct="1">
              <a:buNone/>
              <a:defRPr/>
            </a:pPr>
            <a:endParaRPr lang="en-GB" sz="2400" dirty="0"/>
          </a:p>
        </p:txBody>
      </p:sp>
    </p:spTree>
    <p:extLst>
      <p:ext uri="{BB962C8B-B14F-4D97-AF65-F5344CB8AC3E}">
        <p14:creationId xmlns:p14="http://schemas.microsoft.com/office/powerpoint/2010/main" val="220228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err="1">
                <a:effectLst>
                  <a:outerShdw blurRad="38100" dist="38100" dir="2700000" algn="tl">
                    <a:srgbClr val="C0C0C0"/>
                  </a:outerShdw>
                </a:effectLst>
              </a:rPr>
              <a:t>Vertical_LAN</a:t>
            </a:r>
            <a:r>
              <a:rPr lang="en-US" dirty="0">
                <a:effectLst>
                  <a:outerShdw blurRad="38100" dist="38100" dir="2700000" algn="tl">
                    <a:srgbClr val="C0C0C0"/>
                  </a:outerShdw>
                </a:effectLst>
              </a:rPr>
              <a:t> Open Issues (2/2)</a:t>
            </a:r>
          </a:p>
        </p:txBody>
      </p:sp>
      <p:sp>
        <p:nvSpPr>
          <p:cNvPr id="57347" name="Rectangle 3"/>
          <p:cNvSpPr>
            <a:spLocks noGrp="1"/>
          </p:cNvSpPr>
          <p:nvPr>
            <p:ph type="body" idx="1"/>
          </p:nvPr>
        </p:nvSpPr>
        <p:spPr>
          <a:xfrm>
            <a:off x="363415" y="1206062"/>
            <a:ext cx="829163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Assumptions</a:t>
            </a:r>
          </a:p>
          <a:p>
            <a:pPr marL="800100" lvl="1" indent="-342900">
              <a:buFont typeface="+mj-lt"/>
              <a:buAutoNum type="arabicPeriod" startAt="5"/>
            </a:pPr>
            <a:r>
              <a:rPr lang="en-US" sz="1800" dirty="0"/>
              <a:t>Support for CAG specific Access control</a:t>
            </a:r>
          </a:p>
          <a:p>
            <a:pPr marL="1200150" lvl="2" indent="-342900">
              <a:buFont typeface="+mj-lt"/>
              <a:buAutoNum type="alphaLcParenR"/>
            </a:pPr>
            <a:r>
              <a:rPr lang="en-US" sz="1400" dirty="0"/>
              <a:t>SA2 should not respond to question directed to SA1. </a:t>
            </a:r>
          </a:p>
          <a:p>
            <a:pPr marL="1200150" lvl="2" indent="-342900">
              <a:buFont typeface="+mj-lt"/>
              <a:buAutoNum type="alphaLcParenR"/>
            </a:pPr>
            <a:r>
              <a:rPr lang="en-US" sz="1400" dirty="0"/>
              <a:t>Response to Question 1.1 in LS (S2-2002656): No for the scenario stated in the LS, other scenario can be discussed offline. </a:t>
            </a:r>
          </a:p>
          <a:p>
            <a:pPr marL="1200150" lvl="2" indent="-342900">
              <a:buFont typeface="+mj-lt"/>
              <a:buAutoNum type="alphaLcParenR"/>
            </a:pPr>
            <a:r>
              <a:rPr lang="en-US" sz="1400" dirty="0"/>
              <a:t>Response to Question 1.2 in LS (S2-2002656): No need to support any prioritization of CAG IDs.</a:t>
            </a:r>
          </a:p>
          <a:p>
            <a:pPr eaLnBrk="1" hangingPunct="1">
              <a:defRPr/>
            </a:pPr>
            <a:endParaRPr lang="en-US" sz="1400" dirty="0"/>
          </a:p>
          <a:p>
            <a:pPr marL="457200" lvl="1" indent="0" eaLnBrk="1" hangingPunct="1">
              <a:buNone/>
              <a:defRPr/>
            </a:pPr>
            <a:endParaRPr lang="en-US" sz="1600" dirty="0"/>
          </a:p>
          <a:p>
            <a:pPr marL="457200" lvl="1" indent="0" eaLnBrk="1" hangingPunct="1">
              <a:buNone/>
              <a:defRPr/>
            </a:pPr>
            <a:r>
              <a:rPr lang="en-GB" b="1" dirty="0">
                <a:solidFill>
                  <a:srgbClr val="FF3300"/>
                </a:solidFill>
              </a:rPr>
              <a:t>Working Assumptions Endorsed</a:t>
            </a:r>
            <a:endParaRPr lang="en-US" sz="1800" b="1" dirty="0">
              <a:solidFill>
                <a:srgbClr val="FF3300"/>
              </a:solidFill>
            </a:endParaRPr>
          </a:p>
          <a:p>
            <a:pPr marL="457200" lvl="1" indent="0" eaLnBrk="1" hangingPunct="1">
              <a:buNone/>
              <a:defRPr/>
            </a:pPr>
            <a:endParaRPr lang="en-GB" sz="2800" dirty="0">
              <a:solidFill>
                <a:srgbClr val="FF3300"/>
              </a:solidFill>
            </a:endParaRPr>
          </a:p>
        </p:txBody>
      </p:sp>
    </p:spTree>
    <p:extLst>
      <p:ext uri="{BB962C8B-B14F-4D97-AF65-F5344CB8AC3E}">
        <p14:creationId xmlns:p14="http://schemas.microsoft.com/office/powerpoint/2010/main" val="1898417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MT-EDT Open Issues</a:t>
            </a:r>
          </a:p>
        </p:txBody>
      </p:sp>
      <p:sp>
        <p:nvSpPr>
          <p:cNvPr id="57347" name="Rectangle 3"/>
          <p:cNvSpPr>
            <a:spLocks noGrp="1"/>
          </p:cNvSpPr>
          <p:nvPr>
            <p:ph type="body" idx="1"/>
          </p:nvPr>
        </p:nvSpPr>
        <p:spPr>
          <a:xfrm>
            <a:off x="363415" y="1206062"/>
            <a:ext cx="817098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Assumptions</a:t>
            </a:r>
          </a:p>
          <a:p>
            <a:pPr marL="800100" lvl="1" indent="-342900">
              <a:buFont typeface="+mj-lt"/>
              <a:buAutoNum type="arabicPeriod"/>
            </a:pPr>
            <a:r>
              <a:rPr lang="en-US" sz="1800" dirty="0"/>
              <a:t>Send LS to SA and relevant working groups (CT1, RAN2, RAN3, SA3) informing that there is no consensus in SA2 on specifying any solution for MT-EDT support in 5GC (in Rel-16). Provide high level summary of discussions in the LS as appropriate. </a:t>
            </a:r>
          </a:p>
          <a:p>
            <a:pPr marL="0" indent="0" eaLnBrk="1" hangingPunct="1">
              <a:buNone/>
              <a:defRPr/>
            </a:pPr>
            <a:endParaRPr lang="en-US" sz="1400" dirty="0"/>
          </a:p>
          <a:p>
            <a:pPr marL="457200" lvl="1" indent="0" eaLnBrk="1" hangingPunct="1">
              <a:buNone/>
              <a:defRPr/>
            </a:pPr>
            <a:endParaRPr lang="en-US" sz="1600" dirty="0"/>
          </a:p>
          <a:p>
            <a:pPr marL="457200" lvl="1" indent="0" eaLnBrk="1" hangingPunct="1">
              <a:buNone/>
              <a:defRPr/>
            </a:pPr>
            <a:r>
              <a:rPr lang="en-GB" b="1" dirty="0">
                <a:solidFill>
                  <a:srgbClr val="FF3300"/>
                </a:solidFill>
              </a:rPr>
              <a:t>Working Assumptions Endorsed</a:t>
            </a:r>
            <a:endParaRPr lang="en-US" sz="1800" b="1" dirty="0">
              <a:solidFill>
                <a:srgbClr val="FF3300"/>
              </a:solidFill>
            </a:endParaRPr>
          </a:p>
        </p:txBody>
      </p:sp>
    </p:spTree>
    <p:extLst>
      <p:ext uri="{BB962C8B-B14F-4D97-AF65-F5344CB8AC3E}">
        <p14:creationId xmlns:p14="http://schemas.microsoft.com/office/powerpoint/2010/main" val="110634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FS_5G_ProSe Open Issues</a:t>
            </a:r>
          </a:p>
        </p:txBody>
      </p:sp>
      <p:sp>
        <p:nvSpPr>
          <p:cNvPr id="57347" name="Rectangle 3"/>
          <p:cNvSpPr>
            <a:spLocks noGrp="1"/>
          </p:cNvSpPr>
          <p:nvPr>
            <p:ph type="body" idx="1"/>
          </p:nvPr>
        </p:nvSpPr>
        <p:spPr>
          <a:xfrm>
            <a:off x="363415" y="1206062"/>
            <a:ext cx="817098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Assumptions</a:t>
            </a:r>
          </a:p>
          <a:p>
            <a:pPr marL="800100" lvl="1" indent="-342900">
              <a:buFont typeface="+mj-lt"/>
              <a:buAutoNum type="arabicPeriod"/>
            </a:pPr>
            <a:r>
              <a:rPr lang="en-US" sz="1800" dirty="0"/>
              <a:t>Service continuity for UE-to-Network Relay is in scope of FS_5G_ProSe SID and solution(s) will be discussed for this issue (included as part of KI#3 in the TR 23.752). </a:t>
            </a:r>
          </a:p>
          <a:p>
            <a:pPr marL="0" indent="0" eaLnBrk="1" hangingPunct="1">
              <a:buNone/>
              <a:defRPr/>
            </a:pPr>
            <a:endParaRPr lang="en-US" sz="1400" dirty="0"/>
          </a:p>
          <a:p>
            <a:pPr marL="457200" lvl="1" indent="0" eaLnBrk="1" hangingPunct="1">
              <a:buNone/>
              <a:defRPr/>
            </a:pPr>
            <a:r>
              <a:rPr lang="en-GB" b="1" dirty="0">
                <a:solidFill>
                  <a:srgbClr val="FF3300"/>
                </a:solidFill>
              </a:rPr>
              <a:t>Working Assumptions Endorsed</a:t>
            </a:r>
            <a:endParaRPr lang="en-US" sz="1800" b="1" dirty="0">
              <a:solidFill>
                <a:srgbClr val="FF3300"/>
              </a:solidFill>
            </a:endParaRPr>
          </a:p>
          <a:p>
            <a:pPr marL="457200" lvl="1" indent="0" eaLnBrk="1" hangingPunct="1">
              <a:buNone/>
              <a:defRPr/>
            </a:pPr>
            <a:endParaRPr lang="en-US" sz="1600" dirty="0"/>
          </a:p>
        </p:txBody>
      </p:sp>
    </p:spTree>
    <p:extLst>
      <p:ext uri="{BB962C8B-B14F-4D97-AF65-F5344CB8AC3E}">
        <p14:creationId xmlns:p14="http://schemas.microsoft.com/office/powerpoint/2010/main" val="1661811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ETSUN Open Issues</a:t>
            </a:r>
          </a:p>
        </p:txBody>
      </p:sp>
      <p:sp>
        <p:nvSpPr>
          <p:cNvPr id="57347" name="Rectangle 3"/>
          <p:cNvSpPr>
            <a:spLocks noGrp="1"/>
          </p:cNvSpPr>
          <p:nvPr>
            <p:ph type="body" idx="1"/>
          </p:nvPr>
        </p:nvSpPr>
        <p:spPr>
          <a:xfrm>
            <a:off x="363415" y="1206062"/>
            <a:ext cx="8291635" cy="5095678"/>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Assumptions</a:t>
            </a:r>
          </a:p>
          <a:p>
            <a:pPr marL="800100" lvl="1" indent="-342900">
              <a:buFont typeface="+mj-lt"/>
              <a:buAutoNum type="arabicPeriod"/>
            </a:pPr>
            <a:r>
              <a:rPr lang="en-US" sz="1600" dirty="0"/>
              <a:t>In this release of the specification, deployments topologies with specific SMF Service Areas applies only for 3GPP access.</a:t>
            </a:r>
          </a:p>
          <a:p>
            <a:pPr marL="800100" lvl="1" indent="-342900">
              <a:buFont typeface="+mj-lt"/>
              <a:buAutoNum type="arabicPeriod"/>
            </a:pPr>
            <a:r>
              <a:rPr lang="en-US" sz="1600" dirty="0"/>
              <a:t>In this release of the specification, ATSSS assumes SMFs Service Areas covering the whole PLMN or MA-PDU session is released when UE moves out of SMF service area. </a:t>
            </a:r>
          </a:p>
          <a:p>
            <a:pPr marL="0" indent="0" eaLnBrk="1" hangingPunct="1">
              <a:buNone/>
              <a:defRPr/>
            </a:pPr>
            <a:endParaRPr lang="en-US" sz="1400" dirty="0"/>
          </a:p>
          <a:p>
            <a:pPr marL="457200" lvl="1" indent="0" eaLnBrk="1" hangingPunct="1">
              <a:buNone/>
              <a:defRPr/>
            </a:pPr>
            <a:endParaRPr lang="en-US" sz="1600" dirty="0"/>
          </a:p>
          <a:p>
            <a:pPr marL="457200" lvl="1" indent="0" eaLnBrk="1" hangingPunct="1">
              <a:buNone/>
              <a:defRPr/>
            </a:pPr>
            <a:r>
              <a:rPr lang="en-GB" b="1" dirty="0">
                <a:solidFill>
                  <a:srgbClr val="FF3300"/>
                </a:solidFill>
              </a:rPr>
              <a:t>Working Assumptions Endorsed</a:t>
            </a:r>
            <a:endParaRPr lang="en-US" sz="1800" b="1" dirty="0">
              <a:solidFill>
                <a:srgbClr val="FF3300"/>
              </a:solidFill>
            </a:endParaRPr>
          </a:p>
        </p:txBody>
      </p:sp>
    </p:spTree>
    <p:extLst>
      <p:ext uri="{BB962C8B-B14F-4D97-AF65-F5344CB8AC3E}">
        <p14:creationId xmlns:p14="http://schemas.microsoft.com/office/powerpoint/2010/main" val="426420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err="1">
                <a:effectLst>
                  <a:outerShdw blurRad="38100" dist="38100" dir="2700000" algn="tl">
                    <a:srgbClr val="C0C0C0"/>
                  </a:outerShdw>
                </a:effectLst>
              </a:rPr>
              <a:t>eSBA</a:t>
            </a:r>
            <a:r>
              <a:rPr lang="en-US" dirty="0">
                <a:effectLst>
                  <a:outerShdw blurRad="38100" dist="38100" dir="2700000" algn="tl">
                    <a:srgbClr val="C0C0C0"/>
                  </a:outerShdw>
                </a:effectLst>
              </a:rPr>
              <a:t> Open Issues</a:t>
            </a:r>
          </a:p>
        </p:txBody>
      </p:sp>
      <p:sp>
        <p:nvSpPr>
          <p:cNvPr id="57347" name="Rectangle 3"/>
          <p:cNvSpPr>
            <a:spLocks noGrp="1"/>
          </p:cNvSpPr>
          <p:nvPr>
            <p:ph type="body" idx="1"/>
          </p:nvPr>
        </p:nvSpPr>
        <p:spPr>
          <a:xfrm>
            <a:off x="363415" y="1206062"/>
            <a:ext cx="8291635" cy="5300246"/>
          </a:xfrm>
        </p:spPr>
        <p:txBody>
          <a:bodyPr/>
          <a:lstStyle/>
          <a:p>
            <a:pPr eaLnBrk="1" hangingPunct="1">
              <a:defRPr/>
            </a:pPr>
            <a:r>
              <a:rPr lang="en-GB" sz="2400" dirty="0"/>
              <a:t>Moderator Summary and Proposed Way Forward are available here [</a:t>
            </a:r>
            <a:r>
              <a:rPr lang="en-GB" sz="2400" dirty="0">
                <a:hlinkClick r:id="rId2"/>
              </a:rPr>
              <a:t>Link</a:t>
            </a:r>
            <a:r>
              <a:rPr lang="en-GB" sz="2400" dirty="0"/>
              <a:t>]</a:t>
            </a:r>
          </a:p>
          <a:p>
            <a:pPr eaLnBrk="1" hangingPunct="1">
              <a:defRPr/>
            </a:pPr>
            <a:r>
              <a:rPr lang="en-US" sz="2400" b="1" u="sng" dirty="0"/>
              <a:t>Working Assumptions</a:t>
            </a:r>
          </a:p>
          <a:p>
            <a:pPr marL="800100" lvl="1" indent="-342900">
              <a:buFont typeface="+mj-lt"/>
              <a:buAutoNum type="arabicPeriod"/>
            </a:pPr>
            <a:r>
              <a:rPr lang="en-US" sz="1800" dirty="0"/>
              <a:t>Specify HTTP/2 request message routing between multiple SCPs. </a:t>
            </a:r>
          </a:p>
          <a:p>
            <a:pPr marL="800100" lvl="1" indent="-342900">
              <a:buFont typeface="+mj-lt"/>
              <a:buAutoNum type="arabicPeriod"/>
            </a:pPr>
            <a:r>
              <a:rPr lang="en-US" sz="1800" dirty="0"/>
              <a:t>SEPP aspects should not be specified in Rel-16. </a:t>
            </a:r>
          </a:p>
          <a:p>
            <a:pPr marL="800100" lvl="1" indent="-342900">
              <a:buFont typeface="+mj-lt"/>
              <a:buAutoNum type="arabicPeriod"/>
            </a:pPr>
            <a:r>
              <a:rPr lang="en-US" sz="1800" dirty="0"/>
              <a:t>Instance selection shall be performed either at NF service consumer or at last SCP in the path. </a:t>
            </a:r>
          </a:p>
          <a:p>
            <a:pPr marL="800100" lvl="1" indent="-342900">
              <a:buFont typeface="+mj-lt"/>
              <a:buAutoNum type="arabicPeriod"/>
            </a:pPr>
            <a:r>
              <a:rPr lang="en-US" sz="1800" dirty="0"/>
              <a:t>Dynamic information about SCP availability should be supported. </a:t>
            </a:r>
          </a:p>
          <a:p>
            <a:pPr marL="800100" lvl="1" indent="-342900">
              <a:buFont typeface="+mj-lt"/>
              <a:buAutoNum type="arabicPeriod"/>
            </a:pPr>
            <a:r>
              <a:rPr lang="en-US" sz="1800" dirty="0"/>
              <a:t>only address discovery of next-hop SCP to be supported. </a:t>
            </a:r>
          </a:p>
          <a:p>
            <a:pPr marL="800100" lvl="1" indent="-342900">
              <a:buFont typeface="+mj-lt"/>
              <a:buAutoNum type="arabicPeriod"/>
            </a:pPr>
            <a:r>
              <a:rPr lang="en-US" sz="1800" dirty="0"/>
              <a:t>NF should not be aware that multiple SCPs are deployed. </a:t>
            </a:r>
          </a:p>
          <a:p>
            <a:pPr marL="457200" lvl="1" indent="0" eaLnBrk="1" hangingPunct="1">
              <a:buNone/>
              <a:defRPr/>
            </a:pPr>
            <a:endParaRPr lang="en-US" sz="1600" dirty="0"/>
          </a:p>
          <a:p>
            <a:pPr marL="457200" lvl="1" indent="0" eaLnBrk="1" hangingPunct="1">
              <a:buNone/>
              <a:defRPr/>
            </a:pPr>
            <a:r>
              <a:rPr lang="en-GB" b="1" dirty="0">
                <a:solidFill>
                  <a:srgbClr val="FF3300"/>
                </a:solidFill>
              </a:rPr>
              <a:t>Working Assumptions Endorsed</a:t>
            </a:r>
            <a:endParaRPr lang="en-US" sz="1800" b="1" dirty="0">
              <a:solidFill>
                <a:srgbClr val="FF3300"/>
              </a:solidFill>
            </a:endParaRPr>
          </a:p>
          <a:p>
            <a:pPr lvl="1" eaLnBrk="1" hangingPunct="1">
              <a:defRPr/>
            </a:pPr>
            <a:endParaRPr lang="en-GB" sz="2400" dirty="0"/>
          </a:p>
        </p:txBody>
      </p:sp>
    </p:spTree>
    <p:extLst>
      <p:ext uri="{BB962C8B-B14F-4D97-AF65-F5344CB8AC3E}">
        <p14:creationId xmlns:p14="http://schemas.microsoft.com/office/powerpoint/2010/main" val="2750795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7669</TotalTime>
  <Words>739</Words>
  <Application>Microsoft Office PowerPoint</Application>
  <PresentationFormat>On-screen Show (4:3)</PresentationFormat>
  <Paragraphs>78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ATSSS Open Issues</vt:lpstr>
      <vt:lpstr>eNA Open Issues</vt:lpstr>
      <vt:lpstr>Vertical_LAN Open Issues (1/2)</vt:lpstr>
      <vt:lpstr>Vertical_LAN Open Issues (2/2)</vt:lpstr>
      <vt:lpstr>MT-EDT Open Issues</vt:lpstr>
      <vt:lpstr>FS_5G_ProSe Open Issues</vt:lpstr>
      <vt:lpstr>ETSUN Open Issues</vt:lpstr>
      <vt:lpstr>eSBA Open Issues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Puneet Jain</cp:lastModifiedBy>
  <cp:revision>1430</cp:revision>
  <dcterms:created xsi:type="dcterms:W3CDTF">2008-08-30T09:32:10Z</dcterms:created>
  <dcterms:modified xsi:type="dcterms:W3CDTF">2020-04-08T17:12:39Z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