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4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5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6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7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8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5"/>
    <p:sldMasterId id="2147483798" r:id="rId6"/>
    <p:sldMasterId id="2147483811" r:id="rId7"/>
    <p:sldMasterId id="2147483821" r:id="rId8"/>
    <p:sldMasterId id="2147483831" r:id="rId9"/>
    <p:sldMasterId id="2147483835" r:id="rId10"/>
    <p:sldMasterId id="2147483846" r:id="rId11"/>
    <p:sldMasterId id="2147483864" r:id="rId12"/>
    <p:sldMasterId id="2147483876" r:id="rId13"/>
  </p:sldMasterIdLst>
  <p:notesMasterIdLst>
    <p:notesMasterId r:id="rId18"/>
  </p:notesMasterIdLst>
  <p:handoutMasterIdLst>
    <p:handoutMasterId r:id="rId19"/>
  </p:handoutMasterIdLst>
  <p:sldIdLst>
    <p:sldId id="1094" r:id="rId14"/>
    <p:sldId id="1098" r:id="rId15"/>
    <p:sldId id="336" r:id="rId16"/>
    <p:sldId id="1097" r:id="rId17"/>
  </p:sldIdLst>
  <p:sldSz cx="9144000" cy="5143500" type="screen16x9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596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00"/>
    <a:srgbClr val="FFB3B3"/>
    <a:srgbClr val="FFD5D5"/>
    <a:srgbClr val="D3E1F9"/>
    <a:srgbClr val="800000"/>
    <a:srgbClr val="EDEDF9"/>
    <a:srgbClr val="426B7E"/>
    <a:srgbClr val="53879F"/>
    <a:srgbClr val="68717A"/>
    <a:srgbClr val="9DCE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4C34A11-A942-6F08-1760-73242AC728A9}" v="6" dt="2019-12-02T22:24:23.351"/>
    <p1510:client id="{813491B2-B5A8-44E3-8287-BE9C6E84BE89}" v="834" dt="2019-12-03T11:19:56.337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137" autoAdjust="0"/>
    <p:restoredTop sz="93400" autoAdjust="0"/>
  </p:normalViewPr>
  <p:slideViewPr>
    <p:cSldViewPr snapToGrid="0">
      <p:cViewPr varScale="1">
        <p:scale>
          <a:sx n="67" d="100"/>
          <a:sy n="67" d="100"/>
        </p:scale>
        <p:origin x="84" y="276"/>
      </p:cViewPr>
      <p:guideLst>
        <p:guide orient="horz" pos="159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4.xml"/><Relationship Id="rId13" Type="http://schemas.openxmlformats.org/officeDocument/2006/relationships/slideMaster" Target="slideMasters/slideMaster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3.xml"/><Relationship Id="rId12" Type="http://schemas.openxmlformats.org/officeDocument/2006/relationships/slideMaster" Target="slideMasters/slideMaster8.xml"/><Relationship Id="rId17" Type="http://schemas.openxmlformats.org/officeDocument/2006/relationships/slide" Target="slides/slide4.xml"/><Relationship Id="rId2" Type="http://schemas.openxmlformats.org/officeDocument/2006/relationships/customXml" Target="../customXml/item2.xml"/><Relationship Id="rId16" Type="http://schemas.openxmlformats.org/officeDocument/2006/relationships/slide" Target="slides/slide3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Master" Target="slideMasters/slideMaster7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2.xml"/><Relationship Id="rId23" Type="http://schemas.openxmlformats.org/officeDocument/2006/relationships/tableStyles" Target="tableStyles.xml"/><Relationship Id="rId10" Type="http://schemas.openxmlformats.org/officeDocument/2006/relationships/slideMaster" Target="slideMasters/slideMaster6.xml"/><Relationship Id="rId19" Type="http://schemas.openxmlformats.org/officeDocument/2006/relationships/handoutMaster" Target="handoutMasters/handoutMaster1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5.xml"/><Relationship Id="rId14" Type="http://schemas.openxmlformats.org/officeDocument/2006/relationships/slide" Target="slides/slide1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1/6/2020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1/6/2020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7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7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0.emf"/><Relationship Id="rId4" Type="http://schemas.openxmlformats.org/officeDocument/2006/relationships/oleObject" Target="../embeddings/oleObject2.bin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7513" y="839414"/>
            <a:ext cx="8229600" cy="4024685"/>
          </a:xfrm>
        </p:spPr>
        <p:txBody>
          <a:bodyPr/>
          <a:lstStyle>
            <a:lvl1pPr>
              <a:spcAft>
                <a:spcPts val="300"/>
              </a:spcAft>
              <a:defRPr sz="2000" baseline="0"/>
            </a:lvl1pPr>
            <a:lvl2pPr>
              <a:spcAft>
                <a:spcPts val="300"/>
              </a:spcAft>
              <a:defRPr sz="1800"/>
            </a:lvl2pPr>
            <a:lvl3pPr>
              <a:spcAft>
                <a:spcPts val="300"/>
              </a:spcAft>
              <a:defRPr sz="1600"/>
            </a:lvl3pPr>
            <a:lvl4pPr>
              <a:spcAft>
                <a:spcPts val="300"/>
              </a:spcAft>
              <a:defRPr sz="1400"/>
            </a:lvl4pPr>
            <a:lvl5pPr>
              <a:spcAft>
                <a:spcPts val="300"/>
              </a:spcAft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DDCA3AB-7986-4DAD-8859-F174F41BB7F1}"/>
              </a:ext>
            </a:extLst>
          </p:cNvPr>
          <p:cNvSpPr txBox="1"/>
          <p:nvPr userDrawn="1"/>
        </p:nvSpPr>
        <p:spPr>
          <a:xfrm>
            <a:off x="149629" y="4871258"/>
            <a:ext cx="498764" cy="322802"/>
          </a:xfrm>
          <a:prstGeom prst="rect">
            <a:avLst/>
          </a:prstGeom>
          <a:noFill/>
        </p:spPr>
        <p:txBody>
          <a:bodyPr wrap="square" lIns="90000" tIns="90000" rIns="72000" bIns="46800" rtlCol="0">
            <a:spAutoFit/>
          </a:bodyPr>
          <a:lstStyle/>
          <a:p>
            <a:pPr marL="176213" marR="0" indent="-176213" algn="l" defTabSz="4572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fld id="{06F65786-4E65-49D6-A3BE-782768E3495A}" type="slidenum">
              <a:rPr lang="fr-FR" sz="1200" smtClean="0">
                <a:solidFill>
                  <a:schemeClr val="tx2"/>
                </a:solidFill>
                <a:latin typeface="+mn-lt"/>
                <a:cs typeface="Nokia Pure Headline Light"/>
              </a:rPr>
              <a:t>‹#›</a:t>
            </a:fld>
            <a:endParaRPr lang="fr-FR" sz="1200">
              <a:solidFill>
                <a:schemeClr val="tx2"/>
              </a:solidFill>
              <a:latin typeface="+mn-lt"/>
              <a:cs typeface="Nokia Pure Headline Light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417598" y="879974"/>
            <a:ext cx="8308800" cy="38139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Font typeface="Arial" pitchFamily="34" charset="0"/>
              <a:buChar char="•"/>
              <a:defRPr sz="1200"/>
            </a:lvl2pPr>
            <a:lvl3pPr>
              <a:buNone/>
              <a:defRPr sz="1400"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</a:t>
            </a:r>
          </a:p>
          <a:p>
            <a:pPr lvl="1"/>
            <a:r>
              <a:rPr lang="en-US"/>
              <a:t>aster text styles</a:t>
            </a:r>
          </a:p>
          <a:p>
            <a:pPr lvl="2"/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1811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>
                <a:solidFill>
                  <a:schemeClr val="tx2"/>
                </a:solidFill>
              </a:defRPr>
            </a:lvl1pPr>
            <a:lvl2pPr marL="460800" algn="l">
              <a:defRPr sz="1400">
                <a:solidFill>
                  <a:schemeClr val="tx2"/>
                </a:solidFill>
              </a:defRPr>
            </a:lvl2pPr>
            <a:lvl3pPr marL="691200" indent="-230400" algn="l">
              <a:defRPr sz="1200">
                <a:solidFill>
                  <a:schemeClr val="tx2"/>
                </a:solidFill>
              </a:defRPr>
            </a:lvl3pPr>
            <a:lvl4pPr marL="921600" algn="l">
              <a:defRPr sz="1000">
                <a:solidFill>
                  <a:schemeClr val="tx2"/>
                </a:solidFill>
              </a:defRPr>
            </a:lvl4pPr>
            <a:lvl5pPr marL="1152000" algn="l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79730" y="4820400"/>
            <a:ext cx="355199" cy="17952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rgbClr val="FF0000"/>
                </a:solidFill>
                <a:latin typeface="+mn-lt"/>
              </a:defRPr>
            </a:lvl1pPr>
          </a:lstStyle>
          <a:p>
            <a:endParaRPr lang="en-GB" dirty="0">
              <a:cs typeface="Arial" panose="020B0604020202020204" pitchFamily="34" charset="0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2333473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7513" y="839414"/>
            <a:ext cx="8229600" cy="4024685"/>
          </a:xfrm>
        </p:spPr>
        <p:txBody>
          <a:bodyPr/>
          <a:lstStyle>
            <a:lvl1pPr>
              <a:spcAft>
                <a:spcPts val="300"/>
              </a:spcAft>
              <a:defRPr sz="2000" baseline="0"/>
            </a:lvl1pPr>
            <a:lvl2pPr>
              <a:spcAft>
                <a:spcPts val="300"/>
              </a:spcAft>
              <a:defRPr sz="1800"/>
            </a:lvl2pPr>
            <a:lvl3pPr>
              <a:spcAft>
                <a:spcPts val="300"/>
              </a:spcAft>
              <a:defRPr sz="1600"/>
            </a:lvl3pPr>
            <a:lvl4pPr>
              <a:spcAft>
                <a:spcPts val="300"/>
              </a:spcAft>
              <a:defRPr sz="1400"/>
            </a:lvl4pPr>
            <a:lvl5pPr>
              <a:spcAft>
                <a:spcPts val="300"/>
              </a:spcAft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066146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7513" y="839414"/>
            <a:ext cx="8229600" cy="4024685"/>
          </a:xfrm>
        </p:spPr>
        <p:txBody>
          <a:bodyPr/>
          <a:lstStyle>
            <a:lvl1pPr>
              <a:spcAft>
                <a:spcPts val="300"/>
              </a:spcAft>
              <a:defRPr sz="2000" baseline="0"/>
            </a:lvl1pPr>
            <a:lvl2pPr>
              <a:spcAft>
                <a:spcPts val="300"/>
              </a:spcAft>
              <a:defRPr sz="1800"/>
            </a:lvl2pPr>
            <a:lvl3pPr>
              <a:spcAft>
                <a:spcPts val="300"/>
              </a:spcAft>
              <a:defRPr sz="1600"/>
            </a:lvl3pPr>
            <a:lvl4pPr>
              <a:spcAft>
                <a:spcPts val="300"/>
              </a:spcAft>
              <a:defRPr sz="1400"/>
            </a:lvl4pPr>
            <a:lvl5pPr>
              <a:spcAft>
                <a:spcPts val="300"/>
              </a:spcAft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583013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7513" y="839414"/>
            <a:ext cx="8229600" cy="4024685"/>
          </a:xfrm>
        </p:spPr>
        <p:txBody>
          <a:bodyPr/>
          <a:lstStyle>
            <a:lvl1pPr>
              <a:spcAft>
                <a:spcPts val="300"/>
              </a:spcAft>
              <a:defRPr sz="2000" baseline="0"/>
            </a:lvl1pPr>
            <a:lvl2pPr>
              <a:spcAft>
                <a:spcPts val="300"/>
              </a:spcAft>
              <a:defRPr sz="1800"/>
            </a:lvl2pPr>
            <a:lvl3pPr>
              <a:spcAft>
                <a:spcPts val="300"/>
              </a:spcAft>
              <a:defRPr sz="1600"/>
            </a:lvl3pPr>
            <a:lvl4pPr>
              <a:spcAft>
                <a:spcPts val="300"/>
              </a:spcAft>
              <a:defRPr sz="1400"/>
            </a:lvl4pPr>
            <a:lvl5pPr>
              <a:spcAft>
                <a:spcPts val="300"/>
              </a:spcAft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163278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n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30388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462578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692966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923354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382332" indent="-228588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61272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843108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Footer Placeholder 27">
            <a:extLst>
              <a:ext uri="{FF2B5EF4-FFF2-40B4-BE49-F238E27FC236}">
                <a16:creationId xmlns:a16="http://schemas.microsoft.com/office/drawing/2014/main" id="{0CFEF9DC-D98F-4861-AA24-7CEA96EFAF1C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 algn="l">
              <a:defRPr sz="800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628F0C0-A325-4014-8C3B-48C022D85606}"/>
              </a:ext>
            </a:extLst>
          </p:cNvPr>
          <p:cNvSpPr txBox="1"/>
          <p:nvPr userDrawn="1"/>
        </p:nvSpPr>
        <p:spPr>
          <a:xfrm>
            <a:off x="249382" y="4829695"/>
            <a:ext cx="706582" cy="322802"/>
          </a:xfrm>
          <a:prstGeom prst="rect">
            <a:avLst/>
          </a:prstGeom>
          <a:noFill/>
        </p:spPr>
        <p:txBody>
          <a:bodyPr wrap="square" lIns="90000" tIns="90000" rIns="72000" bIns="46800" rtlCol="0">
            <a:spAutoFit/>
          </a:bodyPr>
          <a:lstStyle/>
          <a:p>
            <a:pPr marL="176213" marR="0" indent="-176213" algn="l" defTabSz="4572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fld id="{DD16EE96-667C-4099-84A9-EE2F3DA9C7A4}" type="slidenum">
              <a:rPr lang="fr-FR" sz="1200" smtClean="0">
                <a:solidFill>
                  <a:schemeClr val="tx2"/>
                </a:solidFill>
                <a:latin typeface="+mn-lt"/>
                <a:cs typeface="Nokia Pure Headline Light"/>
              </a:rPr>
              <a:t>‹#›</a:t>
            </a:fld>
            <a:endParaRPr lang="fr-FR" sz="1200">
              <a:solidFill>
                <a:schemeClr val="tx2"/>
              </a:solidFill>
              <a:latin typeface="+mn-lt"/>
              <a:cs typeface="Nokia Pure Headline Light"/>
            </a:endParaRPr>
          </a:p>
        </p:txBody>
      </p:sp>
    </p:spTree>
    <p:extLst>
      <p:ext uri="{BB962C8B-B14F-4D97-AF65-F5344CB8AC3E}">
        <p14:creationId xmlns:p14="http://schemas.microsoft.com/office/powerpoint/2010/main" val="30344592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59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1811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>
                <a:solidFill>
                  <a:schemeClr val="tx2"/>
                </a:solidFill>
              </a:defRPr>
            </a:lvl1pPr>
            <a:lvl2pPr marL="460800" algn="l">
              <a:defRPr sz="1400">
                <a:solidFill>
                  <a:schemeClr val="tx2"/>
                </a:solidFill>
              </a:defRPr>
            </a:lvl2pPr>
            <a:lvl3pPr marL="691200" indent="-230400" algn="l">
              <a:defRPr sz="1200">
                <a:solidFill>
                  <a:schemeClr val="tx2"/>
                </a:solidFill>
              </a:defRPr>
            </a:lvl3pPr>
            <a:lvl4pPr marL="921600" algn="l">
              <a:defRPr sz="1000">
                <a:solidFill>
                  <a:schemeClr val="tx2"/>
                </a:solidFill>
              </a:defRPr>
            </a:lvl4pPr>
            <a:lvl5pPr marL="1152000" algn="l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GB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23334735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9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22660057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96046391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28201373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20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9208973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quarter" idx="21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00599925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2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800">
                <a:solidFill>
                  <a:srgbClr val="001135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03775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3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lide Number Placeholder 5"/>
          <p:cNvSpPr txBox="1">
            <a:spLocks/>
          </p:cNvSpPr>
          <p:nvPr userDrawn="1"/>
        </p:nvSpPr>
        <p:spPr>
          <a:xfrm>
            <a:off x="419100" y="4816475"/>
            <a:ext cx="144463" cy="12223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/>
          <a:p>
            <a:pPr eaLnBrk="1" hangingPunct="1"/>
            <a:fld id="{D8164223-0254-42A1-A08F-38E55495A033}" type="slidenum">
              <a:rPr lang="en-GB" altLang="en-US" sz="800">
                <a:solidFill>
                  <a:srgbClr val="001135"/>
                </a:solidFill>
                <a:latin typeface="Nokia Pure Text Light" pitchFamily="34" charset="0"/>
              </a:rPr>
              <a:pPr eaLnBrk="1" hangingPunct="1"/>
              <a:t>‹#›</a:t>
            </a:fld>
            <a:endParaRPr lang="en-GB" altLang="en-US" sz="1000">
              <a:solidFill>
                <a:srgbClr val="001135"/>
              </a:solidFill>
              <a:latin typeface="Nokia Pure Text Light" pitchFamily="34" charset="0"/>
            </a:endParaRPr>
          </a:p>
        </p:txBody>
      </p:sp>
      <p:sp>
        <p:nvSpPr>
          <p:cNvPr id="4" name="TextBox 9"/>
          <p:cNvSpPr txBox="1">
            <a:spLocks noChangeArrowheads="1"/>
          </p:cNvSpPr>
          <p:nvPr userDrawn="1"/>
        </p:nvSpPr>
        <p:spPr bwMode="auto">
          <a:xfrm>
            <a:off x="657225" y="4816475"/>
            <a:ext cx="1800225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>
            <a:spAutoFit/>
          </a:bodyPr>
          <a:lstStyle/>
          <a:p>
            <a:pPr defTabSz="457200" eaLnBrk="1" hangingPunct="1"/>
            <a:r>
              <a:rPr lang="en-GB" sz="800">
                <a:solidFill>
                  <a:srgbClr val="001135"/>
                </a:solidFill>
                <a:latin typeface="Nokia Pure Text Light" pitchFamily="34" charset="0"/>
              </a:rPr>
              <a:t>© Nokia 2016</a:t>
            </a:r>
          </a:p>
        </p:txBody>
      </p:sp>
      <p:pic>
        <p:nvPicPr>
          <p:cNvPr id="5" name="Picture 10"/>
          <p:cNvPicPr>
            <a:picLocks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35925" y="4805363"/>
            <a:ext cx="690563" cy="11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19165308"/>
      </p:ext>
    </p:extLst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7513" y="288000"/>
            <a:ext cx="8229600" cy="3111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5" y="537792"/>
            <a:ext cx="8227649" cy="301625"/>
          </a:xfrm>
          <a:prstGeom prst="rect">
            <a:avLst/>
          </a:prstGeom>
        </p:spPr>
        <p:txBody>
          <a:bodyPr/>
          <a:lstStyle>
            <a:lvl1pPr marL="0" indent="0">
              <a:buFont typeface="Arial"/>
              <a:buNone/>
              <a:defRPr sz="1826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5109812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7600" y="279249"/>
            <a:ext cx="8308800" cy="309600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9000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01633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9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17600" y="279249"/>
            <a:ext cx="8308800" cy="309600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67414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7600" y="279249"/>
            <a:ext cx="8308800" cy="309600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2362758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17600" y="279249"/>
            <a:ext cx="8308800" cy="309600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9000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76028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088" y="170260"/>
            <a:ext cx="8717817" cy="792956"/>
          </a:xfrm>
          <a:prstGeom prst="rect">
            <a:avLst/>
          </a:prstGeom>
        </p:spPr>
        <p:txBody>
          <a:bodyPr lIns="69686" tIns="34843" rIns="69686" bIns="34843"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9025945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271463" y="4741863"/>
            <a:ext cx="8585200" cy="254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2000" tIns="72000" rIns="72000" bIns="72000"/>
          <a:lstStyle/>
          <a:p>
            <a:pPr defTabSz="457200" eaLnBrk="1" hangingPunct="1"/>
            <a:endParaRPr lang="en-US" sz="1200">
              <a:solidFill>
                <a:srgbClr val="FFFFFF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42870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17675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>
                <a:latin typeface="+mn-lt"/>
              </a:defRPr>
            </a:lvl1pPr>
            <a:lvl2pPr marL="230188" indent="0">
              <a:buNone/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35925" y="4805363"/>
            <a:ext cx="690563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800">
                <a:solidFill>
                  <a:srgbClr val="001135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94570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dam's Ultra Cool Nokia Slide Customization"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cK 2. Slide Title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>
                <a:latin typeface="+mj-lt"/>
                <a:ea typeface="Arial Unicode MS" pitchFamily="34" charset="-128"/>
                <a:cs typeface="Arial Unicode MS" pitchFamily="34" charset="-128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927977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  <a:prstGeom prst="rect">
            <a:avLst/>
          </a:prstGeo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4" name="Picture 3" descr="Verizon New Logo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52468" y="4764653"/>
            <a:ext cx="695469" cy="222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9288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3916169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32564" y="4616605"/>
            <a:ext cx="3381875" cy="29359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CA">
              <a:solidFill>
                <a:schemeClr val="accent4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351672" y="4782418"/>
            <a:ext cx="3323063" cy="17841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CA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963827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27"/>
          <p:cNvSpPr>
            <a:spLocks noGrp="1"/>
          </p:cNvSpPr>
          <p:nvPr>
            <p:ph type="ftr" sz="quarter" idx="12"/>
          </p:nvPr>
        </p:nvSpPr>
        <p:spPr>
          <a:xfrm>
            <a:off x="2692400" y="4816475"/>
            <a:ext cx="2581275" cy="122238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800" smtClean="0">
                <a:solidFill>
                  <a:srgbClr val="FFFFFF"/>
                </a:solidFill>
                <a:latin typeface="Nokia Pure Text" panose="020B0504040602060303" pitchFamily="34" charset="0"/>
                <a:ea typeface="Nokia Pure Text" panose="020B0504040602060303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185770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22257881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59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87368759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1811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>
                <a:solidFill>
                  <a:schemeClr val="tx2"/>
                </a:solidFill>
              </a:defRPr>
            </a:lvl1pPr>
            <a:lvl2pPr marL="460800" algn="l">
              <a:defRPr sz="1400">
                <a:solidFill>
                  <a:schemeClr val="tx2"/>
                </a:solidFill>
              </a:defRPr>
            </a:lvl2pPr>
            <a:lvl3pPr marL="691200" indent="-230400" algn="l">
              <a:defRPr sz="1200">
                <a:solidFill>
                  <a:schemeClr val="tx2"/>
                </a:solidFill>
              </a:defRPr>
            </a:lvl3pPr>
            <a:lvl4pPr marL="921600" algn="l">
              <a:defRPr sz="1000">
                <a:solidFill>
                  <a:schemeClr val="tx2"/>
                </a:solidFill>
              </a:defRPr>
            </a:lvl4pPr>
            <a:lvl5pPr marL="1152000" algn="l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GB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96930356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8071697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4" name="think-cell Slide" r:id="rId4" imgW="360" imgH="360" progId="">
                  <p:embed/>
                </p:oleObj>
              </mc:Choice>
              <mc:Fallback>
                <p:oleObj name="think-cell Slide" r:id="rId4" imgW="360" imgH="360" progId="">
                  <p:embed/>
                  <p:pic>
                    <p:nvPicPr>
                      <p:cNvPr id="2" name="Object 1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9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04552451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27353179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87806817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20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09388523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quarter" idx="21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04913811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  <a:prstGeom prst="rect">
            <a:avLst/>
          </a:prstGeo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854648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sz="2000" baseline="0"/>
            </a:lvl1pPr>
            <a:lvl2pPr>
              <a:spcAft>
                <a:spcPts val="600"/>
              </a:spcAft>
              <a:defRPr sz="1800"/>
            </a:lvl2pPr>
            <a:lvl3pPr>
              <a:spcAft>
                <a:spcPts val="600"/>
              </a:spcAft>
              <a:defRPr sz="1600"/>
            </a:lvl3pPr>
            <a:lvl4pPr>
              <a:spcAft>
                <a:spcPts val="600"/>
              </a:spcAft>
              <a:defRPr sz="1400"/>
            </a:lvl4pPr>
            <a:lvl5pPr>
              <a:spcAft>
                <a:spcPts val="600"/>
              </a:spcAft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289136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2000"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sz="2000" baseline="0"/>
            </a:lvl1pPr>
            <a:lvl2pPr marL="0" indent="0">
              <a:spcAft>
                <a:spcPts val="600"/>
              </a:spcAft>
              <a:buNone/>
              <a:defRPr sz="1800"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12142656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657380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.pn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14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.png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26.xml"/><Relationship Id="rId10" Type="http://schemas.openxmlformats.org/officeDocument/2006/relationships/theme" Target="../theme/theme6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slideLayout" Target="../slideLayouts/slideLayout43.xml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32.xml"/><Relationship Id="rId16" Type="http://schemas.openxmlformats.org/officeDocument/2006/relationships/theme" Target="../theme/theme7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slideLayout" Target="../slideLayouts/slideLayout44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vmlDrawing" Target="../drawings/vmlDrawing1.vml"/><Relationship Id="rId2" Type="http://schemas.openxmlformats.org/officeDocument/2006/relationships/slideLayout" Target="../slideLayouts/slideLayout47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theme" Target="../theme/theme8.xml"/><Relationship Id="rId5" Type="http://schemas.openxmlformats.org/officeDocument/2006/relationships/slideLayout" Target="../slideLayouts/slideLayout50.xml"/><Relationship Id="rId15" Type="http://schemas.openxmlformats.org/officeDocument/2006/relationships/image" Target="../media/image10.emf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Relationship Id="rId14" Type="http://schemas.openxmlformats.org/officeDocument/2006/relationships/oleObject" Target="../embeddings/oleObject1.bin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5" Type="http://schemas.openxmlformats.org/officeDocument/2006/relationships/image" Target="../media/image1.png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674686"/>
            <a:ext cx="8229600" cy="4011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176002" y="4846406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176002" y="4988329"/>
            <a:ext cx="861541" cy="12785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en-GB" sz="800">
                <a:solidFill>
                  <a:schemeClr val="bg2"/>
                </a:solidFill>
                <a:latin typeface="+mn-lt"/>
                <a:cs typeface="Arial" charset="0"/>
              </a:rPr>
              <a:t>Confidential</a:t>
            </a:r>
          </a:p>
        </p:txBody>
      </p:sp>
      <p:sp>
        <p:nvSpPr>
          <p:cNvPr id="27" name="TextBox 26"/>
          <p:cNvSpPr txBox="1"/>
          <p:nvPr userDrawn="1"/>
        </p:nvSpPr>
        <p:spPr>
          <a:xfrm>
            <a:off x="149501" y="4962293"/>
            <a:ext cx="508421" cy="15388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fld id="{2DAB94D7-D2C8-40D3-A79E-B52295C074A0}" type="slidenum">
              <a:rPr lang="en-GB" sz="1000" smtClean="0">
                <a:solidFill>
                  <a:schemeClr val="bg2"/>
                </a:solidFill>
                <a:latin typeface="+mn-lt"/>
                <a:cs typeface="Arial" charset="0"/>
              </a:rPr>
              <a:pPr>
                <a:defRPr/>
              </a:pPr>
              <a:t>‹#›</a:t>
            </a:fld>
            <a:endParaRPr lang="en-GB" sz="1000">
              <a:solidFill>
                <a:schemeClr val="bg2"/>
              </a:solidFill>
              <a:latin typeface="+mn-lt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5" r:id="rId2"/>
    <p:sldLayoutId id="2147483804" r:id="rId3"/>
  </p:sldLayoutIdLst>
  <p:hf hdr="0" ft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0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8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12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2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32000" y="4788000"/>
            <a:ext cx="5048250" cy="1238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GB" sz="80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2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92401" y="4816475"/>
            <a:ext cx="2575636" cy="217686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</p:sldLayoutIdLst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rgbClr val="00C9FF"/>
              </a:buClr>
              <a:defRPr/>
            </a:pPr>
            <a:r>
              <a:rPr lang="en-US" sz="1000">
                <a:solidFill>
                  <a:srgbClr val="FFFFFF"/>
                </a:solidFill>
                <a:latin typeface="Nokia Pure Text Ligh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GB" sz="60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2000" y="4787900"/>
            <a:ext cx="6078537" cy="1238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GB" sz="800">
                <a:solidFill>
                  <a:srgbClr val="68717A"/>
                </a:solidFill>
                <a:latin typeface="Nokia Pure Text Light"/>
                <a:cs typeface="Arial" charset="0"/>
              </a:rPr>
              <a:t>Confidential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3" r:id="rId2"/>
    <p:sldLayoutId id="2147483814" r:id="rId3"/>
  </p:sldLayoutIdLst>
  <p:hf hdr="0" ft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1200" cy="111597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 bwMode="auto">
          <a:xfrm>
            <a:off x="417600" y="280988"/>
            <a:ext cx="8308800" cy="30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8450615" y="4926129"/>
            <a:ext cx="693385" cy="12311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en-GB" sz="800">
                <a:solidFill>
                  <a:srgbClr val="68717A"/>
                </a:solidFill>
                <a:latin typeface="Nokia Pure Text Light"/>
                <a:cs typeface="Arial" charset="0"/>
              </a:rPr>
              <a:t>Confidential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  <p:sldLayoutId id="2147483825" r:id="rId4"/>
    <p:sldLayoutId id="2147483886" r:id="rId5"/>
    <p:sldLayoutId id="2147483887" r:id="rId6"/>
    <p:sldLayoutId id="2147483888" r:id="rId7"/>
    <p:sldLayoutId id="2147483897" r:id="rId8"/>
  </p:sldLayoutIdLst>
  <p:hf hdr="0" ft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000" b="0" kern="1200">
          <a:solidFill>
            <a:schemeClr val="tx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2000" y="4787900"/>
            <a:ext cx="6078537" cy="1238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GB" sz="800">
                <a:solidFill>
                  <a:srgbClr val="68717A"/>
                </a:solidFill>
                <a:latin typeface="Nokia Pure Text Light"/>
                <a:cs typeface="Arial" charset="0"/>
              </a:rPr>
              <a:t>Confidential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2" r:id="rId1"/>
    <p:sldLayoutId id="2147483833" r:id="rId2"/>
    <p:sldLayoutId id="2147483834" r:id="rId3"/>
  </p:sldLayoutIdLst>
  <p:hf hdr="0" ft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600" y="280988"/>
            <a:ext cx="8308800" cy="30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7" name="Slide Number Placeholder 5"/>
          <p:cNvSpPr txBox="1">
            <a:spLocks/>
          </p:cNvSpPr>
          <p:nvPr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rgbClr val="001135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>
                <a:solidFill>
                  <a:srgbClr val="001135"/>
                </a:solidFill>
                <a:latin typeface="Nokia Pure Text Light"/>
                <a:cs typeface="Arial" charset="0"/>
              </a:rPr>
              <a:t>© Nokia 2016</a:t>
            </a:r>
          </a:p>
        </p:txBody>
      </p:sp>
      <p:sp>
        <p:nvSpPr>
          <p:cNvPr id="3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1200" cy="11159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7" r:id="rId2"/>
    <p:sldLayoutId id="2147483838" r:id="rId3"/>
    <p:sldLayoutId id="2147483839" r:id="rId4"/>
    <p:sldLayoutId id="2147483840" r:id="rId5"/>
    <p:sldLayoutId id="2147483841" r:id="rId6"/>
    <p:sldLayoutId id="2147483842" r:id="rId7"/>
    <p:sldLayoutId id="2147483843" r:id="rId8"/>
    <p:sldLayoutId id="2147483844" r:id="rId9"/>
  </p:sldLayoutIdLst>
  <p:hf hdr="0" ft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000" b="0" kern="1200">
          <a:solidFill>
            <a:schemeClr val="tx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0988"/>
            <a:ext cx="8308975" cy="30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43" name="Rechteck 52">
            <a:hlinkClick r:id="" action="ppaction://hlinkshowjump?jump=nextslide"/>
          </p:cNvPr>
          <p:cNvSpPr>
            <a:spLocks noChangeArrowheads="1"/>
          </p:cNvSpPr>
          <p:nvPr userDrawn="1"/>
        </p:nvSpPr>
        <p:spPr bwMode="auto">
          <a:xfrm>
            <a:off x="8712200" y="842963"/>
            <a:ext cx="431800" cy="3565525"/>
          </a:xfrm>
          <a:prstGeom prst="rect">
            <a:avLst/>
          </a:prstGeom>
          <a:solidFill>
            <a:schemeClr val="bg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defTabSz="603250" eaLnBrk="1" hangingPunct="1">
              <a:lnSpc>
                <a:spcPct val="90000"/>
              </a:lnSpc>
              <a:spcAft>
                <a:spcPts val="600"/>
              </a:spcAft>
              <a:buSzPct val="100000"/>
            </a:pPr>
            <a:endParaRPr lang="en-US" sz="1400">
              <a:solidFill>
                <a:srgbClr val="124191"/>
              </a:solidFill>
              <a:latin typeface="Nokia Pure Text Light" pitchFamily="34" charset="0"/>
            </a:endParaRPr>
          </a:p>
        </p:txBody>
      </p:sp>
      <p:sp>
        <p:nvSpPr>
          <p:cNvPr id="4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400" y="4816475"/>
            <a:ext cx="2581275" cy="122238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800" smtClean="0">
                <a:solidFill>
                  <a:srgbClr val="001135"/>
                </a:solidFill>
                <a:latin typeface="Nokia Pure Text Light" panose="020B0304040602060303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9" name="Slide Number Placeholder 5"/>
          <p:cNvSpPr txBox="1">
            <a:spLocks/>
          </p:cNvSpPr>
          <p:nvPr userDrawn="1"/>
        </p:nvSpPr>
        <p:spPr>
          <a:xfrm>
            <a:off x="419100" y="4827588"/>
            <a:ext cx="144463" cy="122237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/>
          <a:p>
            <a:pPr eaLnBrk="1" hangingPunct="1"/>
            <a:fld id="{F62DCEBA-E261-4225-A539-F70BF8ED6F9C}" type="slidenum">
              <a:rPr lang="en-GB" altLang="en-US" sz="800">
                <a:solidFill>
                  <a:srgbClr val="001135"/>
                </a:solidFill>
                <a:latin typeface="Nokia Pure Text Light" pitchFamily="34" charset="0"/>
              </a:rPr>
              <a:pPr eaLnBrk="1" hangingPunct="1"/>
              <a:t>‹#›</a:t>
            </a:fld>
            <a:endParaRPr lang="en-GB" altLang="en-US" sz="1000">
              <a:solidFill>
                <a:srgbClr val="001135"/>
              </a:solidFill>
              <a:latin typeface="Nokia Pure Text Light" pitchFamily="34" charset="0"/>
            </a:endParaRPr>
          </a:p>
        </p:txBody>
      </p:sp>
      <p:sp>
        <p:nvSpPr>
          <p:cNvPr id="10246" name="TextBox 40"/>
          <p:cNvSpPr txBox="1">
            <a:spLocks noChangeArrowheads="1"/>
          </p:cNvSpPr>
          <p:nvPr userDrawn="1"/>
        </p:nvSpPr>
        <p:spPr bwMode="auto">
          <a:xfrm>
            <a:off x="657225" y="4827588"/>
            <a:ext cx="1800225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>
            <a:spAutoFit/>
          </a:bodyPr>
          <a:lstStyle/>
          <a:p>
            <a:pPr defTabSz="457200" eaLnBrk="1" hangingPunct="1"/>
            <a:r>
              <a:rPr lang="en-GB" sz="800">
                <a:solidFill>
                  <a:srgbClr val="001135"/>
                </a:solidFill>
                <a:latin typeface="Nokia Pure Text Light" pitchFamily="34" charset="0"/>
              </a:rPr>
              <a:t>© Nokia 2016</a:t>
            </a:r>
          </a:p>
        </p:txBody>
      </p:sp>
      <p:pic>
        <p:nvPicPr>
          <p:cNvPr id="10247" name="Picture 41"/>
          <p:cNvPicPr>
            <a:picLocks/>
          </p:cNvPicPr>
          <p:nvPr userDrawn="1"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8035925" y="4816475"/>
            <a:ext cx="690563" cy="112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Verizon New Logo.png"/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7013560" y="4725027"/>
            <a:ext cx="1022365" cy="327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847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7" r:id="rId1"/>
    <p:sldLayoutId id="2147483849" r:id="rId2"/>
    <p:sldLayoutId id="2147483851" r:id="rId3"/>
    <p:sldLayoutId id="2147483852" r:id="rId4"/>
    <p:sldLayoutId id="2147483853" r:id="rId5"/>
    <p:sldLayoutId id="2147483854" r:id="rId6"/>
    <p:sldLayoutId id="2147483855" r:id="rId7"/>
    <p:sldLayoutId id="2147483856" r:id="rId8"/>
    <p:sldLayoutId id="2147483857" r:id="rId9"/>
    <p:sldLayoutId id="2147483858" r:id="rId10"/>
    <p:sldLayoutId id="2147483859" r:id="rId11"/>
    <p:sldLayoutId id="2147483860" r:id="rId12"/>
    <p:sldLayoutId id="2147483861" r:id="rId13"/>
    <p:sldLayoutId id="2147483862" r:id="rId14"/>
    <p:sldLayoutId id="2147483863" r:id="rId15"/>
  </p:sldLayoutIdLst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000" kern="1200">
          <a:solidFill>
            <a:schemeClr val="tx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Nokia Pure Headline Light" panose="020B0304040602060303" pitchFamily="34" charset="0"/>
          <a:ea typeface="Nokia Pure Headline Ultra Light" panose="020B0204040602060303" pitchFamily="34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Nokia Pure Headline Light" panose="020B0304040602060303" pitchFamily="34" charset="0"/>
          <a:ea typeface="Nokia Pure Headline Ultra Light" panose="020B0204040602060303" pitchFamily="34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Nokia Pure Headline Light" panose="020B0304040602060303" pitchFamily="34" charset="0"/>
          <a:ea typeface="Nokia Pure Headline Ultra Light" panose="020B0204040602060303" pitchFamily="34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Nokia Pure Headline Light" panose="020B0304040602060303" pitchFamily="34" charset="0"/>
          <a:ea typeface="Nokia Pure Headline Ultra Light" panose="020B0204040602060303" pitchFamily="34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pitchFamily="34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13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think-cell Slide" r:id="rId14" imgW="360" imgH="360" progId="">
                  <p:embed/>
                </p:oleObj>
              </mc:Choice>
              <mc:Fallback>
                <p:oleObj name="think-cell Slide" r:id="rId14" imgW="360" imgH="360" progId="">
                  <p:embed/>
                  <p:pic>
                    <p:nvPicPr>
                      <p:cNvPr id="4" name="Object 3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600" y="280988"/>
            <a:ext cx="8308800" cy="30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7" name="Slide Number Placeholder 5"/>
          <p:cNvSpPr txBox="1">
            <a:spLocks/>
          </p:cNvSpPr>
          <p:nvPr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rgbClr val="001135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>
                <a:solidFill>
                  <a:srgbClr val="001135"/>
                </a:solidFill>
                <a:latin typeface="Nokia Pure Text Light"/>
                <a:cs typeface="Arial" charset="0"/>
              </a:rPr>
              <a:t>© Nokia 2016</a:t>
            </a:r>
          </a:p>
        </p:txBody>
      </p:sp>
      <p:sp>
        <p:nvSpPr>
          <p:cNvPr id="3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1200" cy="111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535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</p:sldLayoutIdLst>
  <p:hf hdr="0" ft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000" b="0" kern="1200">
          <a:solidFill>
            <a:schemeClr val="tx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1107000" y="4821750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06/01/2020</a:t>
            </a:fld>
            <a:endParaRPr lang="en-GB" sz="80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197538" y="48186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762125" y="4850606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GB" sz="800">
                <a:solidFill>
                  <a:schemeClr val="bg2"/>
                </a:solidFill>
                <a:latin typeface="+mn-lt"/>
                <a:cs typeface="Arial" charset="0"/>
              </a:rPr>
              <a:t>© Nokia 2016   - </a:t>
            </a:r>
            <a:r>
              <a:rPr lang="en-GB" sz="800" err="1">
                <a:solidFill>
                  <a:schemeClr val="bg2"/>
                </a:solidFill>
                <a:latin typeface="+mn-lt"/>
                <a:cs typeface="Arial" charset="0"/>
              </a:rPr>
              <a:t>DocID</a:t>
            </a:r>
            <a:endParaRPr lang="en-GB" sz="800">
              <a:solidFill>
                <a:schemeClr val="bg2"/>
              </a:solidFill>
              <a:latin typeface="+mn-lt"/>
              <a:cs typeface="Arial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2000" y="4832925"/>
            <a:ext cx="6078537" cy="1238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GB" sz="800">
                <a:solidFill>
                  <a:schemeClr val="bg2"/>
                </a:solidFill>
                <a:latin typeface="+mn-lt"/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706800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</p:sldLayoutIdLst>
  <p:hf hdr="0" ft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3.vml"/><Relationship Id="rId6" Type="http://schemas.openxmlformats.org/officeDocument/2006/relationships/hyperlink" Target="file:///C:\Users\thiebau2\Documents\Documents\3gpp\0WG2_Arch\135-Split-1910\Docs\S2-1910799.zip" TargetMode="External"/><Relationship Id="rId5" Type="http://schemas.openxmlformats.org/officeDocument/2006/relationships/image" Target="../media/image11.emf"/><Relationship Id="rId4" Type="http://schemas.openxmlformats.org/officeDocument/2006/relationships/oleObject" Target="../embeddings/oleObject3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B73BC1B-4FF1-4102-B88B-475A5F657D9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Discussions on UP firewalling  (“UP gateway” or IPUPS”) on Inter PLMN N9</a:t>
            </a:r>
            <a:endParaRPr lang="fr-FR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FC5DBB1-DE54-4CF0-B044-3EB0CF3650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0503" y="110966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00107FF-2262-4625-9E17-71739BE55B7F}"/>
              </a:ext>
            </a:extLst>
          </p:cNvPr>
          <p:cNvSpPr/>
          <p:nvPr/>
        </p:nvSpPr>
        <p:spPr>
          <a:xfrm>
            <a:off x="6619738" y="4774168"/>
            <a:ext cx="1441420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FR" dirty="0"/>
              <a:t>S2-2000474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3DC3D17-8F8A-4504-AAEE-A6C2E325340A}"/>
              </a:ext>
            </a:extLst>
          </p:cNvPr>
          <p:cNvSpPr/>
          <p:nvPr/>
        </p:nvSpPr>
        <p:spPr>
          <a:xfrm>
            <a:off x="417600" y="940681"/>
            <a:ext cx="14414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S2-2000474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20D709F-340B-413E-9731-94A234E9E3A5}"/>
              </a:ext>
            </a:extLst>
          </p:cNvPr>
          <p:cNvSpPr txBox="1"/>
          <p:nvPr/>
        </p:nvSpPr>
        <p:spPr>
          <a:xfrm>
            <a:off x="8289759" y="4944978"/>
            <a:ext cx="854242" cy="198522"/>
          </a:xfrm>
          <a:prstGeom prst="rect">
            <a:avLst/>
          </a:prstGeom>
          <a:solidFill>
            <a:schemeClr val="bg1"/>
          </a:solidFill>
        </p:spPr>
        <p:txBody>
          <a:bodyPr wrap="square" lIns="90000" tIns="90000" rIns="72000" bIns="46800" rtlCol="0">
            <a:noAutofit/>
          </a:bodyPr>
          <a:lstStyle/>
          <a:p>
            <a:pPr marL="176213" marR="0" indent="-176213" algn="l" defTabSz="4572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fr-FR" sz="1200" dirty="0">
              <a:solidFill>
                <a:schemeClr val="tx2"/>
              </a:solidFill>
              <a:latin typeface="+mn-lt"/>
              <a:cs typeface="Nokia Pure Headline Light"/>
            </a:endParaRPr>
          </a:p>
        </p:txBody>
      </p:sp>
    </p:spTree>
    <p:extLst>
      <p:ext uri="{BB962C8B-B14F-4D97-AF65-F5344CB8AC3E}">
        <p14:creationId xmlns:p14="http://schemas.microsoft.com/office/powerpoint/2010/main" val="407630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B73BC1B-4FF1-4102-B88B-475A5F657D9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Discussions on UP firewalling  (“UP gateway” or IPUPS”) on Inter PLMN N9</a:t>
            </a:r>
            <a:endParaRPr lang="fr-FR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16C125-BE6E-4367-8566-7EF80A9C672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40760" y="779420"/>
            <a:ext cx="8308800" cy="330244"/>
          </a:xfrm>
        </p:spPr>
        <p:txBody>
          <a:bodyPr>
            <a:normAutofit/>
          </a:bodyPr>
          <a:lstStyle/>
          <a:p>
            <a:r>
              <a:rPr lang="en-US" dirty="0"/>
              <a:t>Discussions un-conclusive</a:t>
            </a:r>
            <a:endParaRPr lang="fr-FR" dirty="0"/>
          </a:p>
          <a:p>
            <a:endParaRPr lang="fr-FR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BB8FE824-7F39-4A2F-8077-388FABF764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503" y="3495717"/>
            <a:ext cx="5964238" cy="173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1D61950-D835-4D34-B0DA-0C38116F1607}"/>
              </a:ext>
            </a:extLst>
          </p:cNvPr>
          <p:cNvSpPr txBox="1"/>
          <p:nvPr/>
        </p:nvSpPr>
        <p:spPr>
          <a:xfrm>
            <a:off x="145996" y="3711033"/>
            <a:ext cx="814507" cy="322802"/>
          </a:xfrm>
          <a:prstGeom prst="rect">
            <a:avLst/>
          </a:prstGeom>
          <a:noFill/>
        </p:spPr>
        <p:txBody>
          <a:bodyPr wrap="square" lIns="90000" tIns="90000" rIns="72000" bIns="46800" rtlCol="0">
            <a:spAutoFit/>
          </a:bodyPr>
          <a:lstStyle/>
          <a:p>
            <a:pPr marL="176213" marR="0" indent="-176213" algn="l" defTabSz="4572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r>
              <a:rPr lang="fr-FR" sz="1200" dirty="0">
                <a:solidFill>
                  <a:schemeClr val="tx2"/>
                </a:solidFill>
                <a:latin typeface="+mn-lt"/>
                <a:cs typeface="Nokia Pure Headline Light"/>
              </a:rPr>
              <a:t>SA3 </a:t>
            </a:r>
            <a:r>
              <a:rPr lang="fr-FR" sz="1200" dirty="0" err="1">
                <a:solidFill>
                  <a:schemeClr val="tx2"/>
                </a:solidFill>
                <a:latin typeface="+mn-lt"/>
                <a:cs typeface="Nokia Pure Headline Light"/>
              </a:rPr>
              <a:t>view</a:t>
            </a:r>
            <a:endParaRPr lang="fr-FR" sz="1200" dirty="0">
              <a:solidFill>
                <a:schemeClr val="tx2"/>
              </a:solidFill>
              <a:latin typeface="+mn-lt"/>
              <a:cs typeface="Nokia Pure Headline Ligh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FC5DBB1-DE54-4CF0-B044-3EB0CF3650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0503" y="110966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E27F9001-0E95-478E-9C98-812DA5382684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1348547" y="914539"/>
          <a:ext cx="6051550" cy="237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Visio" r:id="rId4" imgW="6038788" imgH="2375075" progId="Visio.Drawing.11">
                  <p:embed/>
                </p:oleObj>
              </mc:Choice>
              <mc:Fallback>
                <p:oleObj name="Visio" r:id="rId4" imgW="6038788" imgH="2375075" progId="Visio.Drawing.11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E27F9001-0E95-478E-9C98-812DA538268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8547" y="914539"/>
                        <a:ext cx="6051550" cy="2374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B5648785-B06B-44FD-94C6-A61E3574A44A}"/>
              </a:ext>
            </a:extLst>
          </p:cNvPr>
          <p:cNvSpPr txBox="1"/>
          <p:nvPr/>
        </p:nvSpPr>
        <p:spPr>
          <a:xfrm>
            <a:off x="145996" y="1712679"/>
            <a:ext cx="2405103" cy="322802"/>
          </a:xfrm>
          <a:prstGeom prst="rect">
            <a:avLst/>
          </a:prstGeom>
          <a:noFill/>
        </p:spPr>
        <p:txBody>
          <a:bodyPr wrap="square" lIns="90000" tIns="90000" rIns="72000" bIns="46800" rtlCol="0">
            <a:spAutoFit/>
          </a:bodyPr>
          <a:lstStyle/>
          <a:p>
            <a:pPr marL="176213" indent="-176213">
              <a:spcBef>
                <a:spcPts val="0"/>
              </a:spcBef>
            </a:pPr>
            <a:r>
              <a:rPr lang="fr-FR" sz="1200" dirty="0">
                <a:solidFill>
                  <a:schemeClr val="tx2"/>
                </a:solidFill>
                <a:latin typeface="+mn-lt"/>
                <a:cs typeface="Nokia Pure Headline Light"/>
              </a:rPr>
              <a:t>Initial SA2 </a:t>
            </a:r>
            <a:r>
              <a:rPr lang="fr-FR" sz="1200" dirty="0" err="1">
                <a:solidFill>
                  <a:schemeClr val="tx2"/>
                </a:solidFill>
                <a:latin typeface="+mn-lt"/>
                <a:cs typeface="Nokia Pure Headline Light"/>
              </a:rPr>
              <a:t>view</a:t>
            </a:r>
            <a:endParaRPr lang="fr-FR" sz="1200" dirty="0">
              <a:solidFill>
                <a:schemeClr val="tx2"/>
              </a:solidFill>
              <a:latin typeface="+mn-lt"/>
              <a:cs typeface="Nokia Pure Headline Ligh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1E2BB37-6EC4-4C75-B1BB-C044868236B3}"/>
              </a:ext>
            </a:extLst>
          </p:cNvPr>
          <p:cNvSpPr txBox="1"/>
          <p:nvPr/>
        </p:nvSpPr>
        <p:spPr>
          <a:xfrm>
            <a:off x="6894130" y="928719"/>
            <a:ext cx="1790380" cy="322802"/>
          </a:xfrm>
          <a:prstGeom prst="rect">
            <a:avLst/>
          </a:prstGeom>
          <a:noFill/>
        </p:spPr>
        <p:txBody>
          <a:bodyPr wrap="square" lIns="90000" tIns="90000" rIns="72000" bIns="46800" rtlCol="0">
            <a:spAutoFit/>
          </a:bodyPr>
          <a:lstStyle/>
          <a:p>
            <a:pPr marL="176213" marR="0" algn="l" defTabSz="4572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fr-FR" sz="1200" dirty="0">
              <a:solidFill>
                <a:schemeClr val="tx2"/>
              </a:solidFill>
              <a:latin typeface="+mn-lt"/>
              <a:cs typeface="Nokia Pure Headline Ligh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E28981A-DA5D-4A2A-B777-B557B8075082}"/>
              </a:ext>
            </a:extLst>
          </p:cNvPr>
          <p:cNvSpPr txBox="1"/>
          <p:nvPr/>
        </p:nvSpPr>
        <p:spPr>
          <a:xfrm>
            <a:off x="6924741" y="1712679"/>
            <a:ext cx="2405103" cy="1246132"/>
          </a:xfrm>
          <a:prstGeom prst="rect">
            <a:avLst/>
          </a:prstGeom>
          <a:noFill/>
        </p:spPr>
        <p:txBody>
          <a:bodyPr wrap="square" lIns="90000" tIns="90000" rIns="72000" bIns="46800" rtlCol="0">
            <a:spAutoFit/>
          </a:bodyPr>
          <a:lstStyle/>
          <a:p>
            <a:pPr marL="176213" indent="-176213">
              <a:spcBef>
                <a:spcPts val="0"/>
              </a:spcBef>
            </a:pPr>
            <a:r>
              <a:rPr lang="en-GB" sz="1200" dirty="0">
                <a:solidFill>
                  <a:schemeClr val="tx2"/>
                </a:solidFill>
                <a:latin typeface="+mn-lt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S2-1910799</a:t>
            </a:r>
            <a:r>
              <a:rPr lang="en-GB" sz="1200" dirty="0">
                <a:solidFill>
                  <a:schemeClr val="tx2"/>
                </a:solidFill>
                <a:latin typeface="+mn-lt"/>
              </a:rPr>
              <a:t>  23.501 CR1848 (Rel-16, 'F'): Introduction of the Inter PLMN UP functionality in the architecture Agreed in SA2 135; </a:t>
            </a:r>
            <a:endParaRPr lang="fr-FR" sz="1200" dirty="0">
              <a:solidFill>
                <a:schemeClr val="tx2"/>
              </a:solidFill>
              <a:latin typeface="+mn-lt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E1EF071-17A1-493A-8646-84403D99AA93}"/>
              </a:ext>
            </a:extLst>
          </p:cNvPr>
          <p:cNvCxnSpPr/>
          <p:nvPr/>
        </p:nvCxnSpPr>
        <p:spPr>
          <a:xfrm>
            <a:off x="0" y="3282950"/>
            <a:ext cx="9144000" cy="69850"/>
          </a:xfrm>
          <a:prstGeom prst="line">
            <a:avLst/>
          </a:prstGeom>
          <a:ln w="6350" cmpd="sng"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C00107FF-2262-4625-9E17-71739BE55B7F}"/>
              </a:ext>
            </a:extLst>
          </p:cNvPr>
          <p:cNvSpPr/>
          <p:nvPr/>
        </p:nvSpPr>
        <p:spPr>
          <a:xfrm>
            <a:off x="7627056" y="545207"/>
            <a:ext cx="14414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S2-2000474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38E984E-6329-4F86-ADDA-BA5B65F591E3}"/>
              </a:ext>
            </a:extLst>
          </p:cNvPr>
          <p:cNvSpPr/>
          <p:nvPr/>
        </p:nvSpPr>
        <p:spPr>
          <a:xfrm>
            <a:off x="6619738" y="4774168"/>
            <a:ext cx="1441420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FR" dirty="0"/>
              <a:t>S2-2000474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A70873E-288D-4D0B-AA68-7C81AF401A79}"/>
              </a:ext>
            </a:extLst>
          </p:cNvPr>
          <p:cNvSpPr txBox="1"/>
          <p:nvPr/>
        </p:nvSpPr>
        <p:spPr>
          <a:xfrm>
            <a:off x="8289759" y="4944978"/>
            <a:ext cx="854242" cy="198522"/>
          </a:xfrm>
          <a:prstGeom prst="rect">
            <a:avLst/>
          </a:prstGeom>
          <a:solidFill>
            <a:schemeClr val="bg1"/>
          </a:solidFill>
        </p:spPr>
        <p:txBody>
          <a:bodyPr wrap="square" lIns="90000" tIns="90000" rIns="72000" bIns="46800" rtlCol="0">
            <a:noAutofit/>
          </a:bodyPr>
          <a:lstStyle/>
          <a:p>
            <a:pPr marL="176213" marR="0" indent="-176213" algn="l" defTabSz="4572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fr-FR" sz="1200" dirty="0">
              <a:solidFill>
                <a:schemeClr val="tx2"/>
              </a:solidFill>
              <a:latin typeface="+mn-lt"/>
              <a:cs typeface="Nokia Pure Headline Light"/>
            </a:endParaRPr>
          </a:p>
        </p:txBody>
      </p:sp>
    </p:spTree>
    <p:extLst>
      <p:ext uri="{BB962C8B-B14F-4D97-AF65-F5344CB8AC3E}">
        <p14:creationId xmlns:p14="http://schemas.microsoft.com/office/powerpoint/2010/main" val="35626396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A496B3E-48F4-4D42-ABE9-90C45D38731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DA7EBA-D93F-4D2B-A238-2D2B49214BF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Dedicated IPUPS acting as GTP-u switch or as GTP-u pass-through?</a:t>
            </a:r>
            <a:endParaRPr lang="fr-FR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BEF73B-7868-4552-8511-2D59028D895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7602" y="1105324"/>
            <a:ext cx="3571077" cy="3619737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If IPUPS is transparently added in the path)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dirty="0"/>
              <a:t>The UPF sends traffic targeting (F-TEID) the remote UPF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dirty="0"/>
              <a:t>All IPUPS need to be configured when a new PDU Session is created / released (modified?)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dirty="0"/>
              <a:t>If stateful IPUPS is needed, IP routing capabilities (on both side of the IPUPS(s)) need to ensure that the same IPUPS handles the traffic of a PDU Session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7E4118-10E5-4FA4-BE74-735B2EE965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marL="0" algn="l" defTabSz="914400" rtl="0" eaLnBrk="1" latinLnBrk="0" hangingPunct="1">
              <a:defRPr sz="800" kern="12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F066A6C7-26D6-4645-8363-B8CC9C57C0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850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26C0268-714E-41D9-807D-893AEF6698D0}"/>
              </a:ext>
            </a:extLst>
          </p:cNvPr>
          <p:cNvSpPr txBox="1"/>
          <p:nvPr/>
        </p:nvSpPr>
        <p:spPr>
          <a:xfrm>
            <a:off x="3999276" y="1238215"/>
            <a:ext cx="764628" cy="33007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72000" tIns="72000" rIns="72000" bIns="72000" rtlCol="0">
            <a:spAutoFit/>
          </a:bodyPr>
          <a:lstStyle/>
          <a:p>
            <a:pPr algn="ctr" defTabSz="360000">
              <a:spcAft>
                <a:spcPts val="600"/>
              </a:spcAft>
              <a:tabLst>
                <a:tab pos="360000" algn="l"/>
              </a:tabLst>
            </a:pPr>
            <a:r>
              <a:rPr lang="fr-FR" sz="1200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SMF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8EC9D9B-9261-49A3-A288-31037F24BCCB}"/>
              </a:ext>
            </a:extLst>
          </p:cNvPr>
          <p:cNvSpPr txBox="1"/>
          <p:nvPr/>
        </p:nvSpPr>
        <p:spPr>
          <a:xfrm>
            <a:off x="4017122" y="1887580"/>
            <a:ext cx="764628" cy="33007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72000" tIns="72000" rIns="72000" bIns="72000" rtlCol="0">
            <a:spAutoFit/>
          </a:bodyPr>
          <a:lstStyle/>
          <a:p>
            <a:pPr algn="ctr" defTabSz="360000">
              <a:spcAft>
                <a:spcPts val="600"/>
              </a:spcAft>
              <a:tabLst>
                <a:tab pos="360000" algn="l"/>
              </a:tabLst>
            </a:pPr>
            <a:r>
              <a:rPr lang="fr-FR" sz="1200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UPF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47B6C16-193D-4BBE-843B-FAE10A33EF43}"/>
              </a:ext>
            </a:extLst>
          </p:cNvPr>
          <p:cNvSpPr txBox="1"/>
          <p:nvPr/>
        </p:nvSpPr>
        <p:spPr>
          <a:xfrm>
            <a:off x="5611645" y="2497691"/>
            <a:ext cx="764628" cy="33007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72000" tIns="72000" rIns="72000" bIns="72000" rtlCol="0">
            <a:spAutoFit/>
          </a:bodyPr>
          <a:lstStyle/>
          <a:p>
            <a:pPr algn="ctr" defTabSz="360000">
              <a:spcAft>
                <a:spcPts val="600"/>
              </a:spcAft>
              <a:tabLst>
                <a:tab pos="360000" algn="l"/>
              </a:tabLst>
            </a:pPr>
            <a:r>
              <a:rPr lang="fr-FR" sz="1200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IPUPS 3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9CC83C2-99E8-411D-91A5-2D946017BF99}"/>
              </a:ext>
            </a:extLst>
          </p:cNvPr>
          <p:cNvSpPr txBox="1"/>
          <p:nvPr/>
        </p:nvSpPr>
        <p:spPr>
          <a:xfrm>
            <a:off x="8291770" y="1807205"/>
            <a:ext cx="764628" cy="51473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72000" tIns="72000" rIns="72000" bIns="72000" rtlCol="0">
            <a:spAutoFit/>
          </a:bodyPr>
          <a:lstStyle/>
          <a:p>
            <a:pPr algn="ctr" defTabSz="360000">
              <a:spcAft>
                <a:spcPts val="600"/>
              </a:spcAft>
              <a:tabLst>
                <a:tab pos="360000" algn="l"/>
              </a:tabLst>
            </a:pPr>
            <a:r>
              <a:rPr lang="fr-FR" sz="1200" dirty="0" err="1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Remote</a:t>
            </a:r>
            <a:r>
              <a:rPr lang="fr-FR" sz="1200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UPF 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934EAC1-4F41-4420-81B5-361AB4E11F44}"/>
              </a:ext>
            </a:extLst>
          </p:cNvPr>
          <p:cNvSpPr txBox="1"/>
          <p:nvPr/>
        </p:nvSpPr>
        <p:spPr>
          <a:xfrm>
            <a:off x="5611645" y="1235585"/>
            <a:ext cx="764628" cy="33007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72000" tIns="72000" rIns="72000" bIns="72000" rtlCol="0">
            <a:spAutoFit/>
          </a:bodyPr>
          <a:lstStyle/>
          <a:p>
            <a:pPr algn="ctr" defTabSz="360000">
              <a:spcAft>
                <a:spcPts val="600"/>
              </a:spcAft>
              <a:tabLst>
                <a:tab pos="360000" algn="l"/>
              </a:tabLst>
            </a:pPr>
            <a:r>
              <a:rPr lang="fr-FR" sz="1200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IPUPS 1 </a:t>
            </a: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5039E409-357F-43B9-B07F-53922A094809}"/>
              </a:ext>
            </a:extLst>
          </p:cNvPr>
          <p:cNvSpPr/>
          <p:nvPr/>
        </p:nvSpPr>
        <p:spPr>
          <a:xfrm>
            <a:off x="7363308" y="1114608"/>
            <a:ext cx="483712" cy="1751873"/>
          </a:xfrm>
          <a:prstGeom prst="ellipse">
            <a:avLst/>
          </a:prstGeom>
          <a:solidFill>
            <a:schemeClr val="accent6"/>
          </a:solidFill>
          <a:ln w="31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r-FR" sz="1200" dirty="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BEA84073-D4B2-4F8D-8A28-DAEF2FFF2FDF}"/>
              </a:ext>
            </a:extLst>
          </p:cNvPr>
          <p:cNvCxnSpPr/>
          <p:nvPr/>
        </p:nvCxnSpPr>
        <p:spPr>
          <a:xfrm>
            <a:off x="7261779" y="984478"/>
            <a:ext cx="0" cy="209439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EB561214-1514-4DCA-8F47-F31B778D95A2}"/>
              </a:ext>
            </a:extLst>
          </p:cNvPr>
          <p:cNvCxnSpPr>
            <a:cxnSpLocks/>
            <a:endCxn id="41" idx="1"/>
          </p:cNvCxnSpPr>
          <p:nvPr/>
        </p:nvCxnSpPr>
        <p:spPr>
          <a:xfrm>
            <a:off x="4781750" y="2044761"/>
            <a:ext cx="3510020" cy="19813"/>
          </a:xfrm>
          <a:prstGeom prst="straightConnector1">
            <a:avLst/>
          </a:prstGeom>
          <a:ln w="15875">
            <a:solidFill>
              <a:schemeClr val="accent4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711C64F2-6B55-4A71-A96B-0C49F76735CD}"/>
              </a:ext>
            </a:extLst>
          </p:cNvPr>
          <p:cNvSpPr txBox="1"/>
          <p:nvPr/>
        </p:nvSpPr>
        <p:spPr>
          <a:xfrm>
            <a:off x="5611645" y="1866638"/>
            <a:ext cx="764628" cy="33007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lIns="72000" tIns="72000" rIns="72000" bIns="72000" rtlCol="0">
            <a:spAutoFit/>
          </a:bodyPr>
          <a:lstStyle/>
          <a:p>
            <a:pPr algn="ctr" defTabSz="360000">
              <a:spcAft>
                <a:spcPts val="600"/>
              </a:spcAft>
              <a:tabLst>
                <a:tab pos="360000" algn="l"/>
              </a:tabLst>
            </a:pPr>
            <a:r>
              <a:rPr lang="fr-FR" sz="1200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IPUPS 2 </a:t>
            </a:r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DAE8B1DB-3FAD-47EC-A017-37A9F49799A2}"/>
              </a:ext>
            </a:extLst>
          </p:cNvPr>
          <p:cNvCxnSpPr>
            <a:cxnSpLocks/>
            <a:stCxn id="38" idx="3"/>
          </p:cNvCxnSpPr>
          <p:nvPr/>
        </p:nvCxnSpPr>
        <p:spPr>
          <a:xfrm>
            <a:off x="4763904" y="1403251"/>
            <a:ext cx="1020995" cy="500190"/>
          </a:xfrm>
          <a:prstGeom prst="straightConnector1">
            <a:avLst/>
          </a:prstGeom>
          <a:ln w="3175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BDB069AB-5622-4A87-B80F-46CD8327579A}"/>
              </a:ext>
            </a:extLst>
          </p:cNvPr>
          <p:cNvCxnSpPr>
            <a:cxnSpLocks/>
            <a:stCxn id="38" idx="2"/>
            <a:endCxn id="39" idx="0"/>
          </p:cNvCxnSpPr>
          <p:nvPr/>
        </p:nvCxnSpPr>
        <p:spPr>
          <a:xfrm>
            <a:off x="4381590" y="1568287"/>
            <a:ext cx="17846" cy="319293"/>
          </a:xfrm>
          <a:prstGeom prst="straightConnector1">
            <a:avLst/>
          </a:prstGeom>
          <a:ln w="3175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DC976B31-E26E-415E-B3DE-E96C7DD27C7F}"/>
              </a:ext>
            </a:extLst>
          </p:cNvPr>
          <p:cNvSpPr txBox="1"/>
          <p:nvPr/>
        </p:nvSpPr>
        <p:spPr>
          <a:xfrm>
            <a:off x="4727976" y="1230285"/>
            <a:ext cx="382314" cy="330072"/>
          </a:xfrm>
          <a:prstGeom prst="rect">
            <a:avLst/>
          </a:prstGeom>
          <a:noFill/>
        </p:spPr>
        <p:txBody>
          <a:bodyPr wrap="square" lIns="72000" tIns="72000" rIns="72000" bIns="72000" rtlCol="0">
            <a:spAutoFit/>
          </a:bodyPr>
          <a:lstStyle/>
          <a:p>
            <a:pPr defTabSz="360000">
              <a:spcAft>
                <a:spcPts val="600"/>
              </a:spcAft>
              <a:tabLst>
                <a:tab pos="360000" algn="l"/>
              </a:tabLst>
            </a:pPr>
            <a:r>
              <a:rPr lang="fr-FR" sz="1200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N4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D7010EB7-017B-4B93-9C4C-DE2E62100726}"/>
              </a:ext>
            </a:extLst>
          </p:cNvPr>
          <p:cNvGrpSpPr/>
          <p:nvPr/>
        </p:nvGrpSpPr>
        <p:grpSpPr>
          <a:xfrm>
            <a:off x="5005760" y="1105324"/>
            <a:ext cx="483712" cy="1751873"/>
            <a:chOff x="4993500" y="966444"/>
            <a:chExt cx="483712" cy="1751873"/>
          </a:xfrm>
        </p:grpSpPr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921A87B2-5039-42BB-9950-1A696BCFBEB3}"/>
                </a:ext>
              </a:extLst>
            </p:cNvPr>
            <p:cNvSpPr/>
            <p:nvPr/>
          </p:nvSpPr>
          <p:spPr>
            <a:xfrm>
              <a:off x="4993500" y="966444"/>
              <a:ext cx="483712" cy="1751873"/>
            </a:xfrm>
            <a:prstGeom prst="ellipse">
              <a:avLst/>
            </a:prstGeom>
            <a:noFill/>
            <a:ln w="3175">
              <a:solidFill>
                <a:schemeClr val="accent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fr-FR" sz="1200" dirty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CF6C7C4B-6DA4-4052-96AD-4FD46211719A}"/>
                </a:ext>
              </a:extLst>
            </p:cNvPr>
            <p:cNvSpPr txBox="1"/>
            <p:nvPr/>
          </p:nvSpPr>
          <p:spPr>
            <a:xfrm>
              <a:off x="5070984" y="1951542"/>
              <a:ext cx="382314" cy="330072"/>
            </a:xfrm>
            <a:prstGeom prst="rect">
              <a:avLst/>
            </a:prstGeom>
            <a:noFill/>
          </p:spPr>
          <p:txBody>
            <a:bodyPr wrap="square" lIns="72000" tIns="72000" rIns="72000" bIns="72000" rtlCol="0">
              <a:spAutoFit/>
            </a:bodyPr>
            <a:lstStyle/>
            <a:p>
              <a:pPr defTabSz="360000">
                <a:spcAft>
                  <a:spcPts val="600"/>
                </a:spcAft>
                <a:tabLst>
                  <a:tab pos="360000" algn="l"/>
                </a:tabLst>
              </a:pPr>
              <a:r>
                <a:rPr lang="fr-FR" sz="1200" dirty="0">
                  <a:solidFill>
                    <a:schemeClr val="tx2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IP</a:t>
              </a: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D29AB173-4162-439B-ADCC-81115A858CFB}"/>
              </a:ext>
            </a:extLst>
          </p:cNvPr>
          <p:cNvGrpSpPr/>
          <p:nvPr/>
        </p:nvGrpSpPr>
        <p:grpSpPr>
          <a:xfrm>
            <a:off x="6574234" y="1130619"/>
            <a:ext cx="483712" cy="1751873"/>
            <a:chOff x="4993500" y="966444"/>
            <a:chExt cx="483712" cy="1751873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A5D721A9-1C92-4B56-81A8-8D59E44D4118}"/>
                </a:ext>
              </a:extLst>
            </p:cNvPr>
            <p:cNvSpPr/>
            <p:nvPr/>
          </p:nvSpPr>
          <p:spPr>
            <a:xfrm>
              <a:off x="4993500" y="966444"/>
              <a:ext cx="483712" cy="1751873"/>
            </a:xfrm>
            <a:prstGeom prst="ellipse">
              <a:avLst/>
            </a:prstGeom>
            <a:noFill/>
            <a:ln w="3175">
              <a:solidFill>
                <a:schemeClr val="accent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fr-FR" sz="1200" dirty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4CEA930E-52D1-415A-9070-C438F43AD63E}"/>
                </a:ext>
              </a:extLst>
            </p:cNvPr>
            <p:cNvSpPr txBox="1"/>
            <p:nvPr/>
          </p:nvSpPr>
          <p:spPr>
            <a:xfrm>
              <a:off x="5070984" y="1951542"/>
              <a:ext cx="382314" cy="330072"/>
            </a:xfrm>
            <a:prstGeom prst="rect">
              <a:avLst/>
            </a:prstGeom>
            <a:noFill/>
          </p:spPr>
          <p:txBody>
            <a:bodyPr wrap="square" lIns="72000" tIns="72000" rIns="72000" bIns="72000" rtlCol="0">
              <a:spAutoFit/>
            </a:bodyPr>
            <a:lstStyle/>
            <a:p>
              <a:pPr defTabSz="360000">
                <a:spcAft>
                  <a:spcPts val="600"/>
                </a:spcAft>
                <a:tabLst>
                  <a:tab pos="360000" algn="l"/>
                </a:tabLst>
              </a:pPr>
              <a:r>
                <a:rPr lang="fr-FR" sz="1200" dirty="0">
                  <a:solidFill>
                    <a:schemeClr val="tx2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IP</a:t>
              </a:r>
            </a:p>
          </p:txBody>
        </p: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C1BC0305-D948-4AC5-A33C-10486A14C823}"/>
              </a:ext>
            </a:extLst>
          </p:cNvPr>
          <p:cNvSpPr txBox="1"/>
          <p:nvPr/>
        </p:nvSpPr>
        <p:spPr>
          <a:xfrm>
            <a:off x="4351082" y="1536566"/>
            <a:ext cx="382314" cy="330072"/>
          </a:xfrm>
          <a:prstGeom prst="rect">
            <a:avLst/>
          </a:prstGeom>
          <a:noFill/>
        </p:spPr>
        <p:txBody>
          <a:bodyPr wrap="square" lIns="72000" tIns="72000" rIns="72000" bIns="72000" rtlCol="0">
            <a:spAutoFit/>
          </a:bodyPr>
          <a:lstStyle/>
          <a:p>
            <a:pPr defTabSz="360000">
              <a:spcAft>
                <a:spcPts val="600"/>
              </a:spcAft>
              <a:tabLst>
                <a:tab pos="360000" algn="l"/>
              </a:tabLst>
            </a:pPr>
            <a:r>
              <a:rPr lang="fr-FR" sz="1200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N4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6EC3239-32F6-4363-B5B8-B92986B562EC}"/>
              </a:ext>
            </a:extLst>
          </p:cNvPr>
          <p:cNvSpPr txBox="1"/>
          <p:nvPr/>
        </p:nvSpPr>
        <p:spPr>
          <a:xfrm>
            <a:off x="5544910" y="2901081"/>
            <a:ext cx="1036693" cy="330072"/>
          </a:xfrm>
          <a:prstGeom prst="rect">
            <a:avLst/>
          </a:prstGeom>
          <a:noFill/>
        </p:spPr>
        <p:txBody>
          <a:bodyPr wrap="square" lIns="72000" tIns="72000" rIns="72000" bIns="72000" rtlCol="0">
            <a:spAutoFit/>
          </a:bodyPr>
          <a:lstStyle/>
          <a:p>
            <a:pPr defTabSz="360000">
              <a:spcAft>
                <a:spcPts val="600"/>
              </a:spcAft>
              <a:tabLst>
                <a:tab pos="360000" algn="l"/>
              </a:tabLst>
            </a:pPr>
            <a:r>
              <a:rPr lang="fr-FR" sz="1200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Local PLMN</a:t>
            </a:r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B2482B58-A63B-4497-8382-7CB459A4F863}"/>
              </a:ext>
            </a:extLst>
          </p:cNvPr>
          <p:cNvCxnSpPr/>
          <p:nvPr/>
        </p:nvCxnSpPr>
        <p:spPr>
          <a:xfrm>
            <a:off x="7983749" y="1038880"/>
            <a:ext cx="0" cy="209439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5FE3073A-E2A1-462B-9C9A-D85EC35BD8A3}"/>
              </a:ext>
            </a:extLst>
          </p:cNvPr>
          <p:cNvCxnSpPr>
            <a:cxnSpLocks/>
            <a:endCxn id="42" idx="1"/>
          </p:cNvCxnSpPr>
          <p:nvPr/>
        </p:nvCxnSpPr>
        <p:spPr>
          <a:xfrm flipV="1">
            <a:off x="4781750" y="1400621"/>
            <a:ext cx="829895" cy="574980"/>
          </a:xfrm>
          <a:prstGeom prst="straightConnector1">
            <a:avLst/>
          </a:prstGeom>
          <a:ln w="15875">
            <a:solidFill>
              <a:schemeClr val="accent4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21165344-C575-457C-A73D-C6A0E49C0342}"/>
              </a:ext>
            </a:extLst>
          </p:cNvPr>
          <p:cNvCxnSpPr>
            <a:cxnSpLocks/>
            <a:stCxn id="39" idx="3"/>
            <a:endCxn id="40" idx="1"/>
          </p:cNvCxnSpPr>
          <p:nvPr/>
        </p:nvCxnSpPr>
        <p:spPr>
          <a:xfrm>
            <a:off x="4781750" y="2052616"/>
            <a:ext cx="829895" cy="610111"/>
          </a:xfrm>
          <a:prstGeom prst="straightConnector1">
            <a:avLst/>
          </a:prstGeom>
          <a:ln w="15875">
            <a:solidFill>
              <a:schemeClr val="accent4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6DA9F529-072B-4C80-8B80-C063D1C6F1C0}"/>
              </a:ext>
            </a:extLst>
          </p:cNvPr>
          <p:cNvCxnSpPr>
            <a:cxnSpLocks/>
            <a:endCxn id="54" idx="6"/>
          </p:cNvCxnSpPr>
          <p:nvPr/>
        </p:nvCxnSpPr>
        <p:spPr>
          <a:xfrm>
            <a:off x="6368713" y="1329761"/>
            <a:ext cx="689233" cy="676795"/>
          </a:xfrm>
          <a:prstGeom prst="straightConnector1">
            <a:avLst/>
          </a:prstGeom>
          <a:ln w="15875">
            <a:solidFill>
              <a:schemeClr val="accent4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23929177-18CD-4CD8-9D10-C68223FCA53E}"/>
              </a:ext>
            </a:extLst>
          </p:cNvPr>
          <p:cNvCxnSpPr>
            <a:cxnSpLocks/>
            <a:stCxn id="40" idx="3"/>
            <a:endCxn id="54" idx="6"/>
          </p:cNvCxnSpPr>
          <p:nvPr/>
        </p:nvCxnSpPr>
        <p:spPr>
          <a:xfrm flipV="1">
            <a:off x="6376273" y="2006556"/>
            <a:ext cx="681673" cy="656171"/>
          </a:xfrm>
          <a:prstGeom prst="straightConnector1">
            <a:avLst/>
          </a:prstGeom>
          <a:ln w="15875">
            <a:solidFill>
              <a:schemeClr val="accent4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DBB5CD7B-6570-4E50-BD7B-ACA12480943F}"/>
              </a:ext>
            </a:extLst>
          </p:cNvPr>
          <p:cNvCxnSpPr>
            <a:cxnSpLocks/>
          </p:cNvCxnSpPr>
          <p:nvPr/>
        </p:nvCxnSpPr>
        <p:spPr>
          <a:xfrm>
            <a:off x="4727976" y="1258096"/>
            <a:ext cx="913296" cy="25982"/>
          </a:xfrm>
          <a:prstGeom prst="straightConnector1">
            <a:avLst/>
          </a:prstGeom>
          <a:ln w="3175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>
            <a:extLst>
              <a:ext uri="{FF2B5EF4-FFF2-40B4-BE49-F238E27FC236}">
                <a16:creationId xmlns:a16="http://schemas.microsoft.com/office/drawing/2014/main" id="{AAAE3C90-3A88-4171-963B-5761A3C2BF62}"/>
              </a:ext>
            </a:extLst>
          </p:cNvPr>
          <p:cNvCxnSpPr>
            <a:cxnSpLocks/>
          </p:cNvCxnSpPr>
          <p:nvPr/>
        </p:nvCxnSpPr>
        <p:spPr>
          <a:xfrm>
            <a:off x="4784073" y="1554615"/>
            <a:ext cx="857199" cy="990260"/>
          </a:xfrm>
          <a:prstGeom prst="straightConnector1">
            <a:avLst/>
          </a:prstGeom>
          <a:ln w="3175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4181AC8B-F757-45E9-AD90-9AC2EBD0EEAF}"/>
              </a:ext>
            </a:extLst>
          </p:cNvPr>
          <p:cNvSpPr/>
          <p:nvPr/>
        </p:nvSpPr>
        <p:spPr>
          <a:xfrm>
            <a:off x="6619738" y="4774168"/>
            <a:ext cx="1441420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FR" dirty="0"/>
              <a:t>S2-2000474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847E7CF-D96D-4406-8E95-703CA348F764}"/>
              </a:ext>
            </a:extLst>
          </p:cNvPr>
          <p:cNvSpPr txBox="1"/>
          <p:nvPr/>
        </p:nvSpPr>
        <p:spPr>
          <a:xfrm>
            <a:off x="8289759" y="4944978"/>
            <a:ext cx="854242" cy="198522"/>
          </a:xfrm>
          <a:prstGeom prst="rect">
            <a:avLst/>
          </a:prstGeom>
          <a:solidFill>
            <a:schemeClr val="bg1"/>
          </a:solidFill>
        </p:spPr>
        <p:txBody>
          <a:bodyPr wrap="square" lIns="90000" tIns="90000" rIns="72000" bIns="46800" rtlCol="0">
            <a:noAutofit/>
          </a:bodyPr>
          <a:lstStyle/>
          <a:p>
            <a:pPr marL="176213" marR="0" indent="-176213" algn="l" defTabSz="4572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fr-FR" sz="1200" dirty="0">
              <a:solidFill>
                <a:schemeClr val="tx2"/>
              </a:solidFill>
              <a:latin typeface="+mn-lt"/>
              <a:cs typeface="Nokia Pure Headline Light"/>
            </a:endParaRPr>
          </a:p>
        </p:txBody>
      </p:sp>
    </p:spTree>
    <p:extLst>
      <p:ext uri="{BB962C8B-B14F-4D97-AF65-F5344CB8AC3E}">
        <p14:creationId xmlns:p14="http://schemas.microsoft.com/office/powerpoint/2010/main" val="23738061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A496B3E-48F4-4D42-ABE9-90C45D38731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DA7EBA-D93F-4D2B-A238-2D2B49214BF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Dedicated IPUPS acting as GTP-u switch or as GTP-u pass-through?</a:t>
            </a:r>
            <a:endParaRPr lang="fr-FR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BEF73B-7868-4552-8511-2D59028D895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7602" y="1105324"/>
            <a:ext cx="3571077" cy="3619737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If IPUPS is GTP-u switch, the remote UPF sends traffic targeting (F-TEID) one IPUPS that is controlled to modify the target F-TEID to target the local UPF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dirty="0"/>
              <a:t>All traffic of the PDU Session go via the same IPUPS which can have stateful FW capabilities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7E4118-10E5-4FA4-BE74-735B2EE965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marL="0" algn="l" defTabSz="914400" rtl="0" eaLnBrk="1" latinLnBrk="0" hangingPunct="1">
              <a:defRPr sz="800" kern="12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F066A6C7-26D6-4645-8363-B8CC9C57C0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850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8A653F4-EB61-41FE-BFD1-EB1CEDEE5661}"/>
              </a:ext>
            </a:extLst>
          </p:cNvPr>
          <p:cNvSpPr txBox="1"/>
          <p:nvPr/>
        </p:nvSpPr>
        <p:spPr>
          <a:xfrm>
            <a:off x="3987016" y="945335"/>
            <a:ext cx="764628" cy="33007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72000" tIns="72000" rIns="72000" bIns="72000" rtlCol="0">
            <a:spAutoFit/>
          </a:bodyPr>
          <a:lstStyle/>
          <a:p>
            <a:pPr algn="ctr" defTabSz="360000">
              <a:spcAft>
                <a:spcPts val="600"/>
              </a:spcAft>
              <a:tabLst>
                <a:tab pos="360000" algn="l"/>
              </a:tabLst>
            </a:pPr>
            <a:r>
              <a:rPr lang="fr-FR" sz="1200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SMF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E1CE153-FACA-424E-8EE6-8E4831E1320C}"/>
              </a:ext>
            </a:extLst>
          </p:cNvPr>
          <p:cNvSpPr txBox="1"/>
          <p:nvPr/>
        </p:nvSpPr>
        <p:spPr>
          <a:xfrm>
            <a:off x="4004862" y="1594700"/>
            <a:ext cx="764628" cy="33007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72000" tIns="72000" rIns="72000" bIns="72000" rtlCol="0">
            <a:spAutoFit/>
          </a:bodyPr>
          <a:lstStyle/>
          <a:p>
            <a:pPr algn="ctr" defTabSz="360000">
              <a:spcAft>
                <a:spcPts val="600"/>
              </a:spcAft>
              <a:tabLst>
                <a:tab pos="360000" algn="l"/>
              </a:tabLst>
            </a:pPr>
            <a:r>
              <a:rPr lang="fr-FR" sz="1200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UPF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B16A9FE-C46A-4B96-B7AD-70E77543A5A4}"/>
              </a:ext>
            </a:extLst>
          </p:cNvPr>
          <p:cNvSpPr txBox="1"/>
          <p:nvPr/>
        </p:nvSpPr>
        <p:spPr>
          <a:xfrm>
            <a:off x="5599385" y="2204811"/>
            <a:ext cx="764628" cy="33007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72000" tIns="72000" rIns="72000" bIns="72000" rtlCol="0">
            <a:spAutoFit/>
          </a:bodyPr>
          <a:lstStyle/>
          <a:p>
            <a:pPr algn="ctr" defTabSz="360000">
              <a:spcAft>
                <a:spcPts val="600"/>
              </a:spcAft>
              <a:tabLst>
                <a:tab pos="360000" algn="l"/>
              </a:tabLst>
            </a:pPr>
            <a:r>
              <a:rPr lang="fr-FR" sz="1200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IPUPS 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45DAAE6-F117-4EF1-917E-7047EDF52EF6}"/>
              </a:ext>
            </a:extLst>
          </p:cNvPr>
          <p:cNvSpPr txBox="1"/>
          <p:nvPr/>
        </p:nvSpPr>
        <p:spPr>
          <a:xfrm>
            <a:off x="8279510" y="1514325"/>
            <a:ext cx="764628" cy="51473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72000" tIns="72000" rIns="72000" bIns="72000" rtlCol="0">
            <a:spAutoFit/>
          </a:bodyPr>
          <a:lstStyle/>
          <a:p>
            <a:pPr algn="ctr" defTabSz="360000">
              <a:spcAft>
                <a:spcPts val="600"/>
              </a:spcAft>
              <a:tabLst>
                <a:tab pos="360000" algn="l"/>
              </a:tabLst>
            </a:pPr>
            <a:r>
              <a:rPr lang="fr-FR" sz="1200" dirty="0" err="1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Remote</a:t>
            </a:r>
            <a:r>
              <a:rPr lang="fr-FR" sz="1200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UPF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B86986E-CC9B-4623-964A-C2BC322F71CB}"/>
              </a:ext>
            </a:extLst>
          </p:cNvPr>
          <p:cNvSpPr txBox="1"/>
          <p:nvPr/>
        </p:nvSpPr>
        <p:spPr>
          <a:xfrm>
            <a:off x="5599385" y="942705"/>
            <a:ext cx="764628" cy="33007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72000" tIns="72000" rIns="72000" bIns="72000" rtlCol="0">
            <a:spAutoFit/>
          </a:bodyPr>
          <a:lstStyle/>
          <a:p>
            <a:pPr algn="ctr" defTabSz="360000">
              <a:spcAft>
                <a:spcPts val="600"/>
              </a:spcAft>
              <a:tabLst>
                <a:tab pos="360000" algn="l"/>
              </a:tabLst>
            </a:pPr>
            <a:r>
              <a:rPr lang="fr-FR" sz="1200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IPUPS 1 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58303E52-35ED-496E-BC86-64BECAB7BA9C}"/>
              </a:ext>
            </a:extLst>
          </p:cNvPr>
          <p:cNvSpPr/>
          <p:nvPr/>
        </p:nvSpPr>
        <p:spPr>
          <a:xfrm>
            <a:off x="7351048" y="821728"/>
            <a:ext cx="483712" cy="1751873"/>
          </a:xfrm>
          <a:prstGeom prst="ellipse">
            <a:avLst/>
          </a:prstGeom>
          <a:solidFill>
            <a:schemeClr val="accent6"/>
          </a:solidFill>
          <a:ln w="31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r-FR" sz="1200" dirty="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0DEAE08-863C-4488-97C3-577A5FA77174}"/>
              </a:ext>
            </a:extLst>
          </p:cNvPr>
          <p:cNvCxnSpPr>
            <a:cxnSpLocks/>
          </p:cNvCxnSpPr>
          <p:nvPr/>
        </p:nvCxnSpPr>
        <p:spPr>
          <a:xfrm flipH="1">
            <a:off x="7225605" y="845598"/>
            <a:ext cx="23914" cy="1726152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1D72665A-6C6C-4A51-AF72-452056A2C1E9}"/>
              </a:ext>
            </a:extLst>
          </p:cNvPr>
          <p:cNvCxnSpPr>
            <a:cxnSpLocks/>
            <a:endCxn id="12" idx="1"/>
          </p:cNvCxnSpPr>
          <p:nvPr/>
        </p:nvCxnSpPr>
        <p:spPr>
          <a:xfrm>
            <a:off x="4769490" y="1751881"/>
            <a:ext cx="3510020" cy="19813"/>
          </a:xfrm>
          <a:prstGeom prst="straightConnector1">
            <a:avLst/>
          </a:prstGeom>
          <a:ln w="15875">
            <a:solidFill>
              <a:schemeClr val="accent4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9758CEDC-0F25-4389-AFB0-CCFDF850B50B}"/>
              </a:ext>
            </a:extLst>
          </p:cNvPr>
          <p:cNvSpPr txBox="1"/>
          <p:nvPr/>
        </p:nvSpPr>
        <p:spPr>
          <a:xfrm>
            <a:off x="5599385" y="1573758"/>
            <a:ext cx="764628" cy="33007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lIns="72000" tIns="72000" rIns="72000" bIns="72000" rtlCol="0">
            <a:spAutoFit/>
          </a:bodyPr>
          <a:lstStyle/>
          <a:p>
            <a:pPr algn="ctr" defTabSz="360000">
              <a:spcAft>
                <a:spcPts val="600"/>
              </a:spcAft>
              <a:tabLst>
                <a:tab pos="360000" algn="l"/>
              </a:tabLst>
            </a:pPr>
            <a:r>
              <a:rPr lang="fr-FR" sz="1200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IPUPS 2 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5A5DF4CF-2C3B-4764-8AF6-0D3C68A19A68}"/>
              </a:ext>
            </a:extLst>
          </p:cNvPr>
          <p:cNvCxnSpPr>
            <a:cxnSpLocks/>
            <a:stCxn id="6" idx="3"/>
          </p:cNvCxnSpPr>
          <p:nvPr/>
        </p:nvCxnSpPr>
        <p:spPr>
          <a:xfrm>
            <a:off x="4751644" y="1110371"/>
            <a:ext cx="1020995" cy="500190"/>
          </a:xfrm>
          <a:prstGeom prst="straightConnector1">
            <a:avLst/>
          </a:prstGeom>
          <a:ln w="3175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3712ED05-722A-4609-9EB5-7BBB875EE8D7}"/>
              </a:ext>
            </a:extLst>
          </p:cNvPr>
          <p:cNvCxnSpPr>
            <a:cxnSpLocks/>
            <a:stCxn id="6" idx="2"/>
            <a:endCxn id="9" idx="0"/>
          </p:cNvCxnSpPr>
          <p:nvPr/>
        </p:nvCxnSpPr>
        <p:spPr>
          <a:xfrm>
            <a:off x="4369330" y="1275407"/>
            <a:ext cx="17846" cy="319293"/>
          </a:xfrm>
          <a:prstGeom prst="straightConnector1">
            <a:avLst/>
          </a:prstGeom>
          <a:ln w="3175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67ED7237-9FF9-4A3C-9F7F-FAB708CDE5FC}"/>
              </a:ext>
            </a:extLst>
          </p:cNvPr>
          <p:cNvSpPr txBox="1"/>
          <p:nvPr/>
        </p:nvSpPr>
        <p:spPr>
          <a:xfrm>
            <a:off x="4715716" y="937405"/>
            <a:ext cx="382314" cy="330072"/>
          </a:xfrm>
          <a:prstGeom prst="rect">
            <a:avLst/>
          </a:prstGeom>
          <a:noFill/>
        </p:spPr>
        <p:txBody>
          <a:bodyPr wrap="square" lIns="72000" tIns="72000" rIns="72000" bIns="72000" rtlCol="0">
            <a:spAutoFit/>
          </a:bodyPr>
          <a:lstStyle/>
          <a:p>
            <a:pPr defTabSz="360000">
              <a:spcAft>
                <a:spcPts val="600"/>
              </a:spcAft>
              <a:tabLst>
                <a:tab pos="360000" algn="l"/>
              </a:tabLst>
            </a:pPr>
            <a:r>
              <a:rPr lang="fr-FR" sz="1200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N4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FB641486-36C8-45D7-89F6-5723253D13BC}"/>
              </a:ext>
            </a:extLst>
          </p:cNvPr>
          <p:cNvGrpSpPr/>
          <p:nvPr/>
        </p:nvGrpSpPr>
        <p:grpSpPr>
          <a:xfrm>
            <a:off x="4993500" y="812444"/>
            <a:ext cx="483712" cy="1751873"/>
            <a:chOff x="4993500" y="966444"/>
            <a:chExt cx="483712" cy="1751873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84854FDD-31A7-43D2-B612-03FA8D5BC287}"/>
                </a:ext>
              </a:extLst>
            </p:cNvPr>
            <p:cNvSpPr/>
            <p:nvPr/>
          </p:nvSpPr>
          <p:spPr>
            <a:xfrm>
              <a:off x="4993500" y="966444"/>
              <a:ext cx="483712" cy="1751873"/>
            </a:xfrm>
            <a:prstGeom prst="ellipse">
              <a:avLst/>
            </a:prstGeom>
            <a:noFill/>
            <a:ln w="3175">
              <a:solidFill>
                <a:schemeClr val="accent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fr-FR" sz="1200" dirty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58C0382-2B77-4220-88A1-8E51B028F818}"/>
                </a:ext>
              </a:extLst>
            </p:cNvPr>
            <p:cNvSpPr txBox="1"/>
            <p:nvPr/>
          </p:nvSpPr>
          <p:spPr>
            <a:xfrm>
              <a:off x="5070984" y="1951542"/>
              <a:ext cx="382314" cy="330072"/>
            </a:xfrm>
            <a:prstGeom prst="rect">
              <a:avLst/>
            </a:prstGeom>
            <a:noFill/>
          </p:spPr>
          <p:txBody>
            <a:bodyPr wrap="square" lIns="72000" tIns="72000" rIns="72000" bIns="72000" rtlCol="0">
              <a:spAutoFit/>
            </a:bodyPr>
            <a:lstStyle/>
            <a:p>
              <a:pPr defTabSz="360000">
                <a:spcAft>
                  <a:spcPts val="600"/>
                </a:spcAft>
                <a:tabLst>
                  <a:tab pos="360000" algn="l"/>
                </a:tabLst>
              </a:pPr>
              <a:r>
                <a:rPr lang="fr-FR" sz="1200" dirty="0">
                  <a:solidFill>
                    <a:schemeClr val="tx2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IP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3B6C4504-9F91-435A-8EE5-BA80E69D3916}"/>
              </a:ext>
            </a:extLst>
          </p:cNvPr>
          <p:cNvGrpSpPr/>
          <p:nvPr/>
        </p:nvGrpSpPr>
        <p:grpSpPr>
          <a:xfrm>
            <a:off x="6561974" y="837739"/>
            <a:ext cx="483712" cy="1751873"/>
            <a:chOff x="4993500" y="966444"/>
            <a:chExt cx="483712" cy="1751873"/>
          </a:xfrm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66C6A8B6-06F4-449B-AAF0-8B415E41D8EC}"/>
                </a:ext>
              </a:extLst>
            </p:cNvPr>
            <p:cNvSpPr/>
            <p:nvPr/>
          </p:nvSpPr>
          <p:spPr>
            <a:xfrm>
              <a:off x="4993500" y="966444"/>
              <a:ext cx="483712" cy="1751873"/>
            </a:xfrm>
            <a:prstGeom prst="ellipse">
              <a:avLst/>
            </a:prstGeom>
            <a:noFill/>
            <a:ln w="3175">
              <a:solidFill>
                <a:schemeClr val="accent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fr-FR" sz="1200" dirty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AD170C0E-990B-4E45-BCA5-FA0A041A0E51}"/>
                </a:ext>
              </a:extLst>
            </p:cNvPr>
            <p:cNvSpPr txBox="1"/>
            <p:nvPr/>
          </p:nvSpPr>
          <p:spPr>
            <a:xfrm>
              <a:off x="5070984" y="1951542"/>
              <a:ext cx="382314" cy="330072"/>
            </a:xfrm>
            <a:prstGeom prst="rect">
              <a:avLst/>
            </a:prstGeom>
            <a:noFill/>
          </p:spPr>
          <p:txBody>
            <a:bodyPr wrap="square" lIns="72000" tIns="72000" rIns="72000" bIns="72000" rtlCol="0">
              <a:spAutoFit/>
            </a:bodyPr>
            <a:lstStyle/>
            <a:p>
              <a:pPr defTabSz="360000">
                <a:spcAft>
                  <a:spcPts val="600"/>
                </a:spcAft>
                <a:tabLst>
                  <a:tab pos="360000" algn="l"/>
                </a:tabLst>
              </a:pPr>
              <a:r>
                <a:rPr lang="fr-FR" sz="1200" dirty="0">
                  <a:solidFill>
                    <a:schemeClr val="tx2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IP</a:t>
              </a: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0051494F-16B8-4FEB-A994-0868B28C6E17}"/>
              </a:ext>
            </a:extLst>
          </p:cNvPr>
          <p:cNvSpPr txBox="1"/>
          <p:nvPr/>
        </p:nvSpPr>
        <p:spPr>
          <a:xfrm>
            <a:off x="4338822" y="1243686"/>
            <a:ext cx="382314" cy="330072"/>
          </a:xfrm>
          <a:prstGeom prst="rect">
            <a:avLst/>
          </a:prstGeom>
          <a:noFill/>
        </p:spPr>
        <p:txBody>
          <a:bodyPr wrap="square" lIns="72000" tIns="72000" rIns="72000" bIns="72000" rtlCol="0">
            <a:spAutoFit/>
          </a:bodyPr>
          <a:lstStyle/>
          <a:p>
            <a:pPr defTabSz="360000">
              <a:spcAft>
                <a:spcPts val="600"/>
              </a:spcAft>
              <a:tabLst>
                <a:tab pos="360000" algn="l"/>
              </a:tabLst>
            </a:pPr>
            <a:r>
              <a:rPr lang="fr-FR" sz="1200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N4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B4A8C31-E5C4-44E1-A332-BA5D915723A5}"/>
              </a:ext>
            </a:extLst>
          </p:cNvPr>
          <p:cNvSpPr txBox="1"/>
          <p:nvPr/>
        </p:nvSpPr>
        <p:spPr>
          <a:xfrm>
            <a:off x="5605098" y="2550028"/>
            <a:ext cx="1036693" cy="330072"/>
          </a:xfrm>
          <a:prstGeom prst="rect">
            <a:avLst/>
          </a:prstGeom>
          <a:noFill/>
        </p:spPr>
        <p:txBody>
          <a:bodyPr wrap="square" lIns="72000" tIns="72000" rIns="72000" bIns="72000" rtlCol="0">
            <a:spAutoFit/>
          </a:bodyPr>
          <a:lstStyle/>
          <a:p>
            <a:pPr defTabSz="360000">
              <a:spcAft>
                <a:spcPts val="600"/>
              </a:spcAft>
              <a:tabLst>
                <a:tab pos="360000" algn="l"/>
              </a:tabLst>
            </a:pPr>
            <a:r>
              <a:rPr lang="fr-FR" sz="1200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Local PLMN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B5C47AE1-9FDE-441F-8DA2-1C5D18DFFB76}"/>
              </a:ext>
            </a:extLst>
          </p:cNvPr>
          <p:cNvCxnSpPr>
            <a:cxnSpLocks/>
          </p:cNvCxnSpPr>
          <p:nvPr/>
        </p:nvCxnSpPr>
        <p:spPr>
          <a:xfrm>
            <a:off x="7971489" y="900000"/>
            <a:ext cx="0" cy="1544817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>
            <a:extLst>
              <a:ext uri="{FF2B5EF4-FFF2-40B4-BE49-F238E27FC236}">
                <a16:creationId xmlns:a16="http://schemas.microsoft.com/office/drawing/2014/main" id="{DBCB0380-C5E4-4696-B667-349C8F9B8E6B}"/>
              </a:ext>
            </a:extLst>
          </p:cNvPr>
          <p:cNvSpPr/>
          <p:nvPr/>
        </p:nvSpPr>
        <p:spPr>
          <a:xfrm>
            <a:off x="6619738" y="4774168"/>
            <a:ext cx="1441420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FR" dirty="0"/>
              <a:t>S2-2000474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73DFD60-3BC9-497A-A6D7-2ABBCEB82D6A}"/>
              </a:ext>
            </a:extLst>
          </p:cNvPr>
          <p:cNvSpPr txBox="1"/>
          <p:nvPr/>
        </p:nvSpPr>
        <p:spPr>
          <a:xfrm>
            <a:off x="8289759" y="4944978"/>
            <a:ext cx="854242" cy="198522"/>
          </a:xfrm>
          <a:prstGeom prst="rect">
            <a:avLst/>
          </a:prstGeom>
          <a:solidFill>
            <a:schemeClr val="bg1"/>
          </a:solidFill>
        </p:spPr>
        <p:txBody>
          <a:bodyPr wrap="square" lIns="90000" tIns="90000" rIns="72000" bIns="46800" rtlCol="0">
            <a:noAutofit/>
          </a:bodyPr>
          <a:lstStyle/>
          <a:p>
            <a:pPr marL="176213" marR="0" indent="-176213" algn="l" defTabSz="4572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fr-FR" sz="1200" dirty="0">
              <a:solidFill>
                <a:schemeClr val="tx2"/>
              </a:solidFill>
              <a:latin typeface="+mn-lt"/>
              <a:cs typeface="Nokia Pure Headline Light"/>
            </a:endParaRPr>
          </a:p>
        </p:txBody>
      </p:sp>
    </p:spTree>
    <p:extLst>
      <p:ext uri="{BB962C8B-B14F-4D97-AF65-F5344CB8AC3E}">
        <p14:creationId xmlns:p14="http://schemas.microsoft.com/office/powerpoint/2010/main" val="401522361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NokiaTemplate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kia PowerPoint Template Nokia Pure v12" id="{7AC05BEF-BBDF-4CF1-AA23-A676535EABCE}" vid="{991539CA-B441-4AED-8339-F6770207F6A2}"/>
    </a:ext>
  </a:ext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PowerPoint Template Nokia Pure v12" id="{7AC05BEF-BBDF-4CF1-AA23-A676535EABCE}" vid="{AF106B15-0C1E-44CE-A53A-F2CB8A6EA7E7}"/>
    </a:ext>
  </a:extLst>
</a:theme>
</file>

<file path=ppt/theme/theme3.xml><?xml version="1.0" encoding="utf-8"?>
<a:theme xmlns:a="http://schemas.openxmlformats.org/drawingml/2006/main" name="1_NokiaTemplate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kia PowerPoint Template Nokia Pure v12" id="{7AC05BEF-BBDF-4CF1-AA23-A676535EABCE}" vid="{991539CA-B441-4AED-8339-F6770207F6A2}"/>
    </a:ext>
  </a:extLst>
</a:theme>
</file>

<file path=ppt/theme/theme4.xml><?xml version="1.0" encoding="utf-8"?>
<a:theme xmlns:a="http://schemas.openxmlformats.org/drawingml/2006/main" name="NET_PPT_Temp_Pure_V31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marL="176213" indent="-176213" algn="l" fontAlgn="auto">
          <a:spcBef>
            <a:spcPts val="0"/>
          </a:spcBef>
          <a:spcAft>
            <a:spcPts val="0"/>
          </a:spcAft>
          <a:defRPr sz="1200" dirty="0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90000" tIns="90000" rIns="72000" bIns="46800" rtlCol="0">
        <a:spAutoFit/>
      </a:bodyPr>
      <a:lstStyle>
        <a:defPPr marL="176213" marR="0" indent="-176213" algn="l" defTabSz="457200" rtl="0" eaLnBrk="1" fontAlgn="base" latinLnBrk="0" hangingPunct="1">
          <a:lnSpc>
            <a:spcPct val="100000"/>
          </a:lnSpc>
          <a:spcBef>
            <a:spcPts val="0"/>
          </a:spcBef>
          <a:spcAft>
            <a:spcPct val="0"/>
          </a:spcAft>
          <a:buClrTx/>
          <a:buSzTx/>
          <a:tabLst/>
          <a:defRPr sz="1200" dirty="0" smtClean="0">
            <a:solidFill>
              <a:schemeClr val="tx2"/>
            </a:solidFill>
            <a:latin typeface="+mn-lt"/>
            <a:cs typeface="Nokia Pure Headline Ligh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T_PPT_Temp_Pure_V31" id="{F3979514-B0E5-42DC-ACCA-9FA05F28CAA9}" vid="{98B7F717-C75F-4105-973B-6C30F016FCD1}"/>
    </a:ext>
  </a:extLst>
</a:theme>
</file>

<file path=ppt/theme/theme5.xml><?xml version="1.0" encoding="utf-8"?>
<a:theme xmlns:a="http://schemas.openxmlformats.org/drawingml/2006/main" name="3_NokiaTemplate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kia PowerPoint Template Nokia Pure v12" id="{7AC05BEF-BBDF-4CF1-AA23-A676535EABCE}" vid="{991539CA-B441-4AED-8339-F6770207F6A2}"/>
    </a:ext>
  </a:extLst>
</a:theme>
</file>

<file path=ppt/theme/theme6.xml><?xml version="1.0" encoding="utf-8"?>
<a:theme xmlns:a="http://schemas.openxmlformats.org/drawingml/2006/main" name="Nokia_Pure_PPT_CORP_V2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 fontAlgn="auto">
          <a:spcBef>
            <a:spcPts val="0"/>
          </a:spcBef>
          <a:spcAft>
            <a:spcPts val="0"/>
          </a:spcAft>
          <a:defRPr sz="1200" dirty="0" err="1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marR="0" algn="l" defTabSz="457200" rtl="0" eaLnBrk="1" fontAlgn="base" latinLnBrk="0" hangingPunct="1">
          <a:lnSpc>
            <a:spcPct val="100000"/>
          </a:lnSpc>
          <a:spcBef>
            <a:spcPts val="0"/>
          </a:spcBef>
          <a:spcAft>
            <a:spcPct val="0"/>
          </a:spcAft>
          <a:buClr>
            <a:srgbClr val="001135"/>
          </a:buClr>
          <a:buSzTx/>
          <a:tabLst/>
          <a:defRPr sz="1400" dirty="0" smtClean="0">
            <a:solidFill>
              <a:schemeClr val="tx2"/>
            </a:solidFill>
            <a:latin typeface="+mn-lt"/>
            <a:ea typeface="Nokia Pure Text" panose="020B0503020202020204" pitchFamily="34" charset="0"/>
            <a:cs typeface="Nokia Pure Headline Ligh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_Pure_PPT_CORP_V3.1" id="{655C0B4C-DD58-4366-A06D-BF0A1B81A469}" vid="{6AA74208-B53C-4696-ADC1-7541119D5A96}"/>
    </a:ext>
  </a:extLst>
</a:theme>
</file>

<file path=ppt/theme/theme7.xml><?xml version="1.0" encoding="utf-8"?>
<a:theme xmlns:a="http://schemas.openxmlformats.org/drawingml/2006/main" name="11_PPT_Example_Newtheme_v30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 fontAlgn="auto">
          <a:spcBef>
            <a:spcPts val="0"/>
          </a:spcBef>
          <a:spcAft>
            <a:spcPts val="0"/>
          </a:spcAft>
          <a:defRPr sz="1200" dirty="0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0" indent="0">
          <a:spcBef>
            <a:spcPts val="0"/>
          </a:spcBef>
          <a:buNone/>
          <a:defRPr sz="1200" dirty="0" smtClean="0">
            <a:solidFill>
              <a:schemeClr val="tx2"/>
            </a:solidFill>
            <a:latin typeface="+mn-lt"/>
            <a:cs typeface="Nokia Pure Headline Ligh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_Example_Newtheme_v30" id="{DA980A40-078E-48DC-8D04-5D225305665E}" vid="{8ED24D09-FD32-4636-A74B-E0307A050BA7}"/>
    </a:ext>
  </a:extLst>
</a:theme>
</file>

<file path=ppt/theme/theme8.xml><?xml version="1.0" encoding="utf-8"?>
<a:theme xmlns:a="http://schemas.openxmlformats.org/drawingml/2006/main" name="CORP_PPT_Temp_Pure_V31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 fontAlgn="auto">
          <a:spcBef>
            <a:spcPts val="0"/>
          </a:spcBef>
          <a:spcAft>
            <a:spcPts val="0"/>
          </a:spcAft>
          <a:defRPr sz="1200" dirty="0" err="1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marR="0" algn="l" defTabSz="457200" rtl="0" eaLnBrk="1" fontAlgn="base" latinLnBrk="0" hangingPunct="1">
          <a:lnSpc>
            <a:spcPct val="100000"/>
          </a:lnSpc>
          <a:spcBef>
            <a:spcPts val="0"/>
          </a:spcBef>
          <a:spcAft>
            <a:spcPct val="0"/>
          </a:spcAft>
          <a:buClr>
            <a:srgbClr val="001135"/>
          </a:buClr>
          <a:buSzTx/>
          <a:tabLst/>
          <a:defRPr sz="1400" dirty="0" smtClean="0">
            <a:solidFill>
              <a:schemeClr val="tx2"/>
            </a:solidFill>
            <a:latin typeface="+mn-lt"/>
            <a:ea typeface="Nokia Pure Text" panose="020B0503020202020204" pitchFamily="34" charset="0"/>
            <a:cs typeface="Nokia Pure Headline Ligh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_Pure_PPT_CORP_V2" id="{840FC543-C238-4FED-92EA-2BEC9CD3F5D0}" vid="{F94389EA-89C2-41DD-8CDB-2D0B8D8880D2}"/>
    </a:ext>
  </a:extLst>
</a:theme>
</file>

<file path=ppt/theme/theme9.xml><?xml version="1.0" encoding="utf-8"?>
<a:theme xmlns:a="http://schemas.openxmlformats.org/drawingml/2006/main" name="Nokia PowerPoint Template Nokia Pure v25">
  <a:themeElements>
    <a:clrScheme name="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4682E8"/>
        </a:solidFill>
        <a:ln w="28575">
          <a:noFill/>
        </a:ln>
      </a:spPr>
      <a:bodyPr wrap="none" rtlCol="0" anchor="ctr">
        <a:noAutofit/>
      </a:bodyPr>
      <a:lstStyle>
        <a:defPPr algn="ctr" fontAlgn="auto">
          <a:spcBef>
            <a:spcPts val="0"/>
          </a:spcBef>
          <a:spcAft>
            <a:spcPts val="0"/>
          </a:spcAft>
          <a:defRPr sz="1600" dirty="0" smtClean="0">
            <a:solidFill>
              <a:schemeClr val="bg1"/>
            </a:solidFill>
            <a:latin typeface="+mn-lt"/>
          </a:defRPr>
        </a:defPPr>
      </a:lstStyle>
    </a:spDef>
    <a:lnDef>
      <a:spPr>
        <a:ln w="28575" cmpd="sng">
          <a:solidFill>
            <a:schemeClr val="tx2"/>
          </a:solidFill>
          <a:headEnd type="none" w="med" len="med"/>
          <a:tailEnd type="none" w="med" len="med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bg2"/>
            </a:solidFill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PowerPoint Template Nokia Pure v12" id="{7AC05BEF-BBDF-4CF1-AA23-A676535EABCE}" vid="{991539CA-B441-4AED-8339-F6770207F6A2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formation xmlns="3b34c8f0-1ef5-4d1e-bb66-517ce7fe7356" xsi:nil="true"/>
    <Associated_x0020_Task xmlns="3b34c8f0-1ef5-4d1e-bb66-517ce7fe7356"/>
    <_dlc_DocId xmlns="71c5aaf6-e6ce-465b-b873-5148d2a4c105">5AIRPNAIUNRU-2028481721-2787</_dlc_DocId>
    <_dlc_DocIdUrl xmlns="71c5aaf6-e6ce-465b-b873-5148d2a4c105">
      <Url>https://nokia.sharepoint.com/sites/c5g/e2earch/_layouts/15/DocIdRedir.aspx?ID=5AIRPNAIUNRU-2028481721-2787</Url>
      <Description>5AIRPNAIUNRU-2028481721-2787</Description>
    </_dlc_DocIdUrl>
    <HideFromDelve xmlns="71c5aaf6-e6ce-465b-b873-5148d2a4c105">false</HideFromDelve>
  </documentManagement>
</p:properti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82721952339BD4AA67475AA1B500C36" ma:contentTypeVersion="24" ma:contentTypeDescription="Create a new document." ma:contentTypeScope="" ma:versionID="1644153a2a471aad41a2ba000af13b5a">
  <xsd:schema xmlns:xsd="http://www.w3.org/2001/XMLSchema" xmlns:xs="http://www.w3.org/2001/XMLSchema" xmlns:p="http://schemas.microsoft.com/office/2006/metadata/properties" xmlns:ns2="71c5aaf6-e6ce-465b-b873-5148d2a4c105" xmlns:ns3="3b34c8f0-1ef5-4d1e-bb66-517ce7fe7356" xmlns:ns4="f659f8e2-1f61-4f73-8f5e-1b768c00d15a" xmlns:ns5="a3840f4f-04be-43d1-b2ef-6ff1382503c7" targetNamespace="http://schemas.microsoft.com/office/2006/metadata/properties" ma:root="true" ma:fieldsID="e0a4883263f3edd259add6add2a7a8ac" ns2:_="" ns3:_="" ns4:_="" ns5:_="">
    <xsd:import namespace="71c5aaf6-e6ce-465b-b873-5148d2a4c105"/>
    <xsd:import namespace="3b34c8f0-1ef5-4d1e-bb66-517ce7fe7356"/>
    <xsd:import namespace="f659f8e2-1f61-4f73-8f5e-1b768c00d15a"/>
    <xsd:import namespace="a3840f4f-04be-43d1-b2ef-6ff1382503c7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Information" minOccurs="0"/>
                <xsd:element ref="ns4:MediaServiceMetadata" minOccurs="0"/>
                <xsd:element ref="ns4:MediaServiceFastMetadata" minOccurs="0"/>
                <xsd:element ref="ns5:SharedWithUsers" minOccurs="0"/>
                <xsd:element ref="ns5:SharedWithDetails" minOccurs="0"/>
                <xsd:element ref="ns3:Associated_x0020_Task" minOccurs="0"/>
                <xsd:element ref="ns4:MediaServiceAutoTags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34c8f0-1ef5-4d1e-bb66-517ce7fe7356" elementFormDefault="qualified">
    <xsd:import namespace="http://schemas.microsoft.com/office/2006/documentManagement/types"/>
    <xsd:import namespace="http://schemas.microsoft.com/office/infopath/2007/PartnerControls"/>
    <xsd:element name="Information" ma:index="12" nillable="true" ma:displayName="Information" ma:description="Add here comments or additional information about the file" ma:internalName="Information">
      <xsd:simpleType>
        <xsd:restriction base="dms:Note">
          <xsd:maxLength value="255"/>
        </xsd:restriction>
      </xsd:simpleType>
    </xsd:element>
    <xsd:element name="Associated_x0020_Task" ma:index="17" nillable="true" ma:displayName="C5G Task" ma:description="Task working on topic" ma:internalName="Associated_x0020_Task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E2E Arch and Prot"/>
                    <xsd:enumeration value="5G Radio"/>
                    <xsd:enumeration value="LTE Radio"/>
                    <xsd:enumeration value="E2E CIoT"/>
                    <xsd:enumeration value="E2E Verticals"/>
                    <xsd:enumeration value="EPC"/>
                    <xsd:enumeration value="IMS"/>
                    <xsd:enumeration value="SEC"/>
                    <xsd:enumeration value="Network Management"/>
                    <xsd:enumeration value="Virtualization"/>
                    <xsd:enumeration value="MEC"/>
                    <xsd:enumeration value="None (handled in delegation)"/>
                  </xsd:restriction>
                </xsd:simple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659f8e2-1f61-4f73-8f5e-1b768c00d15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8" nillable="true" ma:displayName="Tags" ma:internalName="MediaServiceAutoTags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840f4f-04be-43d1-b2ef-6ff1382503c7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C012B61-1230-4134-9CE2-D885B8C1997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536D4B6-4913-4C6B-A665-ECB14740C520}">
  <ds:schemaRefs>
    <ds:schemaRef ds:uri="a3840f4f-04be-43d1-b2ef-6ff1382503c7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dcmitype/"/>
    <ds:schemaRef ds:uri="71c5aaf6-e6ce-465b-b873-5148d2a4c105"/>
    <ds:schemaRef ds:uri="http://purl.org/dc/terms/"/>
    <ds:schemaRef ds:uri="http://schemas.openxmlformats.org/package/2006/metadata/core-properties"/>
    <ds:schemaRef ds:uri="f659f8e2-1f61-4f73-8f5e-1b768c00d15a"/>
    <ds:schemaRef ds:uri="3b34c8f0-1ef5-4d1e-bb66-517ce7fe7356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6690D1BA-43DF-47A5-9B61-B433E8381EB9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D1C15290-7FEF-443D-94EF-912D88A38B1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3b34c8f0-1ef5-4d1e-bb66-517ce7fe7356"/>
    <ds:schemaRef ds:uri="f659f8e2-1f61-4f73-8f5e-1b768c00d15a"/>
    <ds:schemaRef ds:uri="a3840f4f-04be-43d1-b2ef-6ff1382503c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274</Words>
  <Application>Microsoft Office PowerPoint</Application>
  <PresentationFormat>On-screen Show (16:9)</PresentationFormat>
  <Paragraphs>44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9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22" baseType="lpstr">
      <vt:lpstr>Arial</vt:lpstr>
      <vt:lpstr>Calibri</vt:lpstr>
      <vt:lpstr>Lucida Grande</vt:lpstr>
      <vt:lpstr>Nokia Pure Headline Light</vt:lpstr>
      <vt:lpstr>Nokia Pure Headline Ultra Light</vt:lpstr>
      <vt:lpstr>Nokia Pure Text</vt:lpstr>
      <vt:lpstr>Nokia Pure Text Light</vt:lpstr>
      <vt:lpstr>NokiaTemplate</vt:lpstr>
      <vt:lpstr>Nokia Master Blue Background</vt:lpstr>
      <vt:lpstr>1_NokiaTemplate</vt:lpstr>
      <vt:lpstr>NET_PPT_Temp_Pure_V31</vt:lpstr>
      <vt:lpstr>3_NokiaTemplate</vt:lpstr>
      <vt:lpstr>Nokia_Pure_PPT_CORP_V2</vt:lpstr>
      <vt:lpstr>11_PPT_Example_Newtheme_v30</vt:lpstr>
      <vt:lpstr>CORP_PPT_Temp_Pure_V31</vt:lpstr>
      <vt:lpstr>Nokia PowerPoint Template Nokia Pure v25</vt:lpstr>
      <vt:lpstr>think-cell Slide</vt:lpstr>
      <vt:lpstr>Visio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revision>501</cp:revision>
  <dcterms:modified xsi:type="dcterms:W3CDTF">2020-01-06T16:41:16Z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0x010100B82721952339BD4AA67475AA1B500C36</vt:lpwstr>
  </property>
  <property fmtid="{D5CDD505-2E9C-101B-9397-08002B2CF9AE}" pid="4" name="_dlc_DocIdItemGuid">
    <vt:lpwstr>7ea129bf-7fd8-424d-b6c8-eee8a282b363</vt:lpwstr>
  </property>
  <property fmtid="{D5CDD505-2E9C-101B-9397-08002B2CF9AE}" pid="5" name="_AdHocReviewCycleID">
    <vt:i4>1695961175</vt:i4>
  </property>
  <property fmtid="{D5CDD505-2E9C-101B-9397-08002B2CF9AE}" pid="6" name="MSIP_Label_b1aa2129-79ec-42c0-bfac-e5b7a0374572_Enabled">
    <vt:lpwstr>True</vt:lpwstr>
  </property>
  <property fmtid="{D5CDD505-2E9C-101B-9397-08002B2CF9AE}" pid="7" name="MSIP_Label_b1aa2129-79ec-42c0-bfac-e5b7a0374572_SiteId">
    <vt:lpwstr>5d471751-9675-428d-917b-70f44f9630b0</vt:lpwstr>
  </property>
  <property fmtid="{D5CDD505-2E9C-101B-9397-08002B2CF9AE}" pid="8" name="MSIP_Label_b1aa2129-79ec-42c0-bfac-e5b7a0374572_Owner">
    <vt:lpwstr>devaki.chandramouli@nokia.com</vt:lpwstr>
  </property>
  <property fmtid="{D5CDD505-2E9C-101B-9397-08002B2CF9AE}" pid="9" name="MSIP_Label_b1aa2129-79ec-42c0-bfac-e5b7a0374572_SetDate">
    <vt:lpwstr>2019-10-25T04:31:20.8577760Z</vt:lpwstr>
  </property>
  <property fmtid="{D5CDD505-2E9C-101B-9397-08002B2CF9AE}" pid="10" name="MSIP_Label_b1aa2129-79ec-42c0-bfac-e5b7a0374572_Name">
    <vt:lpwstr>Public</vt:lpwstr>
  </property>
  <property fmtid="{D5CDD505-2E9C-101B-9397-08002B2CF9AE}" pid="11" name="MSIP_Label_b1aa2129-79ec-42c0-bfac-e5b7a0374572_Application">
    <vt:lpwstr>Microsoft Azure Information Protection</vt:lpwstr>
  </property>
  <property fmtid="{D5CDD505-2E9C-101B-9397-08002B2CF9AE}" pid="12" name="MSIP_Label_b1aa2129-79ec-42c0-bfac-e5b7a0374572_ActionId">
    <vt:lpwstr>4940618a-f95f-4438-9199-4a25ae85e6db</vt:lpwstr>
  </property>
  <property fmtid="{D5CDD505-2E9C-101B-9397-08002B2CF9AE}" pid="13" name="MSIP_Label_b1aa2129-79ec-42c0-bfac-e5b7a0374572_Extended_MSFT_Method">
    <vt:lpwstr>Manual</vt:lpwstr>
  </property>
  <property fmtid="{D5CDD505-2E9C-101B-9397-08002B2CF9AE}" pid="14" name="Sensitivity">
    <vt:lpwstr>Public</vt:lpwstr>
  </property>
</Properties>
</file>