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
  </p:notesMasterIdLst>
  <p:handoutMasterIdLst>
    <p:handoutMasterId r:id="rId7"/>
  </p:handoutMasterIdLst>
  <p:sldIdLst>
    <p:sldId id="303" r:id="rId2"/>
    <p:sldId id="675" r:id="rId3"/>
    <p:sldId id="884" r:id="rId4"/>
    <p:sldId id="883" r:id="rId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732F"/>
    <a:srgbClr val="C1E442"/>
    <a:srgbClr val="72AF2F"/>
    <a:srgbClr val="FFFFCC"/>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59" autoAdjust="0"/>
    <p:restoredTop sz="86410" autoAdjust="0"/>
  </p:normalViewPr>
  <p:slideViewPr>
    <p:cSldViewPr snapToGrid="0">
      <p:cViewPr varScale="1">
        <p:scale>
          <a:sx n="60" d="100"/>
          <a:sy n="60" d="100"/>
        </p:scale>
        <p:origin x="1362" y="60"/>
      </p:cViewPr>
      <p:guideLst>
        <p:guide orient="horz" pos="2160"/>
        <p:guide pos="3840"/>
      </p:guideLst>
    </p:cSldViewPr>
  </p:slideViewPr>
  <p:outlineViewPr>
    <p:cViewPr>
      <p:scale>
        <a:sx n="33" d="100"/>
        <a:sy n="33" d="100"/>
      </p:scale>
      <p:origin x="0" y="-4368"/>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10/18/2019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10/18/2019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S2-1910264, </a:t>
            </a:r>
            <a:r>
              <a:rPr lang="en-GB" sz="1100" b="1" spc="300" dirty="0">
                <a:ea typeface="+mn-ea"/>
                <a:cs typeface="Arial" panose="020B0604020202020204" pitchFamily="34" charset="0"/>
              </a:rPr>
              <a:t>SA2#135,</a:t>
            </a:r>
            <a:r>
              <a:rPr lang="en-GB" sz="1100" b="1" spc="300" baseline="0" dirty="0">
                <a:ea typeface="+mn-ea"/>
                <a:cs typeface="Arial" panose="020B0604020202020204" pitchFamily="34" charset="0"/>
              </a:rPr>
              <a:t> Split, Croatia, 14 – 18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574758" y="2820444"/>
            <a:ext cx="8686800"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b="1" dirty="0" smtClean="0"/>
              <a:t>RACS: </a:t>
            </a:r>
            <a:r>
              <a:rPr lang="en-GB" sz="4800" b="1" dirty="0" smtClean="0"/>
              <a:t>Q</a:t>
            </a:r>
            <a:r>
              <a:rPr lang="en-GB" b="1" dirty="0" smtClean="0"/>
              <a:t>uestions </a:t>
            </a:r>
            <a:r>
              <a:rPr lang="en-GB" b="1" dirty="0"/>
              <a:t>for show of hands on removing support of </a:t>
            </a:r>
            <a:r>
              <a:rPr lang="en-GB" b="1" dirty="0" smtClean="0"/>
              <a:t>Manufacturer-Assigned </a:t>
            </a:r>
            <a:r>
              <a:rPr lang="en-GB" b="1" dirty="0" smtClean="0"/>
              <a:t>UE Radio Capability ID</a:t>
            </a:r>
            <a:r>
              <a:rPr lang="en-GB" sz="4800" b="1" i="1" dirty="0"/>
              <a:t/>
            </a:r>
            <a:br>
              <a:rPr lang="en-GB" sz="4800" b="1" i="1" dirty="0"/>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5105400"/>
            <a:ext cx="8534400" cy="1752600"/>
          </a:xfrm>
        </p:spPr>
        <p:txBody>
          <a:bodyPr/>
          <a:lstStyle/>
          <a:p>
            <a:pPr>
              <a:lnSpc>
                <a:spcPct val="80000"/>
              </a:lnSpc>
            </a:pPr>
            <a:r>
              <a:rPr lang="en-US" altLang="en-US" sz="2600" b="1" dirty="0">
                <a:latin typeface="+mj-lt"/>
              </a:rPr>
              <a:t/>
            </a:r>
            <a:br>
              <a:rPr lang="en-US" altLang="en-US" sz="2600" b="1" dirty="0">
                <a:latin typeface="+mj-lt"/>
              </a:rPr>
            </a:br>
            <a:r>
              <a:rPr lang="en-US" altLang="en-US" sz="2600" b="1" dirty="0" smtClean="0">
                <a:latin typeface="+mj-lt"/>
              </a:rPr>
              <a:t>Source: Vodafone</a:t>
            </a:r>
          </a:p>
          <a:p>
            <a:pPr>
              <a:lnSpc>
                <a:spcPct val="80000"/>
              </a:lnSpc>
            </a:pPr>
            <a:r>
              <a:rPr lang="en-US" altLang="en-US" sz="2600" b="1" dirty="0" smtClean="0">
                <a:latin typeface="+mj-lt"/>
              </a:rPr>
              <a:t>For: Decision</a:t>
            </a:r>
            <a:endParaRPr lang="en-GB" altLang="en-US" sz="2667"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7418" y="2002346"/>
            <a:ext cx="11038533" cy="3816563"/>
          </a:xfrm>
        </p:spPr>
        <p:txBody>
          <a:bodyPr/>
          <a:lstStyle/>
          <a:p>
            <a:pPr algn="l"/>
            <a:r>
              <a:rPr lang="fr-FR" sz="3200" dirty="0" err="1" smtClean="0">
                <a:solidFill>
                  <a:schemeClr val="tx1"/>
                </a:solidFill>
              </a:rPr>
              <a:t>Currently</a:t>
            </a:r>
            <a:r>
              <a:rPr lang="fr-FR" sz="3200" dirty="0" smtClean="0">
                <a:solidFill>
                  <a:schemeClr val="tx1"/>
                </a:solidFill>
              </a:rPr>
              <a:t> RACS </a:t>
            </a:r>
            <a:r>
              <a:rPr lang="fr-FR" sz="3200" dirty="0" err="1" smtClean="0">
                <a:solidFill>
                  <a:schemeClr val="tx1"/>
                </a:solidFill>
              </a:rPr>
              <a:t>work</a:t>
            </a:r>
            <a:r>
              <a:rPr lang="fr-FR" sz="3200" dirty="0" smtClean="0">
                <a:solidFill>
                  <a:schemeClr val="tx1"/>
                </a:solidFill>
              </a:rPr>
              <a:t> </a:t>
            </a:r>
            <a:r>
              <a:rPr lang="fr-FR" sz="3200" dirty="0" err="1" smtClean="0">
                <a:solidFill>
                  <a:schemeClr val="tx1"/>
                </a:solidFill>
              </a:rPr>
              <a:t>targets</a:t>
            </a:r>
            <a:r>
              <a:rPr lang="fr-FR" sz="3200" dirty="0" smtClean="0">
                <a:solidFill>
                  <a:schemeClr val="tx1"/>
                </a:solidFill>
              </a:rPr>
              <a:t> to support:</a:t>
            </a:r>
            <a:br>
              <a:rPr lang="fr-FR" sz="3200" dirty="0" smtClean="0">
                <a:solidFill>
                  <a:schemeClr val="tx1"/>
                </a:solidFill>
              </a:rPr>
            </a:br>
            <a:r>
              <a:rPr lang="fr-FR" sz="3200" dirty="0" smtClean="0">
                <a:solidFill>
                  <a:schemeClr val="tx1"/>
                </a:solidFill>
              </a:rPr>
              <a:t>a) PLMN-</a:t>
            </a:r>
            <a:r>
              <a:rPr lang="fr-FR" sz="3200" dirty="0" err="1" smtClean="0">
                <a:solidFill>
                  <a:schemeClr val="tx1"/>
                </a:solidFill>
              </a:rPr>
              <a:t>Assigned</a:t>
            </a:r>
            <a:r>
              <a:rPr lang="fr-FR" sz="3200" dirty="0" smtClean="0">
                <a:solidFill>
                  <a:schemeClr val="tx1"/>
                </a:solidFill>
              </a:rPr>
              <a:t> UE Radio </a:t>
            </a:r>
            <a:r>
              <a:rPr lang="fr-FR" sz="3200" dirty="0" err="1" smtClean="0">
                <a:solidFill>
                  <a:schemeClr val="tx1"/>
                </a:solidFill>
              </a:rPr>
              <a:t>Capability</a:t>
            </a:r>
            <a:r>
              <a:rPr lang="fr-FR" sz="3200" dirty="0" smtClean="0">
                <a:solidFill>
                  <a:schemeClr val="tx1"/>
                </a:solidFill>
              </a:rPr>
              <a:t> </a:t>
            </a:r>
            <a:r>
              <a:rPr lang="fr-FR" sz="3200" dirty="0" err="1" smtClean="0">
                <a:solidFill>
                  <a:schemeClr val="tx1"/>
                </a:solidFill>
              </a:rPr>
              <a:t>IDs</a:t>
            </a:r>
            <a:r>
              <a:rPr lang="fr-FR" sz="3200" dirty="0" smtClean="0">
                <a:solidFill>
                  <a:schemeClr val="tx1"/>
                </a:solidFill>
              </a:rPr>
              <a:t>,</a:t>
            </a:r>
            <a:br>
              <a:rPr lang="fr-FR" sz="3200" dirty="0" smtClean="0">
                <a:solidFill>
                  <a:schemeClr val="tx1"/>
                </a:solidFill>
              </a:rPr>
            </a:br>
            <a:r>
              <a:rPr lang="fr-FR" sz="3200" dirty="0" smtClean="0">
                <a:solidFill>
                  <a:schemeClr val="tx1"/>
                </a:solidFill>
              </a:rPr>
              <a:t>b) UE-Manufacturer-</a:t>
            </a:r>
            <a:r>
              <a:rPr lang="fr-FR" sz="3200" dirty="0" err="1" smtClean="0">
                <a:solidFill>
                  <a:schemeClr val="tx1"/>
                </a:solidFill>
              </a:rPr>
              <a:t>Assigned</a:t>
            </a:r>
            <a:r>
              <a:rPr lang="fr-FR" sz="3200" dirty="0" smtClean="0">
                <a:solidFill>
                  <a:schemeClr val="tx1"/>
                </a:solidFill>
              </a:rPr>
              <a:t> UE Radio </a:t>
            </a:r>
            <a:r>
              <a:rPr lang="fr-FR" sz="3200" dirty="0" err="1" smtClean="0">
                <a:solidFill>
                  <a:schemeClr val="tx1"/>
                </a:solidFill>
              </a:rPr>
              <a:t>Capability</a:t>
            </a:r>
            <a:r>
              <a:rPr lang="fr-FR" sz="3200" dirty="0" smtClean="0">
                <a:solidFill>
                  <a:schemeClr val="tx1"/>
                </a:solidFill>
              </a:rPr>
              <a:t> </a:t>
            </a:r>
            <a:r>
              <a:rPr lang="fr-FR" sz="3200" dirty="0" err="1" smtClean="0">
                <a:solidFill>
                  <a:schemeClr val="tx1"/>
                </a:solidFill>
              </a:rPr>
              <a:t>IDs</a:t>
            </a:r>
            <a:r>
              <a:rPr lang="fr-FR" sz="3200" dirty="0" smtClean="0">
                <a:solidFill>
                  <a:schemeClr val="tx1"/>
                </a:solidFill>
              </a:rPr>
              <a:t>, and</a:t>
            </a:r>
            <a:br>
              <a:rPr lang="fr-FR" sz="3200" dirty="0" smtClean="0">
                <a:solidFill>
                  <a:schemeClr val="tx1"/>
                </a:solidFill>
              </a:rPr>
            </a:br>
            <a:r>
              <a:rPr lang="fr-FR" sz="3200" dirty="0" smtClean="0">
                <a:solidFill>
                  <a:schemeClr val="tx1"/>
                </a:solidFill>
              </a:rPr>
              <a:t>c) </a:t>
            </a:r>
            <a:r>
              <a:rPr lang="fr-FR" sz="3200" dirty="0" err="1" smtClean="0">
                <a:solidFill>
                  <a:schemeClr val="tx1"/>
                </a:solidFill>
              </a:rPr>
              <a:t>mechanisms</a:t>
            </a:r>
            <a:r>
              <a:rPr lang="fr-FR" sz="3200" dirty="0" smtClean="0">
                <a:solidFill>
                  <a:schemeClr val="tx1"/>
                </a:solidFill>
              </a:rPr>
              <a:t> to </a:t>
            </a:r>
            <a:r>
              <a:rPr lang="fr-FR" sz="3200" dirty="0" err="1" smtClean="0">
                <a:solidFill>
                  <a:schemeClr val="tx1"/>
                </a:solidFill>
              </a:rPr>
              <a:t>revert</a:t>
            </a:r>
            <a:r>
              <a:rPr lang="fr-FR" sz="3200" dirty="0" smtClean="0">
                <a:solidFill>
                  <a:schemeClr val="tx1"/>
                </a:solidFill>
              </a:rPr>
              <a:t> </a:t>
            </a:r>
            <a:r>
              <a:rPr lang="fr-FR" sz="3200" dirty="0" err="1" smtClean="0">
                <a:solidFill>
                  <a:schemeClr val="tx1"/>
                </a:solidFill>
              </a:rPr>
              <a:t>from</a:t>
            </a:r>
            <a:r>
              <a:rPr lang="fr-FR" sz="3200" dirty="0" smtClean="0">
                <a:solidFill>
                  <a:schemeClr val="tx1"/>
                </a:solidFill>
              </a:rPr>
              <a:t> PLMN </a:t>
            </a:r>
            <a:r>
              <a:rPr lang="fr-FR" sz="3200" dirty="0" err="1" smtClean="0">
                <a:solidFill>
                  <a:schemeClr val="tx1"/>
                </a:solidFill>
              </a:rPr>
              <a:t>Assigned</a:t>
            </a:r>
            <a:r>
              <a:rPr lang="fr-FR" sz="3200" dirty="0" smtClean="0">
                <a:solidFill>
                  <a:schemeClr val="tx1"/>
                </a:solidFill>
              </a:rPr>
              <a:t> </a:t>
            </a:r>
            <a:r>
              <a:rPr lang="fr-FR" sz="3200" dirty="0" err="1" smtClean="0">
                <a:solidFill>
                  <a:schemeClr val="tx1"/>
                </a:solidFill>
              </a:rPr>
              <a:t>IDs</a:t>
            </a:r>
            <a:r>
              <a:rPr lang="fr-FR" sz="3200" dirty="0" smtClean="0">
                <a:solidFill>
                  <a:schemeClr val="tx1"/>
                </a:solidFill>
              </a:rPr>
              <a:t> to </a:t>
            </a:r>
            <a:r>
              <a:rPr lang="fr-FR" sz="3200" dirty="0" smtClean="0">
                <a:solidFill>
                  <a:schemeClr val="tx1"/>
                </a:solidFill>
              </a:rPr>
              <a:t>Manufacturer </a:t>
            </a:r>
            <a:r>
              <a:rPr lang="fr-FR" sz="3200" dirty="0" err="1" smtClean="0">
                <a:solidFill>
                  <a:schemeClr val="tx1"/>
                </a:solidFill>
              </a:rPr>
              <a:t>Assigned</a:t>
            </a:r>
            <a:r>
              <a:rPr lang="fr-FR" sz="3200" dirty="0" smtClean="0">
                <a:solidFill>
                  <a:schemeClr val="tx1"/>
                </a:solidFill>
              </a:rPr>
              <a:t> </a:t>
            </a:r>
            <a:r>
              <a:rPr lang="fr-FR" sz="3200" dirty="0" err="1" smtClean="0">
                <a:solidFill>
                  <a:schemeClr val="tx1"/>
                </a:solidFill>
              </a:rPr>
              <a:t>IDs</a:t>
            </a:r>
            <a:r>
              <a:rPr lang="fr-FR" sz="3200" dirty="0" smtClean="0">
                <a:solidFill>
                  <a:schemeClr val="tx1"/>
                </a:solidFill>
              </a:rPr>
              <a:t>.</a:t>
            </a:r>
            <a:r>
              <a:rPr lang="fr-FR" sz="3200" dirty="0" smtClean="0"/>
              <a:t/>
            </a:r>
            <a:br>
              <a:rPr lang="fr-FR" sz="3200" dirty="0" smtClean="0"/>
            </a:br>
            <a:r>
              <a:rPr lang="fr-FR" sz="3200" dirty="0" smtClean="0"/>
              <a:t/>
            </a:r>
            <a:br>
              <a:rPr lang="fr-FR" sz="3200" dirty="0" smtClean="0"/>
            </a:br>
            <a:r>
              <a:rPr lang="fr-FR" sz="3200" dirty="0" err="1" smtClean="0">
                <a:solidFill>
                  <a:schemeClr val="tx1"/>
                </a:solidFill>
              </a:rPr>
              <a:t>Some</a:t>
            </a:r>
            <a:r>
              <a:rPr lang="fr-FR" sz="3200" dirty="0" smtClean="0">
                <a:solidFill>
                  <a:schemeClr val="tx1"/>
                </a:solidFill>
              </a:rPr>
              <a:t> </a:t>
            </a:r>
            <a:r>
              <a:rPr lang="fr-FR" sz="3200" dirty="0" err="1" smtClean="0">
                <a:solidFill>
                  <a:schemeClr val="tx1"/>
                </a:solidFill>
              </a:rPr>
              <a:t>companies</a:t>
            </a:r>
            <a:r>
              <a:rPr lang="fr-FR" sz="3200" dirty="0" smtClean="0">
                <a:solidFill>
                  <a:schemeClr val="tx1"/>
                </a:solidFill>
              </a:rPr>
              <a:t> </a:t>
            </a:r>
            <a:r>
              <a:rPr lang="fr-FR" sz="3200" dirty="0" err="1" smtClean="0">
                <a:solidFill>
                  <a:schemeClr val="tx1"/>
                </a:solidFill>
              </a:rPr>
              <a:t>believe</a:t>
            </a:r>
            <a:r>
              <a:rPr lang="fr-FR" sz="3200" dirty="0" smtClean="0">
                <a:solidFill>
                  <a:schemeClr val="tx1"/>
                </a:solidFill>
              </a:rPr>
              <a:t> </a:t>
            </a:r>
            <a:r>
              <a:rPr lang="fr-FR" sz="3200" dirty="0" err="1" smtClean="0">
                <a:solidFill>
                  <a:schemeClr val="tx1"/>
                </a:solidFill>
              </a:rPr>
              <a:t>that</a:t>
            </a:r>
            <a:r>
              <a:rPr lang="fr-FR" sz="3200" dirty="0" smtClean="0">
                <a:solidFill>
                  <a:schemeClr val="tx1"/>
                </a:solidFill>
              </a:rPr>
              <a:t> the finalisation and correction of the standards, and </a:t>
            </a:r>
            <a:r>
              <a:rPr lang="fr-FR" sz="3200" dirty="0" err="1" smtClean="0">
                <a:solidFill>
                  <a:schemeClr val="tx1"/>
                </a:solidFill>
              </a:rPr>
              <a:t>subsequent</a:t>
            </a:r>
            <a:r>
              <a:rPr lang="fr-FR" sz="3200" dirty="0" smtClean="0">
                <a:solidFill>
                  <a:schemeClr val="tx1"/>
                </a:solidFill>
              </a:rPr>
              <a:t> </a:t>
            </a:r>
            <a:r>
              <a:rPr lang="fr-FR" sz="3200" dirty="0" err="1" smtClean="0">
                <a:solidFill>
                  <a:schemeClr val="tx1"/>
                </a:solidFill>
              </a:rPr>
              <a:t>product</a:t>
            </a:r>
            <a:r>
              <a:rPr lang="fr-FR" sz="3200" dirty="0" smtClean="0">
                <a:solidFill>
                  <a:schemeClr val="tx1"/>
                </a:solidFill>
              </a:rPr>
              <a:t> </a:t>
            </a:r>
            <a:r>
              <a:rPr lang="fr-FR" sz="3200" dirty="0" err="1" smtClean="0">
                <a:solidFill>
                  <a:schemeClr val="tx1"/>
                </a:solidFill>
              </a:rPr>
              <a:t>development</a:t>
            </a:r>
            <a:r>
              <a:rPr lang="fr-FR" sz="3200" dirty="0" smtClean="0">
                <a:solidFill>
                  <a:schemeClr val="tx1"/>
                </a:solidFill>
              </a:rPr>
              <a:t> </a:t>
            </a:r>
            <a:r>
              <a:rPr lang="fr-FR" sz="3200" dirty="0" err="1" smtClean="0">
                <a:solidFill>
                  <a:schemeClr val="tx1"/>
                </a:solidFill>
              </a:rPr>
              <a:t>work</a:t>
            </a:r>
            <a:r>
              <a:rPr lang="fr-FR" sz="3200" dirty="0" smtClean="0">
                <a:solidFill>
                  <a:schemeClr val="tx1"/>
                </a:solidFill>
              </a:rPr>
              <a:t> </a:t>
            </a:r>
            <a:r>
              <a:rPr lang="fr-FR" sz="3200" dirty="0" err="1" smtClean="0">
                <a:solidFill>
                  <a:schemeClr val="tx1"/>
                </a:solidFill>
              </a:rPr>
              <a:t>would</a:t>
            </a:r>
            <a:r>
              <a:rPr lang="fr-FR" sz="3200" dirty="0" smtClean="0">
                <a:solidFill>
                  <a:schemeClr val="tx1"/>
                </a:solidFill>
              </a:rPr>
              <a:t> </a:t>
            </a:r>
            <a:r>
              <a:rPr lang="fr-FR" sz="3200" dirty="0" err="1" smtClean="0">
                <a:solidFill>
                  <a:schemeClr val="tx1"/>
                </a:solidFill>
              </a:rPr>
              <a:t>be</a:t>
            </a:r>
            <a:r>
              <a:rPr lang="fr-FR" sz="3200" dirty="0" smtClean="0">
                <a:solidFill>
                  <a:schemeClr val="tx1"/>
                </a:solidFill>
              </a:rPr>
              <a:t> </a:t>
            </a:r>
            <a:r>
              <a:rPr lang="fr-FR" sz="3200" dirty="0" err="1" smtClean="0">
                <a:solidFill>
                  <a:schemeClr val="tx1"/>
                </a:solidFill>
              </a:rPr>
              <a:t>significantly</a:t>
            </a:r>
            <a:r>
              <a:rPr lang="fr-FR" sz="3200" dirty="0" smtClean="0">
                <a:solidFill>
                  <a:schemeClr val="tx1"/>
                </a:solidFill>
              </a:rPr>
              <a:t> </a:t>
            </a:r>
            <a:r>
              <a:rPr lang="fr-FR" sz="3200" dirty="0" err="1" smtClean="0">
                <a:solidFill>
                  <a:schemeClr val="tx1"/>
                </a:solidFill>
              </a:rPr>
              <a:t>simplified</a:t>
            </a:r>
            <a:r>
              <a:rPr lang="fr-FR" sz="3200" dirty="0" smtClean="0">
                <a:solidFill>
                  <a:schemeClr val="tx1"/>
                </a:solidFill>
              </a:rPr>
              <a:t> if the option of </a:t>
            </a:r>
            <a:r>
              <a:rPr lang="fr-FR" sz="3200" dirty="0" err="1" smtClean="0">
                <a:solidFill>
                  <a:schemeClr val="tx1"/>
                </a:solidFill>
              </a:rPr>
              <a:t>using</a:t>
            </a:r>
            <a:r>
              <a:rPr lang="fr-FR" sz="3200" dirty="0" smtClean="0">
                <a:solidFill>
                  <a:schemeClr val="tx1"/>
                </a:solidFill>
              </a:rPr>
              <a:t> Manufacturer </a:t>
            </a:r>
            <a:r>
              <a:rPr lang="fr-FR" sz="3200" dirty="0" err="1" smtClean="0">
                <a:solidFill>
                  <a:schemeClr val="tx1"/>
                </a:solidFill>
              </a:rPr>
              <a:t>Assigned</a:t>
            </a:r>
            <a:r>
              <a:rPr lang="fr-FR" sz="3200" dirty="0" smtClean="0">
                <a:solidFill>
                  <a:schemeClr val="tx1"/>
                </a:solidFill>
              </a:rPr>
              <a:t> </a:t>
            </a:r>
            <a:r>
              <a:rPr lang="fr-FR" sz="3200" dirty="0" err="1" smtClean="0">
                <a:solidFill>
                  <a:schemeClr val="tx1"/>
                </a:solidFill>
              </a:rPr>
              <a:t>IDs</a:t>
            </a:r>
            <a:r>
              <a:rPr lang="fr-FR" sz="3200" dirty="0" smtClean="0">
                <a:solidFill>
                  <a:schemeClr val="tx1"/>
                </a:solidFill>
              </a:rPr>
              <a:t> </a:t>
            </a:r>
            <a:r>
              <a:rPr lang="fr-FR" sz="3200" dirty="0" err="1" smtClean="0">
                <a:solidFill>
                  <a:schemeClr val="tx1"/>
                </a:solidFill>
              </a:rPr>
              <a:t>was</a:t>
            </a:r>
            <a:r>
              <a:rPr lang="fr-FR" sz="3200" dirty="0" smtClean="0">
                <a:solidFill>
                  <a:schemeClr val="tx1"/>
                </a:solidFill>
              </a:rPr>
              <a:t> </a:t>
            </a:r>
            <a:r>
              <a:rPr lang="fr-FR" sz="3200" dirty="0" err="1" smtClean="0">
                <a:solidFill>
                  <a:schemeClr val="tx1"/>
                </a:solidFill>
              </a:rPr>
              <a:t>removed</a:t>
            </a:r>
            <a:r>
              <a:rPr lang="fr-FR" sz="3200" dirty="0" smtClean="0">
                <a:solidFill>
                  <a:schemeClr val="tx1"/>
                </a:solidFill>
              </a:rPr>
              <a:t>. </a:t>
            </a:r>
            <a:r>
              <a:rPr lang="fr-FR" sz="4400" dirty="0" smtClean="0"/>
              <a:t/>
            </a:r>
            <a:br>
              <a:rPr lang="fr-FR" sz="4400" dirty="0" smtClean="0"/>
            </a:br>
            <a:endParaRPr lang="en-US" sz="4400" dirty="0"/>
          </a:p>
        </p:txBody>
      </p:sp>
      <p:sp>
        <p:nvSpPr>
          <p:cNvPr id="4" name="Slide Number Placeholder 3"/>
          <p:cNvSpPr>
            <a:spLocks noGrp="1"/>
          </p:cNvSpPr>
          <p:nvPr>
            <p:ph type="sldNum" sz="quarter" idx="14"/>
          </p:nvPr>
        </p:nvSpPr>
        <p:spPr/>
        <p:txBody>
          <a:bodyPr/>
          <a:lstStyle/>
          <a:p>
            <a:fld id="{0B7D6025-75AC-4E77-BBF3-EEC50D0FA14C}" type="slidenum">
              <a:rPr lang="de-DE" smtClean="0">
                <a:solidFill>
                  <a:srgbClr val="FFFFFF"/>
                </a:solidFill>
              </a:rPr>
              <a:pPr/>
              <a:t>2</a:t>
            </a:fld>
            <a:endParaRPr lang="de-DE" dirty="0">
              <a:solidFill>
                <a:srgbClr val="FFFFFF"/>
              </a:solidFill>
            </a:endParaRPr>
          </a:p>
        </p:txBody>
      </p:sp>
      <p:sp>
        <p:nvSpPr>
          <p:cNvPr id="5" name="Footer Placeholder 4"/>
          <p:cNvSpPr>
            <a:spLocks noGrp="1"/>
          </p:cNvSpPr>
          <p:nvPr>
            <p:ph type="ftr" sz="quarter" idx="13"/>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188157507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652463" y="1147011"/>
            <a:ext cx="11038533" cy="4288508"/>
          </a:xfrm>
        </p:spPr>
        <p:txBody>
          <a:bodyPr>
            <a:normAutofit fontScale="92500" lnSpcReduction="10000"/>
          </a:bodyPr>
          <a:lstStyle/>
          <a:p>
            <a:pPr>
              <a:spcBef>
                <a:spcPts val="600"/>
              </a:spcBef>
            </a:pPr>
            <a:r>
              <a:rPr lang="en-US" sz="3300" b="1" dirty="0"/>
              <a:t>Should we </a:t>
            </a:r>
            <a:r>
              <a:rPr lang="en-US" sz="3300" b="1" dirty="0" smtClean="0"/>
              <a:t>remove UE-Manufacturer-Assigned </a:t>
            </a:r>
            <a:r>
              <a:rPr lang="en-GB" sz="3300" b="1" dirty="0"/>
              <a:t>UE Radio Capability </a:t>
            </a:r>
            <a:r>
              <a:rPr lang="en-GB" sz="3300" b="1" dirty="0" smtClean="0"/>
              <a:t>ID from Release 16 specifications?</a:t>
            </a:r>
            <a:r>
              <a:rPr lang="en-US" sz="3300" b="1" dirty="0" smtClean="0"/>
              <a:t> </a:t>
            </a:r>
            <a:endParaRPr lang="en-US" sz="3300" b="1" dirty="0"/>
          </a:p>
          <a:p>
            <a:pPr lvl="1">
              <a:spcBef>
                <a:spcPts val="600"/>
              </a:spcBef>
            </a:pPr>
            <a:r>
              <a:rPr lang="en-US" sz="2800" b="1" dirty="0"/>
              <a:t>YES: </a:t>
            </a:r>
          </a:p>
          <a:p>
            <a:pPr lvl="1">
              <a:spcBef>
                <a:spcPts val="600"/>
              </a:spcBef>
            </a:pPr>
            <a:r>
              <a:rPr lang="en-US" sz="2800" b="1" dirty="0"/>
              <a:t>NO: </a:t>
            </a:r>
          </a:p>
          <a:p>
            <a:pPr marL="609600" lvl="1" indent="0">
              <a:spcBef>
                <a:spcPts val="600"/>
              </a:spcBef>
              <a:buNone/>
            </a:pPr>
            <a:endParaRPr lang="en-US" sz="2800" b="1" dirty="0"/>
          </a:p>
          <a:p>
            <a:pPr>
              <a:spcBef>
                <a:spcPts val="600"/>
              </a:spcBef>
            </a:pPr>
            <a:endParaRPr lang="en-US" sz="3300" b="1" dirty="0" smtClean="0"/>
          </a:p>
          <a:p>
            <a:pPr>
              <a:spcBef>
                <a:spcPts val="600"/>
              </a:spcBef>
            </a:pPr>
            <a:r>
              <a:rPr lang="en-US" sz="3300" b="1" dirty="0" smtClean="0"/>
              <a:t>Who objects to the removal of </a:t>
            </a:r>
            <a:r>
              <a:rPr lang="en-US" sz="3300" b="1" dirty="0"/>
              <a:t>UE-Manufacturer-Assigned </a:t>
            </a:r>
            <a:r>
              <a:rPr lang="en-GB" sz="3300" b="1" dirty="0"/>
              <a:t>UE Radio Capability ID from Release 16 specifications?</a:t>
            </a:r>
            <a:r>
              <a:rPr lang="en-US" sz="3300" b="1" dirty="0"/>
              <a:t> </a:t>
            </a:r>
          </a:p>
          <a:p>
            <a:pPr lvl="1">
              <a:spcBef>
                <a:spcPts val="600"/>
              </a:spcBef>
            </a:pPr>
            <a:r>
              <a:rPr lang="en-US" sz="2800" b="1" dirty="0" smtClean="0"/>
              <a:t>Number of objections: </a:t>
            </a:r>
            <a:endParaRPr lang="en-US" sz="2800" b="1" dirty="0"/>
          </a:p>
          <a:p>
            <a:pPr marL="0" indent="0">
              <a:spcBef>
                <a:spcPts val="600"/>
              </a:spcBef>
              <a:buNone/>
            </a:pPr>
            <a:endParaRPr lang="en-US" sz="3300" b="1" dirty="0" smtClean="0"/>
          </a:p>
          <a:p>
            <a:pPr marL="0" indent="0">
              <a:buNone/>
            </a:pPr>
            <a:endParaRPr lang="en-GB" sz="1867" dirty="0"/>
          </a:p>
        </p:txBody>
      </p:sp>
      <p:sp>
        <p:nvSpPr>
          <p:cNvPr id="4" name="Slide Number Placeholder 3"/>
          <p:cNvSpPr>
            <a:spLocks noGrp="1"/>
          </p:cNvSpPr>
          <p:nvPr>
            <p:ph type="sldNum" sz="quarter" idx="4294967295"/>
          </p:nvPr>
        </p:nvSpPr>
        <p:spPr/>
        <p:txBody>
          <a:bodyPr/>
          <a:lstStyle/>
          <a:p>
            <a:fld id="{0B7D6025-75AC-4E77-BBF3-EEC50D0FA14C}" type="slidenum">
              <a:rPr lang="de-DE" smtClean="0">
                <a:solidFill>
                  <a:srgbClr val="FFFFFF"/>
                </a:solidFill>
              </a:rPr>
              <a:pPr/>
              <a:t>3</a:t>
            </a:fld>
            <a:endParaRPr lang="de-DE" dirty="0">
              <a:solidFill>
                <a:srgbClr val="FFFFFF"/>
              </a:solidFill>
            </a:endParaRPr>
          </a:p>
        </p:txBody>
      </p:sp>
      <p:sp>
        <p:nvSpPr>
          <p:cNvPr id="5" name="Footer Placeholder 4"/>
          <p:cNvSpPr>
            <a:spLocks noGrp="1"/>
          </p:cNvSpPr>
          <p:nvPr>
            <p:ph type="ftr" sz="quarter" idx="4294967295"/>
          </p:nvPr>
        </p:nvSpPr>
        <p:spPr/>
        <p:txBody>
          <a:bodyPr/>
          <a:lstStyle/>
          <a:p>
            <a:r>
              <a:rPr lang="en-US">
                <a:solidFill>
                  <a:srgbClr val="FFFFFF"/>
                </a:solidFill>
              </a:rPr>
              <a:t>INTEL CONFIDENTIAL</a:t>
            </a:r>
            <a:endParaRPr lang="en-US" dirty="0">
              <a:solidFill>
                <a:srgbClr val="FFFFFF"/>
              </a:solidFill>
            </a:endParaRPr>
          </a:p>
        </p:txBody>
      </p:sp>
    </p:spTree>
    <p:extLst>
      <p:ext uri="{BB962C8B-B14F-4D97-AF65-F5344CB8AC3E}">
        <p14:creationId xmlns:p14="http://schemas.microsoft.com/office/powerpoint/2010/main" val="2632729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930554" y="2395064"/>
            <a:ext cx="3821373" cy="1033936"/>
          </a:xfrm>
        </p:spPr>
        <p:txBody>
          <a:bodyPr/>
          <a:lstStyle/>
          <a:p>
            <a:r>
              <a:rPr lang="sv-SE" sz="4400" b="1" dirty="0"/>
              <a:t>Thank you!</a:t>
            </a:r>
          </a:p>
        </p:txBody>
      </p:sp>
    </p:spTree>
    <p:extLst>
      <p:ext uri="{BB962C8B-B14F-4D97-AF65-F5344CB8AC3E}">
        <p14:creationId xmlns:p14="http://schemas.microsoft.com/office/powerpoint/2010/main" val="325611726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Words>
  <Application>Microsoft Office PowerPoint</Application>
  <PresentationFormat>Widescreen</PresentationFormat>
  <Paragraphs>17</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Times New Roman</vt:lpstr>
      <vt:lpstr>Office Theme</vt:lpstr>
      <vt:lpstr>   RACS: Questions for show of hands on removing support of Manufacturer-Assigned UE Radio Capability ID </vt:lpstr>
      <vt:lpstr>Currently RACS work targets to support: a) PLMN-Assigned UE Radio Capability IDs, b) UE-Manufacturer-Assigned UE Radio Capability IDs, and c) mechanisms to revert from PLMN Assigned IDs to Manufacturer Assigned IDs.  Some companies believe that the finalisation and correction of the standards, and subsequent product development work would be significantly simplified if the option of using Manufacturer Assigned IDs was removed.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Pudney, Chris, Vodafone Group 20</cp:lastModifiedBy>
  <cp:revision>223</cp:revision>
  <dcterms:created xsi:type="dcterms:W3CDTF">2019-03-13T01:38:36Z</dcterms:created>
  <dcterms:modified xsi:type="dcterms:W3CDTF">2019-10-18T08:01:33Z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chris.pudney@vodafone.com</vt:lpwstr>
  </property>
  <property fmtid="{D5CDD505-2E9C-101B-9397-08002B2CF9AE}" pid="5" name="MSIP_Label_17da11e7-ad83-4459-98c6-12a88e2eac78_SetDate">
    <vt:lpwstr>2019-10-18T08:00:23.5488416Z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